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0"/>
  </p:notesMasterIdLst>
  <p:handoutMasterIdLst>
    <p:handoutMasterId r:id="rId51"/>
  </p:handoutMasterIdLst>
  <p:sldIdLst>
    <p:sldId id="278" r:id="rId2"/>
    <p:sldId id="279" r:id="rId3"/>
    <p:sldId id="280" r:id="rId4"/>
    <p:sldId id="281" r:id="rId5"/>
    <p:sldId id="277" r:id="rId6"/>
    <p:sldId id="265" r:id="rId7"/>
    <p:sldId id="266" r:id="rId8"/>
    <p:sldId id="267" r:id="rId9"/>
    <p:sldId id="268" r:id="rId10"/>
    <p:sldId id="282" r:id="rId11"/>
    <p:sldId id="260" r:id="rId12"/>
    <p:sldId id="276" r:id="rId13"/>
    <p:sldId id="256" r:id="rId14"/>
    <p:sldId id="275" r:id="rId15"/>
    <p:sldId id="269" r:id="rId16"/>
    <p:sldId id="283" r:id="rId17"/>
    <p:sldId id="270" r:id="rId18"/>
    <p:sldId id="271" r:id="rId19"/>
    <p:sldId id="272" r:id="rId20"/>
    <p:sldId id="273" r:id="rId21"/>
    <p:sldId id="284" r:id="rId22"/>
    <p:sldId id="262" r:id="rId23"/>
    <p:sldId id="263" r:id="rId24"/>
    <p:sldId id="264" r:id="rId25"/>
    <p:sldId id="261" r:id="rId26"/>
    <p:sldId id="304" r:id="rId27"/>
    <p:sldId id="285" r:id="rId28"/>
    <p:sldId id="302" r:id="rId29"/>
    <p:sldId id="286" r:id="rId30"/>
    <p:sldId id="305" r:id="rId31"/>
    <p:sldId id="287" r:id="rId32"/>
    <p:sldId id="288" r:id="rId33"/>
    <p:sldId id="289" r:id="rId34"/>
    <p:sldId id="299" r:id="rId35"/>
    <p:sldId id="294" r:id="rId36"/>
    <p:sldId id="290" r:id="rId37"/>
    <p:sldId id="291" r:id="rId38"/>
    <p:sldId id="303" r:id="rId39"/>
    <p:sldId id="292" r:id="rId40"/>
    <p:sldId id="295" r:id="rId41"/>
    <p:sldId id="296" r:id="rId42"/>
    <p:sldId id="298" r:id="rId43"/>
    <p:sldId id="297" r:id="rId44"/>
    <p:sldId id="306" r:id="rId45"/>
    <p:sldId id="300" r:id="rId46"/>
    <p:sldId id="309" r:id="rId47"/>
    <p:sldId id="301" r:id="rId48"/>
    <p:sldId id="307" r:id="rId4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A04A"/>
    <a:srgbClr val="450084"/>
    <a:srgbClr val="C9AB5F"/>
    <a:srgbClr val="FFFFFF"/>
    <a:srgbClr val="D6BF8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42" autoAdjust="0"/>
    <p:restoredTop sz="94660"/>
  </p:normalViewPr>
  <p:slideViewPr>
    <p:cSldViewPr>
      <p:cViewPr varScale="1">
        <p:scale>
          <a:sx n="100" d="100"/>
          <a:sy n="100" d="100"/>
        </p:scale>
        <p:origin x="-29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8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93FBCE29-3218-4835-AAAE-CA569C720A53}" type="datetimeFigureOut">
              <a:rPr lang="en-US" smtClean="0"/>
              <a:pPr/>
              <a:t>2/29/2008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DA9D3534-8693-4BF2-9478-742C6C07679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defRPr sz="1300" smtClean="0"/>
            </a:lvl1pPr>
          </a:lstStyle>
          <a:p>
            <a:pPr>
              <a:defRPr/>
            </a:pPr>
            <a:endParaRPr lang="en-US"/>
          </a:p>
        </p:txBody>
      </p:sp>
      <p:sp>
        <p:nvSpPr>
          <p:cNvPr id="1024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a:defRPr sz="1300" smtClean="0"/>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defRPr sz="1300" smtClean="0"/>
            </a:lvl1pPr>
          </a:lstStyle>
          <a:p>
            <a:pPr>
              <a:defRPr/>
            </a:pPr>
            <a:endParaRPr lang="en-US"/>
          </a:p>
        </p:txBody>
      </p:sp>
      <p:sp>
        <p:nvSpPr>
          <p:cNvPr id="1024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a:defRPr sz="1300" smtClean="0"/>
            </a:lvl1pPr>
          </a:lstStyle>
          <a:p>
            <a:pPr>
              <a:defRPr/>
            </a:pPr>
            <a:fld id="{4EA6D368-E70F-47D6-89AF-A74C24796FB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25177E7F-6053-42F7-BE68-3C331325E190}" type="slidenum">
              <a:rPr lang="en-US"/>
              <a:pPr/>
              <a:t>11</a:t>
            </a:fld>
            <a:endParaRPr lang="en-US"/>
          </a:p>
        </p:txBody>
      </p:sp>
      <p:sp>
        <p:nvSpPr>
          <p:cNvPr id="22531"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2" tIns="46586" rIns="93172" bIns="46586" anchor="b"/>
          <a:lstStyle/>
          <a:p>
            <a:pPr algn="r"/>
            <a:fld id="{70EB0539-1093-4393-9819-AAA4A485E87D}" type="slidenum">
              <a:rPr lang="en-US" sz="1300">
                <a:latin typeface="Arial Black" pitchFamily="34" charset="0"/>
              </a:rPr>
              <a:pPr algn="r"/>
              <a:t>11</a:t>
            </a:fld>
            <a:endParaRPr lang="en-US" sz="1300" dirty="0">
              <a:latin typeface="Arial Black" pitchFamily="34" charset="0"/>
            </a:endParaRPr>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rgbClr val="C2A04A"/>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450084"/>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gradFill flip="none" rotWithShape="1">
              <a:gsLst>
                <a:gs pos="0">
                  <a:srgbClr val="450084">
                    <a:shade val="30000"/>
                    <a:satMod val="115000"/>
                  </a:srgbClr>
                </a:gs>
                <a:gs pos="50000">
                  <a:srgbClr val="450084">
                    <a:shade val="67500"/>
                    <a:satMod val="115000"/>
                  </a:srgbClr>
                </a:gs>
                <a:gs pos="100000">
                  <a:srgbClr val="450084">
                    <a:shade val="100000"/>
                    <a:satMod val="115000"/>
                  </a:srgbClr>
                </a:gs>
              </a:gsLst>
              <a:lin ang="16200000" scaled="1"/>
              <a:tileRect/>
            </a:gradFill>
            <a:ln w="12700" cap="rnd" cmpd="thickThin" algn="ctr">
              <a:solidFill>
                <a:srgbClr val="450084"/>
              </a:solid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8C83B22D-9BA5-4596-96E0-64059D57A8BB}"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445086D8-C6C2-4C27-AB4F-C26351DD050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F2B951B7-941B-4CCC-9BF9-40507B98D7A6}"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7B7F11A3-8DCF-427F-9F36-387899E3B1FB}" type="slidenum">
              <a:rPr lang="en-US" smtClean="0"/>
              <a:pPr>
                <a:defRPr/>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4AABF821-D219-4EE0-A881-73449A416927}"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solidFill>
            <a:srgbClr val="7030A0"/>
          </a:soli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solidFill>
            <a:srgbClr val="7030A0"/>
          </a:soli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5D462299-AA85-4624-90EC-8397B763C33C}" type="slidenum">
              <a:rPr lang="en-US" smtClean="0"/>
              <a:pPr>
                <a:defRPr/>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4E23730F-F8EE-48C4-B4D0-84DB578AE98E}"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B6A476A3-BCC4-4F30-83F5-F45FA36AEB54}" type="slidenum">
              <a:rPr lang="en-US" smtClean="0"/>
              <a:pPr>
                <a:defRPr/>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0D1B05B8-2F49-4487-9EBE-E8A38EDBD616}"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AF39738B-78AA-40CE-8FDC-B470C80CEF19}"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707C4FA5-99E2-47B7-A0CA-3E3282317880}"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rgbClr val="C2A04A">
              <a:alpha val="78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450084">
              <a:alpha val="7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2275" y="5777132"/>
            <a:ext cx="3402314" cy="1080868"/>
          </a:xfrm>
          <a:prstGeom prst="rtTriangle">
            <a:avLst/>
          </a:prstGeom>
          <a:solidFill>
            <a:srgbClr val="450084"/>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userDrawn="1"/>
        </p:nvCxnSpPr>
        <p:spPr>
          <a:xfrm>
            <a:off x="-9237" y="5787738"/>
            <a:ext cx="3405509" cy="1084383"/>
          </a:xfrm>
          <a:prstGeom prst="line">
            <a:avLst/>
          </a:prstGeom>
          <a:noFill/>
          <a:ln w="12065" cap="flat" cmpd="sng" algn="ctr">
            <a:solidFill>
              <a:srgbClr val="002060"/>
            </a:soli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29797036-14C8-470D-814B-8D12C889C86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rgbClr val="450084"/>
        </a:buClr>
        <a:buSzPct val="68000"/>
        <a:buFont typeface="Wingdings" pitchFamily="2" charset="2"/>
        <a:buChar char="Ø"/>
        <a:defRPr kumimoji="0" sz="2700" kern="1200">
          <a:solidFill>
            <a:schemeClr val="tx1"/>
          </a:solidFill>
          <a:latin typeface="+mn-lt"/>
          <a:ea typeface="+mn-ea"/>
          <a:cs typeface="+mn-cs"/>
        </a:defRPr>
      </a:lvl1pPr>
      <a:lvl2pPr marL="621792" indent="-228600" algn="l" rtl="0" eaLnBrk="1" latinLnBrk="0" hangingPunct="1">
        <a:spcBef>
          <a:spcPts val="324"/>
        </a:spcBef>
        <a:buClr>
          <a:srgbClr val="C2A04A"/>
        </a:buClr>
        <a:buSzPct val="80000"/>
        <a:buFont typeface="Wingdings" pitchFamily="2" charset="2"/>
        <a:buChar char="Ø"/>
        <a:defRPr kumimoji="0" sz="2300" kern="1200">
          <a:solidFill>
            <a:schemeClr val="tx1"/>
          </a:solidFill>
          <a:latin typeface="+mn-lt"/>
          <a:ea typeface="+mn-ea"/>
          <a:cs typeface="+mn-cs"/>
        </a:defRPr>
      </a:lvl2pPr>
      <a:lvl3pPr marL="859536" indent="-228600" algn="l" rtl="0" eaLnBrk="1" latinLnBrk="0" hangingPunct="1">
        <a:spcBef>
          <a:spcPts val="350"/>
        </a:spcBef>
        <a:buClr>
          <a:srgbClr val="450084"/>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rgbClr val="C2A04A"/>
        </a:buClr>
        <a:buFont typeface="Arial" pitchFamily="34" charset="0"/>
        <a:buChar char="•"/>
        <a:defRPr kumimoji="0" sz="1900" kern="1200">
          <a:solidFill>
            <a:schemeClr val="tx1"/>
          </a:solidFill>
          <a:latin typeface="+mn-lt"/>
          <a:ea typeface="+mn-ea"/>
          <a:cs typeface="+mn-cs"/>
        </a:defRPr>
      </a:lvl4pPr>
      <a:lvl5pPr marL="1371600" indent="-228600" algn="l" rtl="0" eaLnBrk="1" latinLnBrk="0" hangingPunct="1">
        <a:spcBef>
          <a:spcPts val="350"/>
        </a:spcBef>
        <a:buClr>
          <a:srgbClr val="450084"/>
        </a:buClr>
        <a:buSzPct val="75000"/>
        <a:buFont typeface="Arial" pitchFamily="34" charset="0"/>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Learning%20Styles.ppt" TargetMode="External"/><Relationship Id="rId2" Type="http://schemas.openxmlformats.org/officeDocument/2006/relationships/hyperlink" Target="Textbook%20Scavenger%20Hunt.doc" TargetMode="External"/><Relationship Id="rId1" Type="http://schemas.openxmlformats.org/officeDocument/2006/relationships/slideLayout" Target="../slideLayouts/slideLayout2.xml"/><Relationship Id="rId5" Type="http://schemas.openxmlformats.org/officeDocument/2006/relationships/hyperlink" Target="Time.docx" TargetMode="External"/><Relationship Id="rId4" Type="http://schemas.openxmlformats.org/officeDocument/2006/relationships/hyperlink" Target="http://www.engr.ncsu.edu/learningstyles/ilsweb.html"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coe.jmu.edu/learningtoolbox/" TargetMode="External"/><Relationship Id="rId2" Type="http://schemas.openxmlformats.org/officeDocument/2006/relationships/hyperlink" Target="http://www.studygs.net/" TargetMode="External"/><Relationship Id="rId1" Type="http://schemas.openxmlformats.org/officeDocument/2006/relationships/slideLayout" Target="../slideLayouts/slideLayout2.xml"/><Relationship Id="rId4" Type="http://schemas.openxmlformats.org/officeDocument/2006/relationships/hyperlink" Target="http://www.rwc.uc.edu/library/librarypdfs/quickskillsbites.pdf"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Insert “Skill Bites” Into Your Course to Enhance Discipline Specific Development</a:t>
            </a:r>
            <a:endParaRPr lang="en-US" sz="3600" dirty="0"/>
          </a:p>
        </p:txBody>
      </p:sp>
      <p:sp>
        <p:nvSpPr>
          <p:cNvPr id="3" name="Subtitle 2"/>
          <p:cNvSpPr>
            <a:spLocks noGrp="1"/>
          </p:cNvSpPr>
          <p:nvPr>
            <p:ph type="subTitle" idx="1"/>
          </p:nvPr>
        </p:nvSpPr>
        <p:spPr>
          <a:xfrm>
            <a:off x="685800" y="3611607"/>
            <a:ext cx="7924800" cy="1199704"/>
          </a:xfrm>
        </p:spPr>
        <p:txBody>
          <a:bodyPr>
            <a:normAutofit/>
          </a:bodyPr>
          <a:lstStyle/>
          <a:p>
            <a:r>
              <a:rPr lang="en-US" dirty="0" smtClean="0"/>
              <a:t>Nancy Harris – Computer Science</a:t>
            </a:r>
          </a:p>
          <a:p>
            <a:r>
              <a:rPr lang="en-US" dirty="0" smtClean="0"/>
              <a:t>Renee Herrell – Career and Academic Planning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These figures come from self-reports of the incoming 2007-2008 class.  Of the 3748 students enrolled, 3592 participated in the survey.</a:t>
            </a:r>
            <a:endParaRPr lang="en-US" dirty="0"/>
          </a:p>
        </p:txBody>
      </p:sp>
      <p:sp>
        <p:nvSpPr>
          <p:cNvPr id="3" name="Title 2"/>
          <p:cNvSpPr>
            <a:spLocks noGrp="1"/>
          </p:cNvSpPr>
          <p:nvPr>
            <p:ph type="title"/>
          </p:nvPr>
        </p:nvSpPr>
        <p:spPr/>
        <p:txBody>
          <a:bodyPr>
            <a:normAutofit fontScale="90000"/>
          </a:bodyPr>
          <a:lstStyle/>
          <a:p>
            <a:r>
              <a:rPr lang="en-US" dirty="0" smtClean="0"/>
              <a:t>Activity – How well do you know our first year students?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201613" y="381000"/>
            <a:ext cx="7313612" cy="1143000"/>
          </a:xfrm>
        </p:spPr>
        <p:txBody>
          <a:bodyPr anchor="b"/>
          <a:lstStyle/>
          <a:p>
            <a:pPr eaLnBrk="1" hangingPunct="1"/>
            <a:r>
              <a:rPr lang="en-US" dirty="0" smtClean="0"/>
              <a:t>EXPECTATIONS</a:t>
            </a:r>
          </a:p>
        </p:txBody>
      </p:sp>
      <p:sp>
        <p:nvSpPr>
          <p:cNvPr id="7171" name="Line 6"/>
          <p:cNvSpPr>
            <a:spLocks noChangeShapeType="1"/>
          </p:cNvSpPr>
          <p:nvPr/>
        </p:nvSpPr>
        <p:spPr bwMode="auto">
          <a:xfrm>
            <a:off x="228600" y="1828800"/>
            <a:ext cx="8686800" cy="0"/>
          </a:xfrm>
          <a:prstGeom prst="line">
            <a:avLst/>
          </a:prstGeom>
          <a:noFill/>
          <a:ln w="9525">
            <a:solidFill>
              <a:schemeClr val="tx1"/>
            </a:solidFill>
            <a:round/>
            <a:headEnd/>
            <a:tailEnd/>
          </a:ln>
        </p:spPr>
        <p:txBody>
          <a:bodyPr/>
          <a:lstStyle/>
          <a:p>
            <a:endParaRPr lang="en-US"/>
          </a:p>
        </p:txBody>
      </p:sp>
      <p:pic>
        <p:nvPicPr>
          <p:cNvPr id="7172" name="Picture 7" descr="3"/>
          <p:cNvPicPr>
            <a:picLocks noChangeAspect="1" noChangeArrowheads="1"/>
          </p:cNvPicPr>
          <p:nvPr/>
        </p:nvPicPr>
        <p:blipFill>
          <a:blip r:embed="rId3"/>
          <a:srcRect/>
          <a:stretch>
            <a:fillRect/>
          </a:stretch>
        </p:blipFill>
        <p:spPr bwMode="auto">
          <a:xfrm>
            <a:off x="228600" y="2286000"/>
            <a:ext cx="8686800" cy="2765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57200" y="1981200"/>
            <a:ext cx="8229600" cy="4026091"/>
          </a:xfrm>
        </p:spPr>
        <p:txBody>
          <a:bodyPr/>
          <a:lstStyle/>
          <a:p>
            <a:pPr eaLnBrk="1" hangingPunct="1">
              <a:buFontTx/>
              <a:buNone/>
            </a:pPr>
            <a:r>
              <a:rPr lang="en-US" dirty="0" smtClean="0"/>
              <a:t>“I just feel a little intimidated, like it’s going to feel really weird to approach them. Maybe I’ll ask a question that they think is ridiculous. If I’m going about something that is really complicated to me, I don’t want them to think, </a:t>
            </a:r>
            <a:r>
              <a:rPr lang="en-US" i="1" dirty="0" smtClean="0"/>
              <a:t>Well, maybe she’s not right for this class</a:t>
            </a:r>
            <a:r>
              <a:rPr lang="en-US" dirty="0" smtClean="0"/>
              <a:t>.” - Jackie</a:t>
            </a:r>
          </a:p>
        </p:txBody>
      </p:sp>
      <p:sp>
        <p:nvSpPr>
          <p:cNvPr id="8194" name="Rectangle 2"/>
          <p:cNvSpPr>
            <a:spLocks noGrp="1" noChangeArrowheads="1"/>
          </p:cNvSpPr>
          <p:nvPr>
            <p:ph type="title"/>
          </p:nvPr>
        </p:nvSpPr>
        <p:spPr/>
        <p:txBody>
          <a:bodyPr>
            <a:normAutofit/>
          </a:bodyPr>
          <a:lstStyle/>
          <a:p>
            <a:pPr eaLnBrk="1" hangingPunct="1"/>
            <a:r>
              <a:rPr lang="en-US" sz="1600" smtClean="0"/>
              <a:t>First in the Family</a:t>
            </a:r>
            <a:br>
              <a:rPr lang="en-US" sz="1600" smtClean="0"/>
            </a:br>
            <a:r>
              <a:rPr lang="en-US" sz="1600" smtClean="0"/>
              <a:t>Advice about College from First-Generation Students</a:t>
            </a:r>
            <a:br>
              <a:rPr lang="en-US" sz="1600" smtClean="0"/>
            </a:br>
            <a:r>
              <a:rPr lang="en-US" sz="1600" smtClean="0"/>
              <a:t>Your College Years (2006)</a:t>
            </a:r>
            <a:br>
              <a:rPr lang="en-US" sz="1600" smtClean="0"/>
            </a:br>
            <a:r>
              <a:rPr lang="en-US" sz="1600" smtClean="0"/>
              <a:t>By Kathleen Cushman</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7"/>
          <p:cNvSpPr>
            <a:spLocks noGrp="1" noChangeArrowheads="1"/>
          </p:cNvSpPr>
          <p:nvPr>
            <p:ph idx="1"/>
          </p:nvPr>
        </p:nvSpPr>
        <p:spPr>
          <a:xfrm>
            <a:off x="457200" y="2133600"/>
            <a:ext cx="8229600" cy="3873691"/>
          </a:xfrm>
        </p:spPr>
        <p:txBody>
          <a:bodyPr>
            <a:normAutofit/>
          </a:bodyPr>
          <a:lstStyle/>
          <a:p>
            <a:pPr eaLnBrk="1" hangingPunct="1">
              <a:lnSpc>
                <a:spcPct val="95000"/>
              </a:lnSpc>
            </a:pPr>
            <a:r>
              <a:rPr lang="en-US" sz="2700" dirty="0" smtClean="0"/>
              <a:t>“When students come to college many doubt their ability to succeed in a college environment.  These students need someone who </a:t>
            </a:r>
            <a:r>
              <a:rPr lang="en-US" sz="2700" b="1" dirty="0" smtClean="0">
                <a:solidFill>
                  <a:srgbClr val="C2A04A"/>
                </a:solidFill>
              </a:rPr>
              <a:t>believes in their abilities </a:t>
            </a:r>
            <a:r>
              <a:rPr lang="en-US" sz="2700" dirty="0" smtClean="0"/>
              <a:t>and </a:t>
            </a:r>
            <a:r>
              <a:rPr lang="en-US" sz="2700" b="1" dirty="0" smtClean="0">
                <a:solidFill>
                  <a:srgbClr val="C2A04A"/>
                </a:solidFill>
              </a:rPr>
              <a:t>expects from the beginning that they will succeed</a:t>
            </a:r>
            <a:r>
              <a:rPr lang="en-US" sz="2700" dirty="0" smtClean="0"/>
              <a:t>.”</a:t>
            </a:r>
          </a:p>
          <a:p>
            <a:pPr eaLnBrk="1" hangingPunct="1">
              <a:lnSpc>
                <a:spcPct val="95000"/>
              </a:lnSpc>
            </a:pPr>
            <a:r>
              <a:rPr lang="en-US" dirty="0" smtClean="0"/>
              <a:t>“Being the first person in my family to attend college, I knew little of what to expect….”</a:t>
            </a:r>
            <a:endParaRPr lang="en-US" sz="2700" dirty="0" smtClean="0"/>
          </a:p>
          <a:p>
            <a:pPr eaLnBrk="1" hangingPunct="1">
              <a:lnSpc>
                <a:spcPct val="95000"/>
              </a:lnSpc>
            </a:pPr>
            <a:endParaRPr lang="en-US" sz="2700" dirty="0" smtClean="0"/>
          </a:p>
        </p:txBody>
      </p:sp>
      <p:sp>
        <p:nvSpPr>
          <p:cNvPr id="9218" name="Rectangle 8"/>
          <p:cNvSpPr>
            <a:spLocks noGrp="1" noChangeArrowheads="1"/>
          </p:cNvSpPr>
          <p:nvPr>
            <p:ph type="title"/>
          </p:nvPr>
        </p:nvSpPr>
        <p:spPr/>
        <p:txBody>
          <a:bodyPr/>
          <a:lstStyle/>
          <a:p>
            <a:pPr eaLnBrk="1" hangingPunct="1"/>
            <a:r>
              <a:rPr lang="en-US" smtClean="0"/>
              <a:t>Quotes from JMU Freshmen</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457200" y="1481328"/>
            <a:ext cx="8229600" cy="4995672"/>
          </a:xfrm>
        </p:spPr>
        <p:txBody>
          <a:bodyPr>
            <a:noAutofit/>
          </a:bodyPr>
          <a:lstStyle/>
          <a:p>
            <a:pPr eaLnBrk="1" hangingPunct="1">
              <a:lnSpc>
                <a:spcPct val="80000"/>
              </a:lnSpc>
              <a:buFontTx/>
              <a:buNone/>
            </a:pPr>
            <a:endParaRPr lang="en-US" sz="2000" dirty="0" smtClean="0"/>
          </a:p>
          <a:p>
            <a:pPr eaLnBrk="1" hangingPunct="1">
              <a:lnSpc>
                <a:spcPct val="80000"/>
              </a:lnSpc>
              <a:buFontTx/>
              <a:buNone/>
            </a:pPr>
            <a:r>
              <a:rPr lang="en-US" sz="2000" dirty="0" smtClean="0"/>
              <a:t>Between Fall 1995 and Fall 2006, JMU’s average SAT combined decreased slightly from 1,186 to 1,140. </a:t>
            </a:r>
          </a:p>
          <a:p>
            <a:pPr eaLnBrk="1" hangingPunct="1">
              <a:lnSpc>
                <a:spcPct val="80000"/>
              </a:lnSpc>
              <a:buFontTx/>
              <a:buNone/>
            </a:pPr>
            <a:endParaRPr lang="en-US" sz="2000" dirty="0" smtClean="0"/>
          </a:p>
          <a:p>
            <a:pPr eaLnBrk="1" hangingPunct="1">
              <a:lnSpc>
                <a:spcPct val="80000"/>
              </a:lnSpc>
              <a:buFontTx/>
              <a:buNone/>
            </a:pPr>
            <a:r>
              <a:rPr lang="en-US" sz="2000" dirty="0" smtClean="0"/>
              <a:t>The percentage who reported in the First Year Survey that their average grade in high school was in the </a:t>
            </a:r>
          </a:p>
          <a:p>
            <a:pPr eaLnBrk="1" hangingPunct="1">
              <a:lnSpc>
                <a:spcPct val="80000"/>
              </a:lnSpc>
              <a:buFontTx/>
              <a:buNone/>
            </a:pPr>
            <a:r>
              <a:rPr lang="en-US" sz="2000" dirty="0" smtClean="0"/>
              <a:t>	‘A’ range increased from 43 percent to 55 percent. </a:t>
            </a:r>
          </a:p>
          <a:p>
            <a:pPr eaLnBrk="1" hangingPunct="1">
              <a:lnSpc>
                <a:spcPct val="80000"/>
              </a:lnSpc>
              <a:buFontTx/>
              <a:buNone/>
            </a:pPr>
            <a:endParaRPr lang="en-US" sz="2000" dirty="0" smtClean="0"/>
          </a:p>
          <a:p>
            <a:pPr eaLnBrk="1" hangingPunct="1">
              <a:lnSpc>
                <a:spcPct val="80000"/>
              </a:lnSpc>
              <a:buFontTx/>
              <a:buNone/>
            </a:pPr>
            <a:r>
              <a:rPr lang="en-US" sz="2000" dirty="0" smtClean="0"/>
              <a:t>Within specific skills, students reported increased preparation in study habits, computer skills and vocational skills. </a:t>
            </a:r>
          </a:p>
          <a:p>
            <a:pPr eaLnBrk="1" hangingPunct="1">
              <a:lnSpc>
                <a:spcPct val="80000"/>
              </a:lnSpc>
              <a:buFontTx/>
              <a:buNone/>
            </a:pPr>
            <a:endParaRPr lang="en-US" sz="2000" dirty="0" smtClean="0"/>
          </a:p>
          <a:p>
            <a:pPr eaLnBrk="1" hangingPunct="1">
              <a:lnSpc>
                <a:spcPct val="80000"/>
              </a:lnSpc>
              <a:buFontTx/>
              <a:buNone/>
            </a:pPr>
            <a:r>
              <a:rPr lang="en-US" sz="2000" dirty="0" smtClean="0"/>
              <a:t>There was also a decline in the percentage that stated they were very well prepared students in mathematics and a slight decline in foreign languages preparedness. </a:t>
            </a:r>
          </a:p>
        </p:txBody>
      </p:sp>
      <p:sp>
        <p:nvSpPr>
          <p:cNvPr id="11266" name="Rectangle 4"/>
          <p:cNvSpPr>
            <a:spLocks noGrp="1" noChangeArrowheads="1"/>
          </p:cNvSpPr>
          <p:nvPr>
            <p:ph type="title"/>
          </p:nvPr>
        </p:nvSpPr>
        <p:spPr/>
        <p:txBody>
          <a:bodyPr>
            <a:normAutofit/>
          </a:bodyPr>
          <a:lstStyle/>
          <a:p>
            <a:pPr eaLnBrk="1" hangingPunct="1"/>
            <a:r>
              <a:rPr lang="en-US" sz="1600" smtClean="0"/>
              <a:t>The James Madison University Student:</a:t>
            </a:r>
            <a:br>
              <a:rPr lang="en-US" sz="1600" smtClean="0"/>
            </a:br>
            <a:r>
              <a:rPr lang="en-US" sz="1600" smtClean="0"/>
              <a:t>Before, During, and After Enrollment</a:t>
            </a:r>
            <a:br>
              <a:rPr lang="en-US" sz="1600" smtClean="0"/>
            </a:br>
            <a:r>
              <a:rPr lang="en-US" sz="1600" smtClean="0"/>
              <a:t>1993 to the Present</a:t>
            </a:r>
            <a:br>
              <a:rPr lang="en-US" sz="1600" smtClean="0"/>
            </a:br>
            <a:r>
              <a:rPr lang="en-US" sz="1600" smtClean="0"/>
              <a:t>The Office of Institutional Research at James Madison University</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p:txBody>
          <a:bodyPr>
            <a:normAutofit/>
          </a:bodyPr>
          <a:lstStyle/>
          <a:p>
            <a:pPr eaLnBrk="1" hangingPunct="1"/>
            <a:r>
              <a:rPr lang="en-US" sz="2800" b="1" dirty="0" smtClean="0"/>
              <a:t>2006 - 2007 Freshman Class Profile</a:t>
            </a:r>
          </a:p>
          <a:p>
            <a:pPr eaLnBrk="1" hangingPunct="1"/>
            <a:r>
              <a:rPr lang="en-US" sz="2800" dirty="0" smtClean="0"/>
              <a:t>Applications: 17,765 </a:t>
            </a:r>
          </a:p>
          <a:p>
            <a:pPr eaLnBrk="1" hangingPunct="1"/>
            <a:r>
              <a:rPr lang="en-US" sz="2800" dirty="0" smtClean="0"/>
              <a:t>Applicants accepted: 62.6% </a:t>
            </a:r>
          </a:p>
          <a:p>
            <a:pPr eaLnBrk="1" hangingPunct="1"/>
            <a:r>
              <a:rPr lang="en-US" sz="2800" dirty="0" smtClean="0"/>
              <a:t>Applicants enrolled: 3,748 </a:t>
            </a:r>
          </a:p>
          <a:p>
            <a:pPr eaLnBrk="1" hangingPunct="1"/>
            <a:r>
              <a:rPr lang="en-US" sz="2800" dirty="0" smtClean="0"/>
              <a:t>Average SAT Score: 1140 </a:t>
            </a:r>
          </a:p>
          <a:p>
            <a:pPr eaLnBrk="1" hangingPunct="1">
              <a:buNone/>
            </a:pPr>
            <a:r>
              <a:rPr lang="en-US" sz="2800" dirty="0" smtClean="0"/>
              <a:t>   * </a:t>
            </a:r>
            <a:r>
              <a:rPr lang="en-US" sz="2800" dirty="0" smtClean="0"/>
              <a:t>SAT mid-50 percent range: 1080 - 1240 </a:t>
            </a:r>
            <a:br>
              <a:rPr lang="en-US" sz="2800" dirty="0" smtClean="0"/>
            </a:br>
            <a:r>
              <a:rPr lang="en-US" sz="2800" dirty="0" smtClean="0"/>
              <a:t> * </a:t>
            </a:r>
            <a:r>
              <a:rPr lang="en-US" sz="2800" dirty="0" smtClean="0"/>
              <a:t>ACT mid-50 percent range: 23 - 28 </a:t>
            </a:r>
            <a:br>
              <a:rPr lang="en-US" sz="2800" dirty="0" smtClean="0"/>
            </a:br>
            <a:r>
              <a:rPr lang="en-US" sz="2800" dirty="0" smtClean="0"/>
              <a:t> * </a:t>
            </a:r>
            <a:r>
              <a:rPr lang="en-US" sz="2800" dirty="0" smtClean="0"/>
              <a:t>Top third of high school class: 88% </a:t>
            </a:r>
          </a:p>
          <a:p>
            <a:pPr eaLnBrk="1" hangingPunct="1"/>
            <a:r>
              <a:rPr lang="en-US" sz="2800" dirty="0" smtClean="0"/>
              <a:t>First-year retention rate: 91.8% </a:t>
            </a:r>
          </a:p>
          <a:p>
            <a:pPr eaLnBrk="1" hangingPunct="1">
              <a:buFontTx/>
              <a:buNone/>
            </a:pPr>
            <a:endParaRPr lang="en-US" sz="2800" dirty="0" smtClean="0"/>
          </a:p>
        </p:txBody>
      </p:sp>
      <p:sp>
        <p:nvSpPr>
          <p:cNvPr id="12290" name="Rectangle 4"/>
          <p:cNvSpPr>
            <a:spLocks noGrp="1" noChangeArrowheads="1"/>
          </p:cNvSpPr>
          <p:nvPr>
            <p:ph type="title"/>
          </p:nvPr>
        </p:nvSpPr>
        <p:spPr/>
        <p:txBody>
          <a:bodyPr/>
          <a:lstStyle/>
          <a:p>
            <a:pPr eaLnBrk="1" hangingPunct="1"/>
            <a:r>
              <a:rPr lang="en-US" smtClean="0"/>
              <a:t>JMU Admissions Website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438400"/>
            <a:ext cx="8229600" cy="1143000"/>
          </a:xfrm>
        </p:spPr>
        <p:txBody>
          <a:bodyPr>
            <a:normAutofit fontScale="90000"/>
          </a:bodyPr>
          <a:lstStyle/>
          <a:p>
            <a:r>
              <a:rPr lang="en-US" dirty="0" smtClean="0"/>
              <a:t>How does JMU choose which students to admit?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457200" y="2209800"/>
            <a:ext cx="8229600" cy="3797491"/>
          </a:xfrm>
        </p:spPr>
        <p:txBody>
          <a:bodyPr/>
          <a:lstStyle/>
          <a:p>
            <a:pPr marL="609600" indent="-609600" eaLnBrk="1" hangingPunct="1">
              <a:buFontTx/>
              <a:buAutoNum type="arabicPeriod"/>
            </a:pPr>
            <a:r>
              <a:rPr lang="en-US" sz="2800" b="1" dirty="0" smtClean="0"/>
              <a:t>Quality of High School </a:t>
            </a:r>
            <a:r>
              <a:rPr lang="en-US" sz="2800" b="1" dirty="0" smtClean="0"/>
              <a:t>Academics</a:t>
            </a:r>
          </a:p>
          <a:p>
            <a:pPr marL="609600" indent="-609600">
              <a:buFontTx/>
              <a:buAutoNum type="arabicPeriod"/>
            </a:pPr>
            <a:r>
              <a:rPr lang="en-US" sz="2800" b="1" dirty="0" smtClean="0"/>
              <a:t>Academic </a:t>
            </a:r>
            <a:r>
              <a:rPr lang="en-US" sz="2800" b="1" dirty="0" smtClean="0"/>
              <a:t>Achievement</a:t>
            </a:r>
          </a:p>
          <a:p>
            <a:pPr marL="609600" indent="-609600">
              <a:buFontTx/>
              <a:buAutoNum type="arabicPeriod"/>
            </a:pPr>
            <a:r>
              <a:rPr lang="en-US" sz="2800" b="1" dirty="0" smtClean="0"/>
              <a:t>Standardized Tests</a:t>
            </a:r>
          </a:p>
          <a:p>
            <a:pPr marL="609600" indent="-609600">
              <a:buFontTx/>
              <a:buAutoNum type="arabicPeriod"/>
            </a:pPr>
            <a:r>
              <a:rPr lang="en-US" sz="2800" b="1" dirty="0" smtClean="0"/>
              <a:t>Secondary School Report and Recommendations</a:t>
            </a:r>
          </a:p>
          <a:p>
            <a:pPr marL="609600" indent="-609600">
              <a:buFontTx/>
              <a:buAutoNum type="arabicPeriod"/>
            </a:pPr>
            <a:r>
              <a:rPr lang="en-US" sz="2800" b="1" dirty="0" smtClean="0"/>
              <a:t>Extracurricular Activities</a:t>
            </a:r>
            <a:endParaRPr lang="en-US" sz="2800" b="1" dirty="0" smtClean="0"/>
          </a:p>
          <a:p>
            <a:pPr marL="609600" indent="-609600" eaLnBrk="1" hangingPunct="1">
              <a:buFontTx/>
              <a:buNone/>
            </a:pPr>
            <a:r>
              <a:rPr lang="en-US" dirty="0" smtClean="0"/>
              <a:t>	</a:t>
            </a:r>
          </a:p>
          <a:p>
            <a:pPr marL="609600" indent="-609600" eaLnBrk="1" hangingPunct="1"/>
            <a:endParaRPr lang="en-US" dirty="0" smtClean="0"/>
          </a:p>
        </p:txBody>
      </p:sp>
      <p:sp>
        <p:nvSpPr>
          <p:cNvPr id="3" name="Title 2"/>
          <p:cNvSpPr>
            <a:spLocks noGrp="1"/>
          </p:cNvSpPr>
          <p:nvPr>
            <p:ph type="title"/>
          </p:nvPr>
        </p:nvSpPr>
        <p:spPr/>
        <p:txBody>
          <a:bodyPr>
            <a:normAutofit fontScale="90000"/>
          </a:bodyPr>
          <a:lstStyle/>
          <a:p>
            <a:r>
              <a:rPr lang="en-US" dirty="0" smtClean="0"/>
              <a:t>JMU Admissions Requirements – from the JMU website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457200" y="1481328"/>
            <a:ext cx="8229600" cy="4919472"/>
          </a:xfrm>
        </p:spPr>
        <p:txBody>
          <a:bodyPr/>
          <a:lstStyle/>
          <a:p>
            <a:pPr eaLnBrk="1" hangingPunct="1">
              <a:lnSpc>
                <a:spcPct val="80000"/>
              </a:lnSpc>
              <a:buFontTx/>
              <a:buNone/>
            </a:pPr>
            <a:r>
              <a:rPr lang="en-US" sz="2800" b="1" dirty="0" smtClean="0"/>
              <a:t>2. Academic Achievement</a:t>
            </a:r>
          </a:p>
          <a:p>
            <a:pPr eaLnBrk="1" hangingPunct="1">
              <a:lnSpc>
                <a:spcPct val="80000"/>
              </a:lnSpc>
              <a:buFontTx/>
              <a:buNone/>
            </a:pPr>
            <a:r>
              <a:rPr lang="en-US" sz="2800" dirty="0" smtClean="0"/>
              <a:t>	Competitive candidates will have mostly As and Bs in the core academic areas: English, math, lab science, social science and foreign language. </a:t>
            </a:r>
          </a:p>
          <a:p>
            <a:pPr eaLnBrk="1" hangingPunct="1">
              <a:lnSpc>
                <a:spcPct val="80000"/>
              </a:lnSpc>
              <a:buFontTx/>
              <a:buNone/>
            </a:pPr>
            <a:endParaRPr lang="en-US" sz="2800" dirty="0" smtClean="0"/>
          </a:p>
          <a:p>
            <a:pPr eaLnBrk="1" hangingPunct="1">
              <a:lnSpc>
                <a:spcPct val="80000"/>
              </a:lnSpc>
              <a:buFontTx/>
              <a:buNone/>
            </a:pPr>
            <a:r>
              <a:rPr lang="en-US" sz="2800" b="1" dirty="0" smtClean="0"/>
              <a:t>3. Standardized Tests</a:t>
            </a:r>
          </a:p>
          <a:p>
            <a:pPr eaLnBrk="1" hangingPunct="1">
              <a:lnSpc>
                <a:spcPct val="80000"/>
              </a:lnSpc>
              <a:buFontTx/>
              <a:buNone/>
            </a:pPr>
            <a:r>
              <a:rPr lang="en-US" sz="2800" dirty="0" smtClean="0"/>
              <a:t>	When reviewing test scores we use the highest individual verbal and highest individual math scores from the SAT.  For the ACT we use your single highest composite score. </a:t>
            </a:r>
          </a:p>
          <a:p>
            <a:pPr eaLnBrk="1" hangingPunct="1">
              <a:lnSpc>
                <a:spcPct val="80000"/>
              </a:lnSpc>
            </a:pPr>
            <a:endParaRPr lang="en-US" sz="2800" dirty="0" smtClean="0"/>
          </a:p>
        </p:txBody>
      </p:sp>
      <p:sp>
        <p:nvSpPr>
          <p:cNvPr id="3" name="Title 2"/>
          <p:cNvSpPr>
            <a:spLocks noGrp="1"/>
          </p:cNvSpPr>
          <p:nvPr>
            <p:ph type="title"/>
          </p:nvPr>
        </p:nvSpPr>
        <p:spPr/>
        <p:txBody>
          <a:bodyPr>
            <a:normAutofit fontScale="90000"/>
          </a:bodyPr>
          <a:lstStyle/>
          <a:p>
            <a:r>
              <a:rPr lang="en-US" dirty="0" smtClean="0"/>
              <a:t>JMU Admissions Requirements, cont</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457200" y="1600200"/>
            <a:ext cx="8229600" cy="4407091"/>
          </a:xfrm>
        </p:spPr>
        <p:txBody>
          <a:bodyPr>
            <a:normAutofit lnSpcReduction="10000"/>
          </a:bodyPr>
          <a:lstStyle/>
          <a:p>
            <a:pPr eaLnBrk="1" hangingPunct="1">
              <a:lnSpc>
                <a:spcPct val="80000"/>
              </a:lnSpc>
              <a:buFontTx/>
              <a:buNone/>
            </a:pPr>
            <a:r>
              <a:rPr lang="en-US" sz="2800" b="1" dirty="0" smtClean="0"/>
              <a:t>4. Secondary School Report and Recommendation</a:t>
            </a:r>
          </a:p>
          <a:p>
            <a:pPr eaLnBrk="1" hangingPunct="1">
              <a:lnSpc>
                <a:spcPct val="80000"/>
              </a:lnSpc>
              <a:buFontTx/>
              <a:buNone/>
            </a:pPr>
            <a:r>
              <a:rPr lang="en-US" sz="2800" dirty="0" smtClean="0"/>
              <a:t> </a:t>
            </a:r>
          </a:p>
          <a:p>
            <a:pPr eaLnBrk="1" hangingPunct="1">
              <a:lnSpc>
                <a:spcPct val="80000"/>
              </a:lnSpc>
              <a:spcAft>
                <a:spcPts val="500"/>
              </a:spcAft>
              <a:buFontTx/>
              <a:buNone/>
            </a:pPr>
            <a:r>
              <a:rPr lang="en-US" sz="2800" dirty="0" smtClean="0">
                <a:latin typeface="Calibri" pitchFamily="34" charset="0"/>
              </a:rPr>
              <a:t>The high school guidance office completes this form.  The Admissions Committee will learn if the applicant chose the most demanding program of courses, an average…</a:t>
            </a:r>
          </a:p>
          <a:p>
            <a:pPr eaLnBrk="1" hangingPunct="1">
              <a:lnSpc>
                <a:spcPct val="80000"/>
              </a:lnSpc>
              <a:spcAft>
                <a:spcPts val="500"/>
              </a:spcAft>
              <a:buFontTx/>
              <a:buNone/>
            </a:pPr>
            <a:r>
              <a:rPr lang="en-US" sz="2800" dirty="0" smtClean="0">
                <a:latin typeface="Calibri" pitchFamily="34" charset="0"/>
              </a:rPr>
              <a:t>The guidance office tells us how competitive the high school class is by sharing with us how many students intend to go to a four year college next year.</a:t>
            </a:r>
          </a:p>
          <a:p>
            <a:pPr eaLnBrk="1" hangingPunct="1">
              <a:lnSpc>
                <a:spcPct val="80000"/>
              </a:lnSpc>
              <a:spcAft>
                <a:spcPts val="500"/>
              </a:spcAft>
              <a:buFontTx/>
              <a:buNone/>
            </a:pPr>
            <a:r>
              <a:rPr lang="en-US" sz="2800" dirty="0" smtClean="0">
                <a:latin typeface="Calibri" pitchFamily="34" charset="0"/>
              </a:rPr>
              <a:t>And the office will rate the applicant in some areas such as academic potential, motivation, and leadership skills.</a:t>
            </a:r>
          </a:p>
        </p:txBody>
      </p:sp>
      <p:sp>
        <p:nvSpPr>
          <p:cNvPr id="3" name="Title 2"/>
          <p:cNvSpPr>
            <a:spLocks noGrp="1"/>
          </p:cNvSpPr>
          <p:nvPr>
            <p:ph type="title"/>
          </p:nvPr>
        </p:nvSpPr>
        <p:spPr/>
        <p:txBody>
          <a:bodyPr>
            <a:normAutofit fontScale="90000"/>
          </a:bodyPr>
          <a:lstStyle/>
          <a:p>
            <a:r>
              <a:rPr lang="en-US" dirty="0" smtClean="0"/>
              <a:t>JMU Admissions Requirements, cont</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Introductions</a:t>
            </a:r>
          </a:p>
          <a:p>
            <a:r>
              <a:rPr lang="en-US" dirty="0" smtClean="0"/>
              <a:t>Overview of JMU first-year students</a:t>
            </a:r>
          </a:p>
          <a:p>
            <a:r>
              <a:rPr lang="en-US" dirty="0" smtClean="0"/>
              <a:t>Why should you care about this?</a:t>
            </a:r>
            <a:endParaRPr lang="en-US" dirty="0" smtClean="0"/>
          </a:p>
          <a:p>
            <a:r>
              <a:rPr lang="en-US" dirty="0" smtClean="0"/>
              <a:t>Some literature to support</a:t>
            </a:r>
          </a:p>
          <a:p>
            <a:r>
              <a:rPr lang="en-US" dirty="0" smtClean="0"/>
              <a:t>Ralph Walters College project</a:t>
            </a:r>
          </a:p>
          <a:p>
            <a:r>
              <a:rPr lang="en-US" dirty="0" smtClean="0"/>
              <a:t>Experience of a first-year teacher</a:t>
            </a:r>
          </a:p>
          <a:p>
            <a:r>
              <a:rPr lang="en-US" dirty="0" smtClean="0"/>
              <a:t>Adaptation of an exercise to your students</a:t>
            </a:r>
          </a:p>
          <a:p>
            <a:r>
              <a:rPr lang="en-US" dirty="0" smtClean="0"/>
              <a:t>Wrap up</a:t>
            </a:r>
          </a:p>
        </p:txBody>
      </p:sp>
      <p:sp>
        <p:nvSpPr>
          <p:cNvPr id="3" name="Title 2"/>
          <p:cNvSpPr>
            <a:spLocks noGrp="1"/>
          </p:cNvSpPr>
          <p:nvPr>
            <p:ph type="title"/>
          </p:nvPr>
        </p:nvSpPr>
        <p:spPr/>
        <p:txBody>
          <a:bodyPr/>
          <a:lstStyle/>
          <a:p>
            <a:r>
              <a:rPr lang="en-US" dirty="0" smtClean="0"/>
              <a:t>Outline for Today</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p:txBody>
          <a:bodyPr/>
          <a:lstStyle/>
          <a:p>
            <a:pPr eaLnBrk="1" hangingPunct="1">
              <a:buFontTx/>
              <a:buNone/>
            </a:pPr>
            <a:r>
              <a:rPr lang="en-US" b="1" dirty="0" smtClean="0"/>
              <a:t>5. Extracurricular Activities</a:t>
            </a:r>
          </a:p>
          <a:p>
            <a:pPr eaLnBrk="1" hangingPunct="1">
              <a:buFontTx/>
              <a:buNone/>
            </a:pPr>
            <a:r>
              <a:rPr lang="en-US" dirty="0" smtClean="0"/>
              <a:t>	JMU is looking for quality involvement rather than quantity of involvement. </a:t>
            </a:r>
          </a:p>
          <a:p>
            <a:pPr eaLnBrk="1" hangingPunct="1">
              <a:buFontTx/>
              <a:buNone/>
            </a:pPr>
            <a:r>
              <a:rPr lang="en-US" dirty="0" smtClean="0"/>
              <a:t>	Also interested in students who have been involved in community service or held part time jobs. </a:t>
            </a:r>
          </a:p>
        </p:txBody>
      </p:sp>
      <p:sp>
        <p:nvSpPr>
          <p:cNvPr id="3" name="Title 2"/>
          <p:cNvSpPr>
            <a:spLocks noGrp="1"/>
          </p:cNvSpPr>
          <p:nvPr>
            <p:ph type="title"/>
          </p:nvPr>
        </p:nvSpPr>
        <p:spPr/>
        <p:txBody>
          <a:bodyPr>
            <a:normAutofit fontScale="90000"/>
          </a:bodyPr>
          <a:lstStyle/>
          <a:p>
            <a:r>
              <a:rPr lang="en-US" dirty="0" smtClean="0"/>
              <a:t>JMU Admissions Requirements, cont</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what are the challenges we as faculty face?</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p:txBody>
          <a:bodyPr>
            <a:normAutofit/>
          </a:bodyPr>
          <a:lstStyle/>
          <a:p>
            <a:pPr eaLnBrk="1" hangingPunct="1">
              <a:lnSpc>
                <a:spcPct val="80000"/>
              </a:lnSpc>
            </a:pPr>
            <a:r>
              <a:rPr lang="en-US" sz="2800" dirty="0" smtClean="0"/>
              <a:t>What, in your opinion, is the most significant problem or difficulty at your institution that affects the academic success of first-year students?</a:t>
            </a:r>
          </a:p>
          <a:p>
            <a:pPr eaLnBrk="1" hangingPunct="1">
              <a:lnSpc>
                <a:spcPct val="80000"/>
              </a:lnSpc>
            </a:pPr>
            <a:endParaRPr lang="en-US" sz="2000" dirty="0" smtClean="0"/>
          </a:p>
          <a:p>
            <a:pPr marL="624078" indent="-514350" eaLnBrk="1" hangingPunct="1">
              <a:lnSpc>
                <a:spcPct val="80000"/>
              </a:lnSpc>
              <a:buClrTx/>
              <a:buSzPct val="100000"/>
              <a:buFont typeface="+mj-lt"/>
              <a:buAutoNum type="arabicPeriod"/>
            </a:pPr>
            <a:r>
              <a:rPr lang="en-US" sz="2800" dirty="0" smtClean="0"/>
              <a:t>Lack of academic preparedness for college level courses</a:t>
            </a:r>
          </a:p>
          <a:p>
            <a:pPr marL="624078" indent="-514350" eaLnBrk="1" hangingPunct="1">
              <a:lnSpc>
                <a:spcPct val="80000"/>
              </a:lnSpc>
              <a:buClrTx/>
              <a:buSzPct val="100000"/>
              <a:buFont typeface="+mj-lt"/>
              <a:buAutoNum type="arabicPeriod"/>
            </a:pPr>
            <a:r>
              <a:rPr lang="en-US" sz="2800" dirty="0" smtClean="0"/>
              <a:t>Poor time management strategies</a:t>
            </a:r>
          </a:p>
          <a:p>
            <a:pPr marL="624078" indent="-514350" eaLnBrk="1" hangingPunct="1">
              <a:lnSpc>
                <a:spcPct val="80000"/>
              </a:lnSpc>
              <a:buClrTx/>
              <a:buSzPct val="100000"/>
              <a:buFont typeface="+mj-lt"/>
              <a:buAutoNum type="arabicPeriod"/>
            </a:pPr>
            <a:r>
              <a:rPr lang="en-US" sz="2800" dirty="0" smtClean="0"/>
              <a:t>General adjustment issues</a:t>
            </a:r>
          </a:p>
          <a:p>
            <a:pPr marL="624078" indent="-514350" eaLnBrk="1" hangingPunct="1">
              <a:lnSpc>
                <a:spcPct val="80000"/>
              </a:lnSpc>
              <a:buClrTx/>
              <a:buSzPct val="100000"/>
              <a:buFont typeface="+mj-lt"/>
              <a:buAutoNum type="arabicPeriod"/>
            </a:pPr>
            <a:r>
              <a:rPr lang="en-US" sz="2800" dirty="0" smtClean="0"/>
              <a:t>Working too many hours off campus</a:t>
            </a:r>
          </a:p>
          <a:p>
            <a:pPr marL="624078" indent="-514350" eaLnBrk="1" hangingPunct="1">
              <a:lnSpc>
                <a:spcPct val="80000"/>
              </a:lnSpc>
              <a:buClrTx/>
              <a:buSzPct val="100000"/>
              <a:buFont typeface="+mj-lt"/>
              <a:buAutoNum type="arabicPeriod"/>
            </a:pPr>
            <a:r>
              <a:rPr lang="en-US" sz="2800" dirty="0" smtClean="0"/>
              <a:t>Absence of motivation</a:t>
            </a:r>
          </a:p>
        </p:txBody>
      </p:sp>
      <p:sp>
        <p:nvSpPr>
          <p:cNvPr id="17410" name="Rectangle 4"/>
          <p:cNvSpPr>
            <a:spLocks noGrp="1" noChangeArrowheads="1"/>
          </p:cNvSpPr>
          <p:nvPr>
            <p:ph type="title"/>
          </p:nvPr>
        </p:nvSpPr>
        <p:spPr/>
        <p:txBody>
          <a:bodyPr/>
          <a:lstStyle/>
          <a:p>
            <a:pPr eaLnBrk="1" hangingPunct="1"/>
            <a:r>
              <a:rPr lang="en-US" sz="2000" smtClean="0"/>
              <a:t>National Survey of First-Year Curricular Practices</a:t>
            </a:r>
            <a:br>
              <a:rPr lang="en-US" sz="2000" smtClean="0"/>
            </a:br>
            <a:r>
              <a:rPr lang="en-US" sz="2000" smtClean="0"/>
              <a:t>Summary of Findings</a:t>
            </a:r>
            <a:br>
              <a:rPr lang="en-US" sz="2000" smtClean="0"/>
            </a:br>
            <a:r>
              <a:rPr lang="en-US" sz="2000" smtClean="0"/>
              <a:t> by Betsy O. Barefoot, EdD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457200" y="2300479"/>
            <a:ext cx="8229600" cy="2252472"/>
          </a:xfrm>
        </p:spPr>
        <p:txBody>
          <a:bodyPr/>
          <a:lstStyle/>
          <a:p>
            <a:pPr eaLnBrk="1" hangingPunct="1">
              <a:buFontTx/>
              <a:buNone/>
            </a:pPr>
            <a:r>
              <a:rPr lang="en-US" dirty="0" smtClean="0"/>
              <a:t>Six of the “Seven Principles for Good Practice in Undergraduate education” (</a:t>
            </a:r>
            <a:r>
              <a:rPr lang="en-US" dirty="0" err="1" smtClean="0"/>
              <a:t>Chickering</a:t>
            </a:r>
            <a:r>
              <a:rPr lang="en-US" dirty="0" smtClean="0"/>
              <a:t> &amp; </a:t>
            </a:r>
            <a:r>
              <a:rPr lang="en-US" dirty="0" err="1" smtClean="0"/>
              <a:t>Gamson</a:t>
            </a:r>
            <a:r>
              <a:rPr lang="en-US" dirty="0" smtClean="0"/>
              <a:t>, 1987) are particularly relevant to the research on first-year curricular practices:</a:t>
            </a:r>
          </a:p>
          <a:p>
            <a:pPr eaLnBrk="1" hangingPunct="1">
              <a:buFontTx/>
              <a:buNone/>
            </a:pPr>
            <a:endParaRPr lang="en-US" dirty="0" smtClean="0"/>
          </a:p>
          <a:p>
            <a:pPr eaLnBrk="1" hangingPunct="1">
              <a:buFontTx/>
              <a:buNone/>
            </a:pPr>
            <a:endParaRPr lang="en-US" dirty="0" smtClean="0"/>
          </a:p>
        </p:txBody>
      </p:sp>
      <p:sp>
        <p:nvSpPr>
          <p:cNvPr id="18434" name="Rectangle 4"/>
          <p:cNvSpPr>
            <a:spLocks noGrp="1" noChangeArrowheads="1"/>
          </p:cNvSpPr>
          <p:nvPr>
            <p:ph type="title"/>
          </p:nvPr>
        </p:nvSpPr>
        <p:spPr/>
        <p:txBody>
          <a:bodyPr/>
          <a:lstStyle/>
          <a:p>
            <a:pPr eaLnBrk="1" hangingPunct="1"/>
            <a:r>
              <a:rPr lang="en-US" sz="2000" smtClean="0"/>
              <a:t>National Survey of First-Year Curricular Practices</a:t>
            </a:r>
            <a:br>
              <a:rPr lang="en-US" sz="2000" smtClean="0"/>
            </a:br>
            <a:r>
              <a:rPr lang="en-US" sz="2000" smtClean="0"/>
              <a:t>Summary of Findings</a:t>
            </a:r>
            <a:br>
              <a:rPr lang="en-US" sz="2000" smtClean="0"/>
            </a:br>
            <a:r>
              <a:rPr lang="en-US" sz="2000" smtClean="0"/>
              <a:t> by Betsy O. Barefoot, EdD</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p:txBody>
          <a:bodyPr>
            <a:normAutofit/>
          </a:bodyPr>
          <a:lstStyle/>
          <a:p>
            <a:pPr marL="609600" indent="-609600" eaLnBrk="1" hangingPunct="1">
              <a:buClrTx/>
              <a:buSzPct val="100000"/>
              <a:buFont typeface="+mj-lt"/>
              <a:buAutoNum type="arabicPeriod"/>
            </a:pPr>
            <a:r>
              <a:rPr lang="en-US" dirty="0" smtClean="0"/>
              <a:t>Encourages contact between students and faculty</a:t>
            </a:r>
          </a:p>
          <a:p>
            <a:pPr marL="609600" indent="-609600">
              <a:buClrTx/>
              <a:buSzPct val="100000"/>
              <a:buFont typeface="+mj-lt"/>
              <a:buAutoNum type="arabicPeriod"/>
            </a:pPr>
            <a:r>
              <a:rPr lang="en-US" dirty="0" smtClean="0"/>
              <a:t>Develops reciprocity and cooperation among students</a:t>
            </a:r>
          </a:p>
          <a:p>
            <a:pPr marL="609600" indent="-609600">
              <a:buClrTx/>
              <a:buSzPct val="100000"/>
              <a:buFont typeface="+mj-lt"/>
              <a:buAutoNum type="arabicPeriod"/>
            </a:pPr>
            <a:r>
              <a:rPr lang="en-US" dirty="0" smtClean="0"/>
              <a:t>Encourages active learning</a:t>
            </a:r>
          </a:p>
          <a:p>
            <a:pPr marL="609600" indent="-609600">
              <a:buClrTx/>
              <a:buSzPct val="100000"/>
              <a:buFont typeface="+mj-lt"/>
              <a:buAutoNum type="arabicPeriod"/>
            </a:pPr>
            <a:r>
              <a:rPr lang="en-US" dirty="0" smtClean="0"/>
              <a:t>Gives prompt feedback</a:t>
            </a:r>
          </a:p>
          <a:p>
            <a:pPr marL="609600" indent="-609600">
              <a:buClrTx/>
              <a:buSzPct val="100000"/>
              <a:buFont typeface="+mj-lt"/>
              <a:buAutoNum type="arabicPeriod"/>
            </a:pPr>
            <a:r>
              <a:rPr lang="en-US" dirty="0" smtClean="0"/>
              <a:t>Emphasizes time on task</a:t>
            </a:r>
          </a:p>
          <a:p>
            <a:pPr marL="609600" indent="-609600">
              <a:buClrTx/>
              <a:buSzPct val="100000"/>
              <a:buFont typeface="+mj-lt"/>
              <a:buAutoNum type="arabicPeriod"/>
            </a:pPr>
            <a:r>
              <a:rPr lang="en-US" dirty="0" smtClean="0"/>
              <a:t>Communicates high expectations</a:t>
            </a:r>
          </a:p>
          <a:p>
            <a:pPr marL="609600" indent="-609600">
              <a:buClrTx/>
              <a:buSzPct val="100000"/>
              <a:buFont typeface="+mj-lt"/>
              <a:buAutoNum type="arabicPeriod"/>
            </a:pPr>
            <a:r>
              <a:rPr lang="en-US" dirty="0" smtClean="0">
                <a:solidFill>
                  <a:schemeClr val="bg1">
                    <a:lumMod val="75000"/>
                  </a:schemeClr>
                </a:solidFill>
              </a:rPr>
              <a:t>Respects diverse talents and ways of learning</a:t>
            </a:r>
          </a:p>
          <a:p>
            <a:pPr marL="609600" indent="-609600" eaLnBrk="1" hangingPunct="1">
              <a:buFontTx/>
              <a:buNone/>
            </a:pPr>
            <a:endParaRPr lang="en-US" dirty="0" smtClean="0"/>
          </a:p>
          <a:p>
            <a:pPr marL="609600" indent="-609600" eaLnBrk="1" hangingPunct="1">
              <a:buFontTx/>
              <a:buNone/>
            </a:pPr>
            <a:endParaRPr lang="en-US" dirty="0" smtClean="0"/>
          </a:p>
        </p:txBody>
      </p:sp>
      <p:sp>
        <p:nvSpPr>
          <p:cNvPr id="4" name="Title 3"/>
          <p:cNvSpPr>
            <a:spLocks noGrp="1"/>
          </p:cNvSpPr>
          <p:nvPr>
            <p:ph type="title"/>
          </p:nvPr>
        </p:nvSpPr>
        <p:spPr/>
        <p:txBody>
          <a:bodyPr>
            <a:normAutofit fontScale="90000"/>
          </a:bodyPr>
          <a:lstStyle/>
          <a:p>
            <a:r>
              <a:rPr lang="en-US" dirty="0" smtClean="0"/>
              <a:t>Seven Principles for Good Practice in Undergraduate education</a:t>
            </a: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482" name="Picture 4" descr="55"/>
          <p:cNvPicPr>
            <a:picLocks noChangeAspect="1" noChangeArrowheads="1"/>
          </p:cNvPicPr>
          <p:nvPr/>
        </p:nvPicPr>
        <p:blipFill>
          <a:blip r:embed="rId2"/>
          <a:srcRect/>
          <a:stretch>
            <a:fillRect/>
          </a:stretch>
        </p:blipFill>
        <p:spPr bwMode="auto">
          <a:xfrm>
            <a:off x="609600" y="1905000"/>
            <a:ext cx="7924800" cy="2508250"/>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Students and Parents</a:t>
            </a:r>
            <a:endParaRPr lang="en-US" dirty="0"/>
          </a:p>
        </p:txBody>
      </p:sp>
      <p:sp>
        <p:nvSpPr>
          <p:cNvPr id="4" name="Content Placeholder 3"/>
          <p:cNvSpPr>
            <a:spLocks noGrp="1"/>
          </p:cNvSpPr>
          <p:nvPr>
            <p:ph idx="1"/>
          </p:nvPr>
        </p:nvSpPr>
        <p:spPr/>
        <p:txBody>
          <a:bodyPr/>
          <a:lstStyle/>
          <a:p>
            <a:endParaRPr lang="en-US"/>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How can we as faculty impact the development of our students? </a:t>
            </a:r>
          </a:p>
          <a:p>
            <a:pPr>
              <a:buNone/>
            </a:pPr>
            <a:r>
              <a:rPr lang="en-US" dirty="0" smtClean="0"/>
              <a:t>Can we make a difference in their ability to learn?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Historically, developmental programs have been separated from the discipline specific classroom.</a:t>
            </a:r>
          </a:p>
          <a:p>
            <a:r>
              <a:rPr lang="en-US" dirty="0" err="1" smtClean="0"/>
              <a:t>Railton</a:t>
            </a:r>
            <a:r>
              <a:rPr lang="en-US" dirty="0" smtClean="0"/>
              <a:t> and Watson state: “What we often end up doing is expecting students to adapt their practices to fit ours as if by osmosis: we expect students to speak the same language as us and intuitively understand the adjustments in their learning practice that higher education demands.”</a:t>
            </a:r>
          </a:p>
          <a:p>
            <a:endParaRPr lang="en-US" dirty="0"/>
          </a:p>
        </p:txBody>
      </p:sp>
      <p:sp>
        <p:nvSpPr>
          <p:cNvPr id="3" name="Title 2"/>
          <p:cNvSpPr>
            <a:spLocks noGrp="1"/>
          </p:cNvSpPr>
          <p:nvPr>
            <p:ph type="title"/>
          </p:nvPr>
        </p:nvSpPr>
        <p:spPr/>
        <p:txBody>
          <a:bodyPr/>
          <a:lstStyle/>
          <a:p>
            <a:r>
              <a:rPr lang="en-US" dirty="0" smtClean="0"/>
              <a:t>What does the literature tell us?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Discussed conditions in a first-year student class that encouraged small group discussion.  What they found was that students were in roles of “student” to the teacher’s “teacher” rather than the role they wanted them to be, that of autonomous “learner” in a classroom facilitated by the “teacher” mentor and guide.</a:t>
            </a:r>
          </a:p>
          <a:p>
            <a:r>
              <a:rPr lang="en-US" dirty="0" smtClean="0"/>
              <a:t>Specific strategies were developed to improve students’ deep reading ability and to create conditions where they were encouraged to learn on their own within groups of other learners.</a:t>
            </a:r>
            <a:endParaRPr lang="en-US" dirty="0"/>
          </a:p>
        </p:txBody>
      </p:sp>
      <p:sp>
        <p:nvSpPr>
          <p:cNvPr id="3" name="Title 2"/>
          <p:cNvSpPr>
            <a:spLocks noGrp="1"/>
          </p:cNvSpPr>
          <p:nvPr>
            <p:ph type="title"/>
          </p:nvPr>
        </p:nvSpPr>
        <p:spPr/>
        <p:txBody>
          <a:bodyPr/>
          <a:lstStyle/>
          <a:p>
            <a:r>
              <a:rPr lang="en-US" dirty="0" err="1" smtClean="0"/>
              <a:t>Railton</a:t>
            </a:r>
            <a:r>
              <a:rPr lang="en-US" dirty="0" smtClean="0"/>
              <a:t> and Watson study</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71872"/>
          </a:xfrm>
        </p:spPr>
        <p:txBody>
          <a:bodyPr>
            <a:normAutofit/>
          </a:bodyPr>
          <a:lstStyle/>
          <a:p>
            <a:r>
              <a:rPr lang="en-US" dirty="0" smtClean="0">
                <a:latin typeface="Calibri" pitchFamily="34" charset="0"/>
              </a:rPr>
              <a:t>Historically, we have provided support to certain populations of students.  </a:t>
            </a:r>
          </a:p>
          <a:p>
            <a:pPr lvl="1"/>
            <a:r>
              <a:rPr lang="en-US" dirty="0" smtClean="0">
                <a:latin typeface="Calibri" pitchFamily="34" charset="0"/>
              </a:rPr>
              <a:t>Learning disabled students (when they were provided access to higher education.)</a:t>
            </a:r>
          </a:p>
          <a:p>
            <a:pPr lvl="1"/>
            <a:r>
              <a:rPr lang="en-US" dirty="0" smtClean="0">
                <a:latin typeface="Calibri" pitchFamily="34" charset="0"/>
              </a:rPr>
              <a:t>Students coming into school with specific testable deficiencies (many community colleges see developmental education as a cornerstone of inclusion of all comers.)</a:t>
            </a:r>
          </a:p>
          <a:p>
            <a:r>
              <a:rPr lang="en-US" dirty="0" smtClean="0">
                <a:latin typeface="Calibri" pitchFamily="34" charset="0"/>
              </a:rPr>
              <a:t>The kinds of skills taught to the “learning disadvantaged” students are the same kind of skills that can benefit all students just as providing Universal Design can benefit all students.</a:t>
            </a:r>
          </a:p>
        </p:txBody>
      </p:sp>
      <p:sp>
        <p:nvSpPr>
          <p:cNvPr id="3" name="Title 2"/>
          <p:cNvSpPr>
            <a:spLocks noGrp="1"/>
          </p:cNvSpPr>
          <p:nvPr>
            <p:ph type="title"/>
          </p:nvPr>
        </p:nvSpPr>
        <p:spPr/>
        <p:txBody>
          <a:bodyPr>
            <a:normAutofit fontScale="90000"/>
          </a:bodyPr>
          <a:lstStyle/>
          <a:p>
            <a:r>
              <a:rPr lang="en-US" dirty="0" smtClean="0"/>
              <a:t>And we see other skills that students struggle with</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Individually, list 3 traits of your students that enhance their ability to </a:t>
            </a:r>
            <a:r>
              <a:rPr lang="en-US" dirty="0" smtClean="0"/>
              <a:t>learn in your class.</a:t>
            </a:r>
            <a:endParaRPr lang="en-US" dirty="0" smtClean="0"/>
          </a:p>
          <a:p>
            <a:r>
              <a:rPr lang="en-US" dirty="0" smtClean="0"/>
              <a:t>Individually, list 3 traits of your students that impede their ability to </a:t>
            </a:r>
            <a:r>
              <a:rPr lang="en-US" dirty="0" smtClean="0"/>
              <a:t>learn in your class.</a:t>
            </a:r>
            <a:endParaRPr lang="en-US" dirty="0" smtClean="0"/>
          </a:p>
          <a:p>
            <a:r>
              <a:rPr lang="en-US" dirty="0" smtClean="0"/>
              <a:t>Share with your group.</a:t>
            </a:r>
            <a:endParaRPr lang="en-US" dirty="0"/>
          </a:p>
        </p:txBody>
      </p:sp>
      <p:sp>
        <p:nvSpPr>
          <p:cNvPr id="3" name="Title 2"/>
          <p:cNvSpPr>
            <a:spLocks noGrp="1"/>
          </p:cNvSpPr>
          <p:nvPr>
            <p:ph type="title"/>
          </p:nvPr>
        </p:nvSpPr>
        <p:spPr/>
        <p:txBody>
          <a:bodyPr/>
          <a:lstStyle/>
          <a:p>
            <a:r>
              <a:rPr lang="en-US" dirty="0" smtClean="0"/>
              <a:t>Intro </a:t>
            </a:r>
            <a:r>
              <a:rPr lang="en-US" dirty="0" smtClean="0"/>
              <a:t>– Activity – 5 min</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Calibri" pitchFamily="34" charset="0"/>
              </a:rPr>
              <a:t>First year students struggle with time management, critical thinking skills, reading skills, and learning how to learn.</a:t>
            </a:r>
          </a:p>
          <a:p>
            <a:r>
              <a:rPr lang="en-US" dirty="0" smtClean="0">
                <a:latin typeface="Calibri" pitchFamily="34" charset="0"/>
              </a:rPr>
              <a:t>Traditionally non-disadvantaged students had to identify their own need and seek out those kinds of supports.  (Such as our first year involvement programs.)</a:t>
            </a:r>
          </a:p>
          <a:p>
            <a:r>
              <a:rPr lang="en-US" dirty="0" smtClean="0">
                <a:latin typeface="Calibri" pitchFamily="34" charset="0"/>
              </a:rPr>
              <a:t>There is a certain stigma in seeking out such help.  Students don’t take advantage of the help provided outside of the classroom in any great numbers.</a:t>
            </a:r>
          </a:p>
          <a:p>
            <a:endParaRPr lang="en-US" dirty="0"/>
          </a:p>
        </p:txBody>
      </p:sp>
      <p:sp>
        <p:nvSpPr>
          <p:cNvPr id="3" name="Title 2"/>
          <p:cNvSpPr>
            <a:spLocks noGrp="1"/>
          </p:cNvSpPr>
          <p:nvPr>
            <p:ph type="title"/>
          </p:nvPr>
        </p:nvSpPr>
        <p:spPr/>
        <p:txBody>
          <a:bodyPr/>
          <a:lstStyle/>
          <a:p>
            <a:r>
              <a:rPr lang="en-US" dirty="0" smtClean="0"/>
              <a:t>And we see today</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We are seeing more and more diversity in our classrooms.</a:t>
            </a:r>
          </a:p>
          <a:p>
            <a:r>
              <a:rPr lang="en-US" dirty="0" smtClean="0"/>
              <a:t>College is no longer for the elite.</a:t>
            </a:r>
          </a:p>
          <a:p>
            <a:r>
              <a:rPr lang="en-US" dirty="0" smtClean="0"/>
              <a:t>High schools also seem to be producing students less prepared for higher educational rigor…strategies that help them do well in high school with accountability testing do not always help them do well in college.</a:t>
            </a:r>
          </a:p>
          <a:p>
            <a:r>
              <a:rPr lang="en-US" dirty="0" smtClean="0"/>
              <a:t>Students who did well in high school find that college work is more difficult than expected.</a:t>
            </a:r>
            <a:endParaRPr lang="en-US" dirty="0"/>
          </a:p>
        </p:txBody>
      </p:sp>
      <p:sp>
        <p:nvSpPr>
          <p:cNvPr id="3" name="Title 2"/>
          <p:cNvSpPr>
            <a:spLocks noGrp="1"/>
          </p:cNvSpPr>
          <p:nvPr>
            <p:ph type="title"/>
          </p:nvPr>
        </p:nvSpPr>
        <p:spPr/>
        <p:txBody>
          <a:bodyPr/>
          <a:lstStyle/>
          <a:p>
            <a:r>
              <a:rPr lang="en-US" dirty="0" smtClean="0"/>
              <a:t>And…</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number of schools have approached this problem from a retention perspective…how can we help our students to be successful?</a:t>
            </a:r>
          </a:p>
          <a:p>
            <a:r>
              <a:rPr lang="en-US" dirty="0" smtClean="0"/>
              <a:t>JMU has an excellent retention rate.  Somehow the students are succeeding.  </a:t>
            </a:r>
          </a:p>
          <a:p>
            <a:r>
              <a:rPr lang="en-US" dirty="0" smtClean="0"/>
              <a:t>So why are we interested in helping them to learn?</a:t>
            </a:r>
            <a:endParaRPr lang="en-US" dirty="0"/>
          </a:p>
        </p:txBody>
      </p:sp>
      <p:sp>
        <p:nvSpPr>
          <p:cNvPr id="3" name="Title 2"/>
          <p:cNvSpPr>
            <a:spLocks noGrp="1"/>
          </p:cNvSpPr>
          <p:nvPr>
            <p:ph type="title"/>
          </p:nvPr>
        </p:nvSpPr>
        <p:spPr/>
        <p:txBody>
          <a:bodyPr/>
          <a:lstStyle/>
          <a:p>
            <a:r>
              <a:rPr lang="en-US" dirty="0" smtClean="0"/>
              <a:t>Retention</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By embedding some learning strategies into course content, we can help our students to become better learners and ease the transition to college academics.</a:t>
            </a:r>
          </a:p>
          <a:p>
            <a:r>
              <a:rPr lang="en-US" dirty="0" smtClean="0"/>
              <a:t>Research suggests that students will retain the skills better if taught with direct applicability to the content.</a:t>
            </a:r>
          </a:p>
          <a:p>
            <a:pPr lvl="1"/>
            <a:r>
              <a:rPr lang="en-US" dirty="0" smtClean="0"/>
              <a:t>See </a:t>
            </a:r>
            <a:r>
              <a:rPr lang="en-US" dirty="0" err="1" smtClean="0"/>
              <a:t>Burchard</a:t>
            </a:r>
            <a:r>
              <a:rPr lang="en-US" dirty="0" smtClean="0"/>
              <a:t>, </a:t>
            </a:r>
            <a:r>
              <a:rPr lang="en-US" dirty="0" err="1" smtClean="0"/>
              <a:t>Arendale</a:t>
            </a:r>
            <a:endParaRPr lang="en-US" dirty="0" smtClean="0"/>
          </a:p>
          <a:p>
            <a:r>
              <a:rPr lang="en-US" dirty="0" smtClean="0"/>
              <a:t>Different disciplines require different strategies.  Students should read a programming text differently than a history text differently than a novel.</a:t>
            </a:r>
            <a:endParaRPr lang="en-US" dirty="0"/>
          </a:p>
        </p:txBody>
      </p:sp>
      <p:sp>
        <p:nvSpPr>
          <p:cNvPr id="3" name="Title 2"/>
          <p:cNvSpPr>
            <a:spLocks noGrp="1"/>
          </p:cNvSpPr>
          <p:nvPr>
            <p:ph type="title"/>
          </p:nvPr>
        </p:nvSpPr>
        <p:spPr/>
        <p:txBody>
          <a:bodyPr/>
          <a:lstStyle/>
          <a:p>
            <a:r>
              <a:rPr lang="en-US" dirty="0" smtClean="0"/>
              <a:t>Rationale</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Booklet was developed by Raymond Walters College (University of Cincinnati) and the RWC Smart Connections Learning Community in 2006.</a:t>
            </a:r>
          </a:p>
          <a:p>
            <a:r>
              <a:rPr lang="en-US" dirty="0" smtClean="0"/>
              <a:t>Specifically, they were looking at supporting their incoming students and helping them to begin to think and learn like others in the discipline.</a:t>
            </a:r>
          </a:p>
          <a:p>
            <a:r>
              <a:rPr lang="en-US" dirty="0" smtClean="0"/>
              <a:t>Exercises include very general skills (time management, study habits, etc), but also weave in discipline specific skills and learning about the discipline. </a:t>
            </a:r>
            <a:endParaRPr lang="en-US" dirty="0"/>
          </a:p>
        </p:txBody>
      </p:sp>
      <p:sp>
        <p:nvSpPr>
          <p:cNvPr id="3" name="Title 2"/>
          <p:cNvSpPr>
            <a:spLocks noGrp="1"/>
          </p:cNvSpPr>
          <p:nvPr>
            <p:ph type="title"/>
          </p:nvPr>
        </p:nvSpPr>
        <p:spPr/>
        <p:txBody>
          <a:bodyPr/>
          <a:lstStyle/>
          <a:p>
            <a:r>
              <a:rPr lang="en-US" dirty="0" smtClean="0"/>
              <a:t>Skill bites</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I teach the two course introductory programming sequence in Computer Science (CS 139/239).</a:t>
            </a:r>
          </a:p>
          <a:p>
            <a:r>
              <a:rPr lang="en-US" dirty="0" smtClean="0"/>
              <a:t>Students are primarily first-year Computer Science majors.</a:t>
            </a:r>
          </a:p>
          <a:p>
            <a:r>
              <a:rPr lang="en-US" dirty="0" smtClean="0"/>
              <a:t>These students have varying backgrounds in CS from no prep in the field to AP or dual enrollment.</a:t>
            </a:r>
          </a:p>
          <a:p>
            <a:endParaRPr lang="en-US" dirty="0" smtClean="0"/>
          </a:p>
          <a:p>
            <a:r>
              <a:rPr lang="en-US" dirty="0" smtClean="0"/>
              <a:t>I also teach a gen-</a:t>
            </a:r>
            <a:r>
              <a:rPr lang="en-US" dirty="0" err="1" smtClean="0"/>
              <a:t>ed</a:t>
            </a:r>
            <a:r>
              <a:rPr lang="en-US" dirty="0" smtClean="0"/>
              <a:t> critical thinking </a:t>
            </a:r>
            <a:r>
              <a:rPr lang="en-US" dirty="0" smtClean="0"/>
              <a:t>course, GISAT </a:t>
            </a:r>
            <a:r>
              <a:rPr lang="en-US" dirty="0" smtClean="0"/>
              <a:t>160 in Cluster 1.</a:t>
            </a:r>
          </a:p>
          <a:p>
            <a:endParaRPr lang="en-US" dirty="0"/>
          </a:p>
        </p:txBody>
      </p:sp>
      <p:sp>
        <p:nvSpPr>
          <p:cNvPr id="3" name="Title 2"/>
          <p:cNvSpPr>
            <a:spLocks noGrp="1"/>
          </p:cNvSpPr>
          <p:nvPr>
            <p:ph type="title"/>
          </p:nvPr>
        </p:nvSpPr>
        <p:spPr/>
        <p:txBody>
          <a:bodyPr/>
          <a:lstStyle/>
          <a:p>
            <a:r>
              <a:rPr lang="en-US" dirty="0" smtClean="0"/>
              <a:t>My classes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 looked at some of the things that trouble the students the most in my classroom.</a:t>
            </a:r>
          </a:p>
          <a:p>
            <a:pPr lvl="1"/>
            <a:r>
              <a:rPr lang="en-US" dirty="0" smtClean="0"/>
              <a:t>Cheating (sadly it is often an issue)</a:t>
            </a:r>
          </a:p>
          <a:p>
            <a:pPr lvl="1"/>
            <a:r>
              <a:rPr lang="en-US" dirty="0" smtClean="0"/>
              <a:t>Learning to learn for Computer Science</a:t>
            </a:r>
          </a:p>
          <a:p>
            <a:pPr lvl="1"/>
            <a:r>
              <a:rPr lang="en-US" dirty="0" smtClean="0"/>
              <a:t>Time management – large projects get away from them (and large projects will be an ongoing theme of their CS work)</a:t>
            </a:r>
          </a:p>
          <a:p>
            <a:pPr lvl="1"/>
            <a:r>
              <a:rPr lang="en-US" dirty="0" smtClean="0"/>
              <a:t>Learning to use a wide range of tools to direct their own learning … it is a necessity in our changing field.</a:t>
            </a:r>
            <a:endParaRPr lang="en-US" dirty="0"/>
          </a:p>
        </p:txBody>
      </p:sp>
      <p:sp>
        <p:nvSpPr>
          <p:cNvPr id="3" name="Title 2"/>
          <p:cNvSpPr>
            <a:spLocks noGrp="1"/>
          </p:cNvSpPr>
          <p:nvPr>
            <p:ph type="title"/>
          </p:nvPr>
        </p:nvSpPr>
        <p:spPr/>
        <p:txBody>
          <a:bodyPr/>
          <a:lstStyle/>
          <a:p>
            <a:r>
              <a:rPr lang="en-US" dirty="0" smtClean="0"/>
              <a:t>What I have done - CS</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Making the textbook a partner in their education.</a:t>
            </a:r>
          </a:p>
          <a:p>
            <a:r>
              <a:rPr lang="en-US" dirty="0" smtClean="0"/>
              <a:t>Understanding learning styles – learning how they learn.</a:t>
            </a:r>
          </a:p>
          <a:p>
            <a:r>
              <a:rPr lang="en-US" dirty="0" smtClean="0"/>
              <a:t>Understanding and preventing cheating on programming assignments.</a:t>
            </a:r>
          </a:p>
          <a:p>
            <a:r>
              <a:rPr lang="en-US" dirty="0" smtClean="0"/>
              <a:t>Using a quiz “gatekeeper” to encourage reading and study before lab activities</a:t>
            </a:r>
          </a:p>
          <a:p>
            <a:r>
              <a:rPr lang="en-US" dirty="0" smtClean="0"/>
              <a:t>Applying time management principles to larger projects.</a:t>
            </a:r>
          </a:p>
          <a:p>
            <a:r>
              <a:rPr lang="en-US" dirty="0" smtClean="0"/>
              <a:t>Working in groups.</a:t>
            </a:r>
            <a:endParaRPr lang="en-US" dirty="0"/>
          </a:p>
        </p:txBody>
      </p:sp>
      <p:sp>
        <p:nvSpPr>
          <p:cNvPr id="3" name="Title 2"/>
          <p:cNvSpPr>
            <a:spLocks noGrp="1"/>
          </p:cNvSpPr>
          <p:nvPr>
            <p:ph type="title"/>
          </p:nvPr>
        </p:nvSpPr>
        <p:spPr/>
        <p:txBody>
          <a:bodyPr>
            <a:normAutofit fontScale="90000"/>
          </a:bodyPr>
          <a:lstStyle/>
          <a:p>
            <a:r>
              <a:rPr lang="en-US" dirty="0" smtClean="0"/>
              <a:t>My theme is to try to make them successful in my classroom</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use exercises where students must program:</a:t>
            </a:r>
          </a:p>
          <a:p>
            <a:pPr lvl="1"/>
            <a:r>
              <a:rPr lang="en-US" dirty="0" smtClean="0"/>
              <a:t>Calculation of a weighted average.</a:t>
            </a:r>
          </a:p>
          <a:p>
            <a:pPr lvl="1"/>
            <a:r>
              <a:rPr lang="en-US" dirty="0" smtClean="0"/>
              <a:t>Calculation of a GPA (which gets into what quality points are and what grades affect their GPA).</a:t>
            </a:r>
          </a:p>
          <a:p>
            <a:pPr lvl="1"/>
            <a:r>
              <a:rPr lang="en-US" dirty="0" smtClean="0"/>
              <a:t>Creating a program to calculate a target test score to achieve a particular grade.</a:t>
            </a:r>
          </a:p>
          <a:p>
            <a:r>
              <a:rPr lang="en-US" dirty="0" smtClean="0"/>
              <a:t>Despite having these students as advisees, they don’t seem to know how to do these things.</a:t>
            </a:r>
          </a:p>
        </p:txBody>
      </p:sp>
      <p:sp>
        <p:nvSpPr>
          <p:cNvPr id="3" name="Title 2"/>
          <p:cNvSpPr>
            <a:spLocks noGrp="1"/>
          </p:cNvSpPr>
          <p:nvPr>
            <p:ph type="title"/>
          </p:nvPr>
        </p:nvSpPr>
        <p:spPr/>
        <p:txBody>
          <a:bodyPr>
            <a:normAutofit fontScale="90000"/>
          </a:bodyPr>
          <a:lstStyle/>
          <a:p>
            <a:r>
              <a:rPr lang="en-US" dirty="0" smtClean="0"/>
              <a:t>I also use exercises directly related to being a JMU college student</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 purposefully model strategies to learn and discover from the software that we use.</a:t>
            </a:r>
          </a:p>
          <a:p>
            <a:r>
              <a:rPr lang="en-US" dirty="0" smtClean="0"/>
              <a:t>I use the tools that they are learning to explore different problem solving strategies.</a:t>
            </a:r>
          </a:p>
          <a:p>
            <a:r>
              <a:rPr lang="en-US" dirty="0" smtClean="0"/>
              <a:t>I purposefully model the notion that in solving computer problems, there is often no “right” answer but many equally right answers. (Getting them away from black and white thinking.)</a:t>
            </a:r>
            <a:endParaRPr lang="en-US" dirty="0"/>
          </a:p>
        </p:txBody>
      </p:sp>
      <p:sp>
        <p:nvSpPr>
          <p:cNvPr id="3" name="Title 2"/>
          <p:cNvSpPr>
            <a:spLocks noGrp="1"/>
          </p:cNvSpPr>
          <p:nvPr>
            <p:ph type="title"/>
          </p:nvPr>
        </p:nvSpPr>
        <p:spPr/>
        <p:txBody>
          <a:bodyPr/>
          <a:lstStyle/>
          <a:p>
            <a:r>
              <a:rPr lang="en-US" dirty="0" smtClean="0"/>
              <a:t>Ongoing</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rgbClr val="7030A0"/>
                </a:solidFill>
              </a:rPr>
              <a:t>The Transition to College</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This course is different in that it is a more general skills course.</a:t>
            </a:r>
          </a:p>
          <a:p>
            <a:r>
              <a:rPr lang="en-US" dirty="0" smtClean="0"/>
              <a:t>I use many of the activities from the Skill Bites book in that class room directly.</a:t>
            </a:r>
          </a:p>
          <a:p>
            <a:r>
              <a:rPr lang="en-US" dirty="0" smtClean="0"/>
              <a:t>They are learning how to think and to think and read more critically.</a:t>
            </a:r>
          </a:p>
          <a:p>
            <a:r>
              <a:rPr lang="en-US" dirty="0" smtClean="0"/>
              <a:t>I tell the students that I am trying to help them become more strategic consumers of information.</a:t>
            </a:r>
            <a:endParaRPr lang="en-US" dirty="0"/>
          </a:p>
        </p:txBody>
      </p:sp>
      <p:sp>
        <p:nvSpPr>
          <p:cNvPr id="3" name="Title 2"/>
          <p:cNvSpPr>
            <a:spLocks noGrp="1"/>
          </p:cNvSpPr>
          <p:nvPr>
            <p:ph type="title"/>
          </p:nvPr>
        </p:nvSpPr>
        <p:spPr/>
        <p:txBody>
          <a:bodyPr/>
          <a:lstStyle/>
          <a:p>
            <a:r>
              <a:rPr lang="en-US" dirty="0" smtClean="0"/>
              <a:t>GISAT 160</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CS Students don’t like just doing what they perceive as unnecessary skills development.  The Learning Style exercise was a bust from their point of view (heard about it in TAP and at the end of the semester review).</a:t>
            </a:r>
          </a:p>
          <a:p>
            <a:r>
              <a:rPr lang="en-US" dirty="0" smtClean="0"/>
              <a:t>If I “hide” development skills in a big dose of CS “sugar”, they accept it and seem to learn from the activities.</a:t>
            </a:r>
          </a:p>
          <a:p>
            <a:r>
              <a:rPr lang="en-US" dirty="0" smtClean="0"/>
              <a:t>The GISAT students, because of the nature of the course, seem to enjoy the self-discovery activities.</a:t>
            </a:r>
            <a:endParaRPr lang="en-US" dirty="0"/>
          </a:p>
        </p:txBody>
      </p:sp>
      <p:sp>
        <p:nvSpPr>
          <p:cNvPr id="3" name="Title 2"/>
          <p:cNvSpPr>
            <a:spLocks noGrp="1"/>
          </p:cNvSpPr>
          <p:nvPr>
            <p:ph type="title"/>
          </p:nvPr>
        </p:nvSpPr>
        <p:spPr/>
        <p:txBody>
          <a:bodyPr>
            <a:normAutofit fontScale="90000"/>
          </a:bodyPr>
          <a:lstStyle/>
          <a:p>
            <a:r>
              <a:rPr lang="en-US" dirty="0" smtClean="0"/>
              <a:t>Differences between these populations.</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Examples and exercises with classroom instruction and homework.</a:t>
            </a:r>
          </a:p>
          <a:p>
            <a:r>
              <a:rPr lang="en-US" dirty="0" smtClean="0"/>
              <a:t>Most are designed to take 20 minutes or less of classroom time.</a:t>
            </a:r>
          </a:p>
          <a:p>
            <a:pPr>
              <a:buNone/>
            </a:pPr>
            <a:endParaRPr lang="en-US" dirty="0"/>
          </a:p>
        </p:txBody>
      </p:sp>
      <p:sp>
        <p:nvSpPr>
          <p:cNvPr id="3" name="Title 2"/>
          <p:cNvSpPr>
            <a:spLocks noGrp="1"/>
          </p:cNvSpPr>
          <p:nvPr>
            <p:ph type="title"/>
          </p:nvPr>
        </p:nvSpPr>
        <p:spPr/>
        <p:txBody>
          <a:bodyPr/>
          <a:lstStyle/>
          <a:p>
            <a:r>
              <a:rPr lang="en-US" dirty="0" smtClean="0"/>
              <a:t>Skill bites book</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876800"/>
          </a:xfrm>
        </p:spPr>
        <p:txBody>
          <a:bodyPr>
            <a:normAutofit fontScale="77500" lnSpcReduction="20000"/>
          </a:bodyPr>
          <a:lstStyle/>
          <a:p>
            <a:r>
              <a:rPr lang="en-US" dirty="0" smtClean="0"/>
              <a:t>Textbook introduction</a:t>
            </a:r>
          </a:p>
          <a:p>
            <a:pPr lvl="1"/>
            <a:r>
              <a:rPr lang="en-US" dirty="0" smtClean="0"/>
              <a:t>Teaches them how to use the textbook and what resources are </a:t>
            </a:r>
            <a:r>
              <a:rPr lang="en-US" dirty="0" smtClean="0"/>
              <a:t>there </a:t>
            </a:r>
            <a:r>
              <a:rPr lang="en-US" dirty="0" smtClean="0">
                <a:hlinkClick r:id="rId2" action="ppaction://hlinkfile"/>
              </a:rPr>
              <a:t>Textbook Scavenger Hunt.doc</a:t>
            </a:r>
            <a:endParaRPr lang="en-US" dirty="0" smtClean="0"/>
          </a:p>
          <a:p>
            <a:r>
              <a:rPr lang="en-US" dirty="0" smtClean="0"/>
              <a:t>Example of a lab quiz (using Blackboard adaptive release to control access to lab material)</a:t>
            </a:r>
          </a:p>
          <a:p>
            <a:pPr lvl="1"/>
            <a:r>
              <a:rPr lang="en-US" dirty="0" smtClean="0"/>
              <a:t>They need to pre-prepare for the lab with the basic concepts required for that </a:t>
            </a:r>
            <a:r>
              <a:rPr lang="en-US" dirty="0" smtClean="0"/>
              <a:t>lab </a:t>
            </a:r>
            <a:endParaRPr lang="en-US" dirty="0" smtClean="0"/>
          </a:p>
          <a:p>
            <a:r>
              <a:rPr lang="en-US" dirty="0" smtClean="0"/>
              <a:t>Learning style activity</a:t>
            </a:r>
          </a:p>
          <a:p>
            <a:pPr lvl="1"/>
            <a:r>
              <a:rPr lang="en-US" dirty="0" smtClean="0"/>
              <a:t>To help them to see how they might have to approach the course </a:t>
            </a:r>
            <a:r>
              <a:rPr lang="en-US" dirty="0" err="1" smtClean="0"/>
              <a:t>material.</a:t>
            </a:r>
            <a:r>
              <a:rPr lang="en-US" dirty="0" err="1" smtClean="0">
                <a:hlinkClick r:id="rId3" action="ppaction://hlinkpres?slideindex=1&amp;slidetitle="/>
              </a:rPr>
              <a:t>Learning</a:t>
            </a:r>
            <a:r>
              <a:rPr lang="en-US" dirty="0" smtClean="0">
                <a:hlinkClick r:id="rId3" action="ppaction://hlinkpres?slideindex=1&amp;slidetitle="/>
              </a:rPr>
              <a:t> Styles.ppt</a:t>
            </a:r>
            <a:r>
              <a:rPr lang="en-US" dirty="0" smtClean="0"/>
              <a:t> and </a:t>
            </a:r>
            <a:r>
              <a:rPr lang="en-US" dirty="0" smtClean="0">
                <a:hlinkClick r:id="rId4"/>
              </a:rPr>
              <a:t>Index of Learning Styles</a:t>
            </a:r>
            <a:endParaRPr lang="en-US" dirty="0" smtClean="0"/>
          </a:p>
          <a:p>
            <a:r>
              <a:rPr lang="en-US" b="1" dirty="0" smtClean="0"/>
              <a:t>Cheating case studies </a:t>
            </a:r>
            <a:r>
              <a:rPr lang="en-US" b="1" dirty="0" smtClean="0"/>
              <a:t>– </a:t>
            </a:r>
            <a:r>
              <a:rPr lang="en-US" dirty="0" smtClean="0">
                <a:hlinkClick r:id="rId5" action="ppaction://hlinkfile"/>
              </a:rPr>
              <a:t>demo</a:t>
            </a:r>
            <a:r>
              <a:rPr lang="en-US" b="1" dirty="0" smtClean="0"/>
              <a:t> </a:t>
            </a:r>
            <a:r>
              <a:rPr lang="en-US" dirty="0" smtClean="0"/>
              <a:t>This is in your booklet</a:t>
            </a:r>
            <a:endParaRPr lang="en-US" dirty="0" smtClean="0"/>
          </a:p>
          <a:p>
            <a:pPr lvl="1"/>
            <a:r>
              <a:rPr lang="en-US" dirty="0" err="1" smtClean="0"/>
              <a:t>Yeo</a:t>
            </a:r>
            <a:r>
              <a:rPr lang="en-US" dirty="0" smtClean="0"/>
              <a:t> article – students don’t always perceive actions as being honor violations that we in fact treat as such.</a:t>
            </a:r>
          </a:p>
          <a:p>
            <a:r>
              <a:rPr lang="en-US" b="1" dirty="0" smtClean="0"/>
              <a:t>Time management exercise </a:t>
            </a:r>
            <a:r>
              <a:rPr lang="en-US" dirty="0" smtClean="0"/>
              <a:t>– adaption of a Skills Bite exercise for my class </a:t>
            </a:r>
            <a:r>
              <a:rPr lang="en-US" dirty="0" smtClean="0"/>
              <a:t>– </a:t>
            </a:r>
            <a:r>
              <a:rPr lang="en-US" dirty="0" smtClean="0">
                <a:hlinkClick r:id="rId5" action="ppaction://hlinkfile"/>
              </a:rPr>
              <a:t>demo</a:t>
            </a:r>
            <a:r>
              <a:rPr lang="en-US" dirty="0" smtClean="0"/>
              <a:t> This is in your booklet</a:t>
            </a:r>
            <a:endParaRPr lang="en-US" dirty="0" smtClean="0"/>
          </a:p>
          <a:p>
            <a:pPr lvl="1"/>
            <a:r>
              <a:rPr lang="en-US" dirty="0" smtClean="0"/>
              <a:t>Help students to plan for and execute a large project.</a:t>
            </a:r>
          </a:p>
          <a:p>
            <a:endParaRPr lang="en-US" dirty="0"/>
          </a:p>
        </p:txBody>
      </p:sp>
      <p:sp>
        <p:nvSpPr>
          <p:cNvPr id="3" name="Title 2"/>
          <p:cNvSpPr>
            <a:spLocks noGrp="1"/>
          </p:cNvSpPr>
          <p:nvPr>
            <p:ph type="title"/>
          </p:nvPr>
        </p:nvSpPr>
        <p:spPr>
          <a:xfrm>
            <a:off x="533400" y="304800"/>
            <a:ext cx="8229600" cy="1143000"/>
          </a:xfrm>
        </p:spPr>
        <p:txBody>
          <a:bodyPr>
            <a:noAutofit/>
          </a:bodyPr>
          <a:lstStyle/>
          <a:p>
            <a:r>
              <a:rPr lang="en-US" sz="2800" dirty="0" smtClean="0"/>
              <a:t>Specific examples of adaptation of a general skill to classroom specific learning.</a:t>
            </a:r>
            <a:endParaRPr lang="en-US"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hlinkClick r:id="rId2"/>
              </a:rPr>
              <a:t>http://www.studygs.net</a:t>
            </a:r>
            <a:r>
              <a:rPr lang="en-US" dirty="0" smtClean="0"/>
              <a:t> </a:t>
            </a:r>
            <a:r>
              <a:rPr lang="en-US" dirty="0" err="1" smtClean="0"/>
              <a:t>Landsberger</a:t>
            </a:r>
            <a:endParaRPr lang="en-US" dirty="0" smtClean="0"/>
          </a:p>
          <a:p>
            <a:endParaRPr lang="en-US" dirty="0" smtClean="0"/>
          </a:p>
          <a:p>
            <a:r>
              <a:rPr lang="en-US" dirty="0" smtClean="0">
                <a:hlinkClick r:id="rId3"/>
              </a:rPr>
              <a:t>http://coe.jmu.edu/learningtoolbox/</a:t>
            </a:r>
            <a:r>
              <a:rPr lang="en-US" dirty="0" smtClean="0"/>
              <a:t> JMU College of Education</a:t>
            </a:r>
          </a:p>
          <a:p>
            <a:endParaRPr lang="en-US" dirty="0" smtClean="0"/>
          </a:p>
          <a:p>
            <a:r>
              <a:rPr lang="en-US" u="sng" dirty="0" smtClean="0">
                <a:hlinkClick r:id="rId4"/>
              </a:rPr>
              <a:t>http://www.rwc.uc.edu/library/librarypdfs/quickskillsbites.pdf</a:t>
            </a:r>
            <a:endParaRPr lang="en-US" dirty="0"/>
          </a:p>
        </p:txBody>
      </p:sp>
      <p:sp>
        <p:nvSpPr>
          <p:cNvPr id="3" name="Title 2"/>
          <p:cNvSpPr>
            <a:spLocks noGrp="1"/>
          </p:cNvSpPr>
          <p:nvPr>
            <p:ph type="title"/>
          </p:nvPr>
        </p:nvSpPr>
        <p:spPr/>
        <p:txBody>
          <a:bodyPr/>
          <a:lstStyle/>
          <a:p>
            <a:r>
              <a:rPr lang="en-US" dirty="0" smtClean="0"/>
              <a:t>Other learning strategy sources</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spcAft>
                <a:spcPts val="500"/>
              </a:spcAft>
            </a:pPr>
            <a:r>
              <a:rPr lang="en-US" dirty="0" smtClean="0"/>
              <a:t>Choose one thing in your classroom that you would like to see your students do better or that will help them to learn the material better.</a:t>
            </a:r>
          </a:p>
          <a:p>
            <a:pPr lvl="1">
              <a:spcAft>
                <a:spcPts val="500"/>
              </a:spcAft>
            </a:pPr>
            <a:r>
              <a:rPr lang="en-US" dirty="0" smtClean="0"/>
              <a:t>Note taking</a:t>
            </a:r>
          </a:p>
          <a:p>
            <a:pPr lvl="1">
              <a:spcAft>
                <a:spcPts val="500"/>
              </a:spcAft>
            </a:pPr>
            <a:r>
              <a:rPr lang="en-US" dirty="0" smtClean="0"/>
              <a:t>Time management</a:t>
            </a:r>
          </a:p>
          <a:p>
            <a:pPr lvl="1">
              <a:spcAft>
                <a:spcPts val="500"/>
              </a:spcAft>
            </a:pPr>
            <a:r>
              <a:rPr lang="en-US" dirty="0" smtClean="0"/>
              <a:t>Critical reading</a:t>
            </a:r>
          </a:p>
          <a:p>
            <a:pPr>
              <a:spcAft>
                <a:spcPts val="500"/>
              </a:spcAft>
            </a:pPr>
            <a:r>
              <a:rPr lang="en-US" dirty="0" smtClean="0"/>
              <a:t>Choose an activity that you would like to adapt to your specific discipline.</a:t>
            </a:r>
          </a:p>
          <a:p>
            <a:pPr>
              <a:spcAft>
                <a:spcPts val="500"/>
              </a:spcAft>
            </a:pPr>
            <a:r>
              <a:rPr lang="en-US" dirty="0" smtClean="0"/>
              <a:t>In the time remaining, work out how you might adapt that activity to the specific issue that you have in class.</a:t>
            </a:r>
          </a:p>
          <a:p>
            <a:pPr>
              <a:spcAft>
                <a:spcPts val="500"/>
              </a:spcAft>
            </a:pPr>
            <a:r>
              <a:rPr lang="en-US" dirty="0" smtClean="0"/>
              <a:t>Discuss with your colleagues how you will proceed.</a:t>
            </a:r>
            <a:endParaRPr lang="en-US" dirty="0"/>
          </a:p>
        </p:txBody>
      </p:sp>
      <p:sp>
        <p:nvSpPr>
          <p:cNvPr id="3" name="Title 2"/>
          <p:cNvSpPr>
            <a:spLocks noGrp="1"/>
          </p:cNvSpPr>
          <p:nvPr>
            <p:ph type="title"/>
          </p:nvPr>
        </p:nvSpPr>
        <p:spPr/>
        <p:txBody>
          <a:bodyPr/>
          <a:lstStyle/>
          <a:p>
            <a:r>
              <a:rPr lang="en-US" dirty="0" smtClean="0"/>
              <a:t>Now your turn…</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624078" lvl="0" indent="-514350">
              <a:spcAft>
                <a:spcPts val="500"/>
              </a:spcAft>
              <a:buFont typeface="+mj-lt"/>
              <a:buAutoNum type="arabicPeriod"/>
            </a:pPr>
            <a:r>
              <a:rPr lang="en-US" dirty="0" smtClean="0"/>
              <a:t>What one learning deficiency do you want to address</a:t>
            </a:r>
            <a:r>
              <a:rPr lang="en-US" dirty="0" smtClean="0"/>
              <a:t>?</a:t>
            </a:r>
            <a:r>
              <a:rPr lang="en-US" dirty="0" smtClean="0"/>
              <a:t> </a:t>
            </a:r>
          </a:p>
          <a:p>
            <a:pPr marL="624078" lvl="0" indent="-514350">
              <a:spcAft>
                <a:spcPts val="500"/>
              </a:spcAft>
              <a:buFont typeface="+mj-lt"/>
              <a:buAutoNum type="arabicPeriod"/>
            </a:pPr>
            <a:r>
              <a:rPr lang="en-US" dirty="0" smtClean="0"/>
              <a:t>At what point in the course does this become an issue?  Or at what point in the course would you like to address it so that it does not become an issue</a:t>
            </a:r>
            <a:r>
              <a:rPr lang="en-US" dirty="0" smtClean="0"/>
              <a:t>?</a:t>
            </a:r>
            <a:endParaRPr lang="en-US" dirty="0" smtClean="0"/>
          </a:p>
          <a:p>
            <a:pPr marL="624078" lvl="0" indent="-514350">
              <a:spcAft>
                <a:spcPts val="500"/>
              </a:spcAft>
              <a:buFont typeface="+mj-lt"/>
              <a:buAutoNum type="arabicPeriod"/>
            </a:pPr>
            <a:r>
              <a:rPr lang="en-US" dirty="0" smtClean="0"/>
              <a:t>What are your specific objectives in doing this activity?</a:t>
            </a:r>
          </a:p>
          <a:p>
            <a:pPr marL="624078" indent="-514350">
              <a:spcAft>
                <a:spcPts val="500"/>
              </a:spcAft>
              <a:buFont typeface="+mj-lt"/>
              <a:buAutoNum type="arabicPeriod"/>
            </a:pPr>
            <a:r>
              <a:rPr lang="en-US" dirty="0" smtClean="0"/>
              <a:t>Can </a:t>
            </a:r>
            <a:r>
              <a:rPr lang="en-US" dirty="0" smtClean="0"/>
              <a:t>it be tied into another assignment or is it a stand-alone or new activity?</a:t>
            </a:r>
          </a:p>
          <a:p>
            <a:pPr marL="624078" indent="-514350">
              <a:spcAft>
                <a:spcPts val="500"/>
              </a:spcAft>
              <a:buFont typeface="+mj-lt"/>
              <a:buAutoNum type="arabicPeriod"/>
            </a:pPr>
            <a:r>
              <a:rPr lang="en-US" dirty="0" smtClean="0"/>
              <a:t>Is </a:t>
            </a:r>
            <a:r>
              <a:rPr lang="en-US" dirty="0" smtClean="0"/>
              <a:t>there an existing strategy on which you can </a:t>
            </a:r>
            <a:r>
              <a:rPr lang="en-US" dirty="0" smtClean="0"/>
              <a:t>model your </a:t>
            </a:r>
            <a:r>
              <a:rPr lang="en-US" dirty="0" smtClean="0"/>
              <a:t>activity?  What is it?</a:t>
            </a:r>
          </a:p>
          <a:p>
            <a:pPr marL="624078" indent="-514350">
              <a:spcAft>
                <a:spcPts val="500"/>
              </a:spcAft>
              <a:buFont typeface="+mj-lt"/>
              <a:buAutoNum type="arabicPeriod"/>
            </a:pPr>
            <a:r>
              <a:rPr lang="en-US" dirty="0" smtClean="0"/>
              <a:t>How </a:t>
            </a:r>
            <a:r>
              <a:rPr lang="en-US" dirty="0" smtClean="0"/>
              <a:t>will you adapt that strategy for your specific class?</a:t>
            </a:r>
          </a:p>
          <a:p>
            <a:pPr marL="624078" indent="-514350">
              <a:spcAft>
                <a:spcPts val="500"/>
              </a:spcAft>
              <a:buFont typeface="+mj-lt"/>
              <a:buAutoNum type="arabicPeriod"/>
            </a:pPr>
            <a:r>
              <a:rPr lang="en-US" dirty="0" smtClean="0"/>
              <a:t>How </a:t>
            </a:r>
            <a:r>
              <a:rPr lang="en-US" dirty="0" smtClean="0"/>
              <a:t>will you sustain the new student behavior throughout the rest of the semester</a:t>
            </a:r>
            <a:r>
              <a:rPr lang="en-US" dirty="0" smtClean="0"/>
              <a:t>?</a:t>
            </a:r>
            <a:endParaRPr lang="en-US" dirty="0" smtClean="0"/>
          </a:p>
        </p:txBody>
      </p:sp>
      <p:sp>
        <p:nvSpPr>
          <p:cNvPr id="3" name="Title 2"/>
          <p:cNvSpPr>
            <a:spLocks noGrp="1"/>
          </p:cNvSpPr>
          <p:nvPr>
            <p:ph type="title"/>
          </p:nvPr>
        </p:nvSpPr>
        <p:spPr/>
        <p:txBody>
          <a:bodyPr>
            <a:normAutofit fontScale="90000"/>
          </a:bodyPr>
          <a:lstStyle/>
          <a:p>
            <a:r>
              <a:rPr lang="en-US" dirty="0" smtClean="0"/>
              <a:t>Insert a Skill Bite into your course</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one thing will you try in your class, if not this semester, then next.</a:t>
            </a:r>
            <a:endParaRPr lang="en-US" dirty="0"/>
          </a:p>
        </p:txBody>
      </p:sp>
      <p:sp>
        <p:nvSpPr>
          <p:cNvPr id="3" name="Title 2"/>
          <p:cNvSpPr>
            <a:spLocks noGrp="1"/>
          </p:cNvSpPr>
          <p:nvPr>
            <p:ph type="title"/>
          </p:nvPr>
        </p:nvSpPr>
        <p:spPr/>
        <p:txBody>
          <a:bodyPr/>
          <a:lstStyle/>
          <a:p>
            <a:r>
              <a:rPr lang="en-US" dirty="0" smtClean="0"/>
              <a:t>Share</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have a number of the resources (papers, books) available to peruse after the workshop.</a:t>
            </a:r>
            <a:endParaRPr lang="en-US" smtClean="0"/>
          </a:p>
          <a:p>
            <a:endParaRPr lang="en-US"/>
          </a:p>
        </p:txBody>
      </p:sp>
      <p:sp>
        <p:nvSpPr>
          <p:cNvPr id="3" name="Title 2"/>
          <p:cNvSpPr>
            <a:spLocks noGrp="1"/>
          </p:cNvSpPr>
          <p:nvPr>
            <p:ph type="title"/>
          </p:nvPr>
        </p:nvSpPr>
        <p:spPr/>
        <p:txBody>
          <a:bodyPr/>
          <a:lstStyle/>
          <a:p>
            <a:r>
              <a:rPr lang="en-US" dirty="0" smtClean="0"/>
              <a:t>Resources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5"/>
          <p:cNvPicPr>
            <a:picLocks noChangeAspect="1" noChangeArrowheads="1"/>
          </p:cNvPicPr>
          <p:nvPr/>
        </p:nvPicPr>
        <p:blipFill>
          <a:blip r:embed="rId2"/>
          <a:srcRect/>
          <a:stretch>
            <a:fillRect/>
          </a:stretch>
        </p:blipFill>
        <p:spPr bwMode="auto">
          <a:xfrm>
            <a:off x="0" y="1295400"/>
            <a:ext cx="9144000" cy="5026025"/>
          </a:xfrm>
          <a:prstGeom prst="rect">
            <a:avLst/>
          </a:prstGeom>
          <a:noFill/>
          <a:ln w="9525">
            <a:noFill/>
            <a:miter lim="800000"/>
            <a:headEnd/>
            <a:tailEnd/>
          </a:ln>
        </p:spPr>
      </p:pic>
      <p:sp>
        <p:nvSpPr>
          <p:cNvPr id="3" name="TextBox 2"/>
          <p:cNvSpPr txBox="1"/>
          <p:nvPr/>
        </p:nvSpPr>
        <p:spPr>
          <a:xfrm>
            <a:off x="457200" y="304800"/>
            <a:ext cx="6858000" cy="707886"/>
          </a:xfrm>
          <a:prstGeom prst="rect">
            <a:avLst/>
          </a:prstGeom>
          <a:noFill/>
        </p:spPr>
        <p:txBody>
          <a:bodyPr wrap="square" rtlCol="0">
            <a:spAutoFit/>
          </a:bodyPr>
          <a:lstStyle/>
          <a:p>
            <a:r>
              <a:rPr lang="en-US" sz="4000" dirty="0" smtClean="0"/>
              <a:t>INDEPENDENCE?</a:t>
            </a:r>
            <a:endParaRPr lang="en-US" sz="4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p:txBody>
          <a:bodyPr/>
          <a:lstStyle/>
          <a:p>
            <a:pPr eaLnBrk="1" hangingPunct="1">
              <a:buFontTx/>
              <a:buNone/>
            </a:pPr>
            <a:r>
              <a:rPr lang="en-US" smtClean="0"/>
              <a:t>“While each of the 30 freshman surveys since 1966 has revealed significant changes from the previous year’s survey, there have been two periods during which students have shown particularly rapid and widespread change: the late 1960s through the early 1970s, and the past 8 to 10 years covering the end of the 1980s to the present.” (Astin, 1998)</a:t>
            </a:r>
          </a:p>
          <a:p>
            <a:pPr eaLnBrk="1" hangingPunct="1">
              <a:buFontTx/>
              <a:buNone/>
            </a:pPr>
            <a:endParaRPr lang="en-US" smtClean="0"/>
          </a:p>
        </p:txBody>
      </p:sp>
      <p:sp>
        <p:nvSpPr>
          <p:cNvPr id="3074" name="Rectangle 4"/>
          <p:cNvSpPr>
            <a:spLocks noGrp="1" noChangeArrowheads="1"/>
          </p:cNvSpPr>
          <p:nvPr>
            <p:ph type="title"/>
          </p:nvPr>
        </p:nvSpPr>
        <p:spPr/>
        <p:txBody>
          <a:bodyPr/>
          <a:lstStyle/>
          <a:p>
            <a:pPr eaLnBrk="1" hangingPunct="1"/>
            <a:r>
              <a:rPr lang="en-US" sz="2000" dirty="0" smtClean="0"/>
              <a:t>The Changing American College Student: </a:t>
            </a:r>
            <a:br>
              <a:rPr lang="en-US" sz="2000" dirty="0" smtClean="0"/>
            </a:br>
            <a:r>
              <a:rPr lang="en-US" sz="2000" dirty="0" smtClean="0"/>
              <a:t>Thirty-Year Trends, 1966-1996</a:t>
            </a:r>
            <a:br>
              <a:rPr lang="en-US" sz="2000" dirty="0" smtClean="0"/>
            </a:br>
            <a:r>
              <a:rPr lang="en-US" sz="2000" dirty="0" smtClean="0"/>
              <a:t>Alexander W. </a:t>
            </a:r>
            <a:r>
              <a:rPr lang="en-US" sz="2000" dirty="0" err="1" smtClean="0"/>
              <a:t>Astin</a:t>
            </a:r>
            <a:endParaRPr lang="en-US" sz="2000"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
          <p:cNvSpPr>
            <a:spLocks noGrp="1" noChangeArrowheads="1"/>
          </p:cNvSpPr>
          <p:nvPr>
            <p:ph idx="1"/>
          </p:nvPr>
        </p:nvSpPr>
        <p:spPr/>
        <p:txBody>
          <a:bodyPr/>
          <a:lstStyle/>
          <a:p>
            <a:pPr eaLnBrk="1" hangingPunct="1">
              <a:buFontTx/>
              <a:buNone/>
            </a:pPr>
            <a:endParaRPr lang="en-US" dirty="0" smtClean="0"/>
          </a:p>
          <a:p>
            <a:pPr eaLnBrk="1" hangingPunct="1"/>
            <a:r>
              <a:rPr lang="en-US" dirty="0" smtClean="0"/>
              <a:t>Financial Concerns</a:t>
            </a:r>
          </a:p>
          <a:p>
            <a:pPr eaLnBrk="1" hangingPunct="1"/>
            <a:r>
              <a:rPr lang="en-US" dirty="0" smtClean="0"/>
              <a:t>Increased Stress</a:t>
            </a:r>
          </a:p>
          <a:p>
            <a:pPr eaLnBrk="1" hangingPunct="1"/>
            <a:r>
              <a:rPr lang="en-US" dirty="0" smtClean="0"/>
              <a:t>Grade Inflation/Competition and Academic Disengagement</a:t>
            </a:r>
          </a:p>
          <a:p>
            <a:pPr eaLnBrk="1" hangingPunct="1"/>
            <a:r>
              <a:rPr lang="en-US" dirty="0" smtClean="0"/>
              <a:t>Political Disengagement</a:t>
            </a:r>
          </a:p>
          <a:p>
            <a:pPr eaLnBrk="1" hangingPunct="1"/>
            <a:r>
              <a:rPr lang="en-US" dirty="0" smtClean="0"/>
              <a:t>Decreasing Reliance on Government</a:t>
            </a:r>
          </a:p>
          <a:p>
            <a:pPr eaLnBrk="1" hangingPunct="1"/>
            <a:r>
              <a:rPr lang="en-US" dirty="0" smtClean="0"/>
              <a:t>Mixed Trends on Social Issues</a:t>
            </a:r>
          </a:p>
          <a:p>
            <a:pPr eaLnBrk="1" hangingPunct="1"/>
            <a:endParaRPr lang="en-US" sz="2800" dirty="0" smtClean="0"/>
          </a:p>
        </p:txBody>
      </p:sp>
      <p:sp>
        <p:nvSpPr>
          <p:cNvPr id="3" name="Title 2"/>
          <p:cNvSpPr>
            <a:spLocks noGrp="1"/>
          </p:cNvSpPr>
          <p:nvPr>
            <p:ph type="title"/>
          </p:nvPr>
        </p:nvSpPr>
        <p:spPr/>
        <p:txBody>
          <a:bodyPr>
            <a:normAutofit/>
          </a:bodyPr>
          <a:lstStyle/>
          <a:p>
            <a:r>
              <a:rPr lang="en-US" sz="2000" dirty="0" smtClean="0"/>
              <a:t>Recent Trends in First-Year Student’s Issues</a:t>
            </a:r>
            <a:br>
              <a:rPr lang="en-US" sz="2000" dirty="0" smtClean="0"/>
            </a:br>
            <a:r>
              <a:rPr lang="en-US" sz="2000" dirty="0" smtClean="0"/>
              <a:t>(</a:t>
            </a:r>
            <a:r>
              <a:rPr lang="en-US" sz="2000" dirty="0" err="1" smtClean="0"/>
              <a:t>Astin</a:t>
            </a:r>
            <a:r>
              <a:rPr lang="en-US" sz="2000" dirty="0" smtClean="0"/>
              <a:t>)</a:t>
            </a:r>
            <a:endParaRPr lang="en-US" sz="20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p:txBody>
          <a:bodyPr/>
          <a:lstStyle/>
          <a:p>
            <a:pPr eaLnBrk="1" hangingPunct="1">
              <a:buFontTx/>
              <a:buNone/>
            </a:pPr>
            <a:r>
              <a:rPr lang="en-US" dirty="0" smtClean="0"/>
              <a:t>“Compared to their counterparts of the late 1960s, freshman women today have much higher educational aspirations and are much more interested in careers in traditionally “male” professions (business, law, medicine, engineering)”</a:t>
            </a:r>
          </a:p>
        </p:txBody>
      </p:sp>
      <p:sp>
        <p:nvSpPr>
          <p:cNvPr id="3" name="Title 2"/>
          <p:cNvSpPr>
            <a:spLocks noGrp="1"/>
          </p:cNvSpPr>
          <p:nvPr>
            <p:ph type="title"/>
          </p:nvPr>
        </p:nvSpPr>
        <p:spPr/>
        <p:txBody>
          <a:bodyPr>
            <a:normAutofit/>
          </a:bodyPr>
          <a:lstStyle/>
          <a:p>
            <a:r>
              <a:rPr lang="en-US" sz="2800" dirty="0" smtClean="0"/>
              <a:t>Highlights from Freshman Survey Data (</a:t>
            </a:r>
            <a:r>
              <a:rPr lang="en-US" sz="2800" dirty="0" err="1" smtClean="0"/>
              <a:t>Astin</a:t>
            </a:r>
            <a:r>
              <a:rPr lang="en-US" sz="2800" dirty="0" smtClean="0"/>
              <a:t>)</a:t>
            </a:r>
            <a:endParaRPr lang="en-US" sz="28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p:txBody>
          <a:bodyPr/>
          <a:lstStyle/>
          <a:p>
            <a:pPr eaLnBrk="1" hangingPunct="1">
              <a:buFontTx/>
              <a:buNone/>
            </a:pPr>
            <a:r>
              <a:rPr lang="en-US" dirty="0" smtClean="0"/>
              <a:t>“…women and men today are much more alike in their interests, aspirations, values, and behavior than they were three decades ago.”</a:t>
            </a:r>
          </a:p>
          <a:p>
            <a:pPr eaLnBrk="1" hangingPunct="1">
              <a:buFontTx/>
              <a:buNone/>
            </a:pPr>
            <a:endParaRPr lang="en-US" dirty="0" smtClean="0"/>
          </a:p>
          <a:p>
            <a:pPr eaLnBrk="1" hangingPunct="1">
              <a:buFontTx/>
              <a:buNone/>
            </a:pPr>
            <a:r>
              <a:rPr lang="en-US" dirty="0" smtClean="0"/>
              <a:t>About the only area where the sexes have diverged is politics: women lean to the left while men lean to the right</a:t>
            </a:r>
          </a:p>
          <a:p>
            <a:pPr eaLnBrk="1" hangingPunct="1">
              <a:buFontTx/>
              <a:buNone/>
            </a:pPr>
            <a:endParaRPr lang="en-US" dirty="0" smtClean="0"/>
          </a:p>
          <a:p>
            <a:pPr eaLnBrk="1" hangingPunct="1">
              <a:buFontTx/>
              <a:buNone/>
            </a:pPr>
            <a:endParaRPr lang="en-US" dirty="0" smtClean="0"/>
          </a:p>
        </p:txBody>
      </p:sp>
      <p:sp>
        <p:nvSpPr>
          <p:cNvPr id="4" name="Title 2"/>
          <p:cNvSpPr txBox="1">
            <a:spLocks/>
          </p:cNvSpPr>
          <p:nvPr/>
        </p:nvSpPr>
        <p:spPr>
          <a:xfrm>
            <a:off x="609600" y="427038"/>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Highlights from Freshman Survey Data (Astin)</a:t>
            </a:r>
            <a:endParaRPr kumimoji="0" lang="en-US"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780</TotalTime>
  <Words>2311</Words>
  <Application>Microsoft Office PowerPoint</Application>
  <PresentationFormat>On-screen Show (4:3)</PresentationFormat>
  <Paragraphs>220</Paragraphs>
  <Slides>48</Slides>
  <Notes>1</Notes>
  <HiddenSlides>13</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Concourse</vt:lpstr>
      <vt:lpstr>Insert “Skill Bites” Into Your Course to Enhance Discipline Specific Development</vt:lpstr>
      <vt:lpstr>Outline for Today</vt:lpstr>
      <vt:lpstr>Intro – Activity – 5 min</vt:lpstr>
      <vt:lpstr>The Transition to College</vt:lpstr>
      <vt:lpstr>Slide 5</vt:lpstr>
      <vt:lpstr>The Changing American College Student:  Thirty-Year Trends, 1966-1996 Alexander W. Astin</vt:lpstr>
      <vt:lpstr>Recent Trends in First-Year Student’s Issues (Astin)</vt:lpstr>
      <vt:lpstr>Highlights from Freshman Survey Data (Astin)</vt:lpstr>
      <vt:lpstr>Slide 9</vt:lpstr>
      <vt:lpstr>Activity – How well do you know our first year students?</vt:lpstr>
      <vt:lpstr>EXPECTATIONS</vt:lpstr>
      <vt:lpstr>First in the Family Advice about College from First-Generation Students Your College Years (2006) By Kathleen Cushman</vt:lpstr>
      <vt:lpstr>Quotes from JMU Freshmen</vt:lpstr>
      <vt:lpstr>The James Madison University Student: Before, During, and After Enrollment 1993 to the Present The Office of Institutional Research at James Madison University</vt:lpstr>
      <vt:lpstr>JMU Admissions Website</vt:lpstr>
      <vt:lpstr>How does JMU choose which students to admit?</vt:lpstr>
      <vt:lpstr>JMU Admissions Requirements – from the JMU website</vt:lpstr>
      <vt:lpstr>JMU Admissions Requirements, cont</vt:lpstr>
      <vt:lpstr>JMU Admissions Requirements, cont</vt:lpstr>
      <vt:lpstr>JMU Admissions Requirements, cont</vt:lpstr>
      <vt:lpstr>So what are the challenges we as faculty face?</vt:lpstr>
      <vt:lpstr>National Survey of First-Year Curricular Practices Summary of Findings  by Betsy O. Barefoot, EdD</vt:lpstr>
      <vt:lpstr>National Survey of First-Year Curricular Practices Summary of Findings  by Betsy O. Barefoot, EdD</vt:lpstr>
      <vt:lpstr>Seven Principles for Good Practice in Undergraduate education</vt:lpstr>
      <vt:lpstr>Students and Parents</vt:lpstr>
      <vt:lpstr>Slide 26</vt:lpstr>
      <vt:lpstr>What does the literature tell us?</vt:lpstr>
      <vt:lpstr>Railton and Watson study</vt:lpstr>
      <vt:lpstr>And we see other skills that students struggle with</vt:lpstr>
      <vt:lpstr>And we see today</vt:lpstr>
      <vt:lpstr>And…</vt:lpstr>
      <vt:lpstr>Retention</vt:lpstr>
      <vt:lpstr>Rationale</vt:lpstr>
      <vt:lpstr>Skill bites</vt:lpstr>
      <vt:lpstr>My classes</vt:lpstr>
      <vt:lpstr>What I have done - CS</vt:lpstr>
      <vt:lpstr>My theme is to try to make them successful in my classroom</vt:lpstr>
      <vt:lpstr>I also use exercises directly related to being a JMU college student</vt:lpstr>
      <vt:lpstr>Ongoing</vt:lpstr>
      <vt:lpstr>GISAT 160</vt:lpstr>
      <vt:lpstr>Differences between these populations.</vt:lpstr>
      <vt:lpstr>Skill bites book</vt:lpstr>
      <vt:lpstr>Specific examples of adaptation of a general skill to classroom specific learning.</vt:lpstr>
      <vt:lpstr>Other learning strategy sources</vt:lpstr>
      <vt:lpstr>Now your turn…</vt:lpstr>
      <vt:lpstr>Insert a Skill Bite into your course</vt:lpstr>
      <vt:lpstr>Share</vt:lpstr>
      <vt:lpstr>Resources</vt:lpstr>
    </vt:vector>
  </TitlesOfParts>
  <Company>James Madison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Gxxxx</dc:creator>
  <cp:lastModifiedBy>Harris, Nancy</cp:lastModifiedBy>
  <cp:revision>72</cp:revision>
  <dcterms:created xsi:type="dcterms:W3CDTF">2008-02-10T18:41:40Z</dcterms:created>
  <dcterms:modified xsi:type="dcterms:W3CDTF">2008-02-29T15:00:12Z</dcterms:modified>
</cp:coreProperties>
</file>