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charts/chart4.xml" ContentType="application/vnd.openxmlformats-officedocument.drawingml.chart+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Default Extension="xls" ContentType="application/vnd.ms-excel"/>
  <Override PartName="/ppt/slides/slide38.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charts/chart1.xml" ContentType="application/vnd.openxmlformats-officedocument.drawingml.chart+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charts/chart5.xml" ContentType="application/vnd.openxmlformats-officedocument.drawingml.chart+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Default Extension="xlsx" ContentType="application/vnd.openxmlformats-officedocument.spreadsheetml.sheet"/>
  <Override PartName="/ppt/slides/slide21.xml" ContentType="application/vnd.openxmlformats-officedocument.presentationml.slide+xml"/>
  <Override PartName="/ppt/slides/slide40.xml" ContentType="application/vnd.openxmlformats-officedocument.presentationml.slide+xml"/>
  <Override PartName="/ppt/notesSlides/notesSlide51.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charts/chart2.xml" ContentType="application/vnd.openxmlformats-officedocument.drawingml.chart+xml"/>
  <Override PartName="/ppt/theme/theme3.xml" ContentType="application/vnd.openxmlformats-officedocument.them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charts/chart6.xml" ContentType="application/vnd.openxmlformats-officedocument.drawingml.chart+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52.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charts/chart3.xml" ContentType="application/vnd.openxmlformats-officedocument.drawingml.chart+xml"/>
  <Override PartName="/ppt/notesSlides/notesSlide40.xml" ContentType="application/vnd.openxmlformats-officedocument.presentationml.notesSlide+xml"/>
  <Default Extension="pdf" ContentType="application/pdf"/>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5"/>
  </p:notesMasterIdLst>
  <p:handoutMasterIdLst>
    <p:handoutMasterId r:id="rId56"/>
  </p:handoutMasterIdLst>
  <p:sldIdLst>
    <p:sldId id="366" r:id="rId2"/>
    <p:sldId id="282" r:id="rId3"/>
    <p:sldId id="278" r:id="rId4"/>
    <p:sldId id="330" r:id="rId5"/>
    <p:sldId id="310" r:id="rId6"/>
    <p:sldId id="294" r:id="rId7"/>
    <p:sldId id="293" r:id="rId8"/>
    <p:sldId id="284" r:id="rId9"/>
    <p:sldId id="308" r:id="rId10"/>
    <p:sldId id="307" r:id="rId11"/>
    <p:sldId id="279" r:id="rId12"/>
    <p:sldId id="342" r:id="rId13"/>
    <p:sldId id="359" r:id="rId14"/>
    <p:sldId id="352" r:id="rId15"/>
    <p:sldId id="353" r:id="rId16"/>
    <p:sldId id="356" r:id="rId17"/>
    <p:sldId id="358" r:id="rId18"/>
    <p:sldId id="350" r:id="rId19"/>
    <p:sldId id="354" r:id="rId20"/>
    <p:sldId id="357" r:id="rId21"/>
    <p:sldId id="351" r:id="rId22"/>
    <p:sldId id="302" r:id="rId23"/>
    <p:sldId id="355" r:id="rId24"/>
    <p:sldId id="348" r:id="rId25"/>
    <p:sldId id="365" r:id="rId26"/>
    <p:sldId id="295" r:id="rId27"/>
    <p:sldId id="317" r:id="rId28"/>
    <p:sldId id="285" r:id="rId29"/>
    <p:sldId id="286" r:id="rId30"/>
    <p:sldId id="338" r:id="rId31"/>
    <p:sldId id="318" r:id="rId32"/>
    <p:sldId id="339" r:id="rId33"/>
    <p:sldId id="346" r:id="rId34"/>
    <p:sldId id="360" r:id="rId35"/>
    <p:sldId id="306" r:id="rId36"/>
    <p:sldId id="300" r:id="rId37"/>
    <p:sldId id="329" r:id="rId38"/>
    <p:sldId id="361" r:id="rId39"/>
    <p:sldId id="362" r:id="rId40"/>
    <p:sldId id="321" r:id="rId41"/>
    <p:sldId id="326" r:id="rId42"/>
    <p:sldId id="347" r:id="rId43"/>
    <p:sldId id="345" r:id="rId44"/>
    <p:sldId id="323" r:id="rId45"/>
    <p:sldId id="340" r:id="rId46"/>
    <p:sldId id="363" r:id="rId47"/>
    <p:sldId id="299" r:id="rId48"/>
    <p:sldId id="272" r:id="rId49"/>
    <p:sldId id="328" r:id="rId50"/>
    <p:sldId id="334" r:id="rId51"/>
    <p:sldId id="331" r:id="rId52"/>
    <p:sldId id="335" r:id="rId53"/>
    <p:sldId id="309"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7A63A6"/>
    <a:srgbClr val="24174C"/>
    <a:srgbClr val="D8C057"/>
    <a:srgbClr val="FFFF99"/>
    <a:srgbClr val="00FFFF"/>
    <a:srgbClr val="33CC33"/>
    <a:srgbClr val="009900"/>
    <a:srgbClr val="1F497D"/>
    <a:srgbClr val="FFBDBD"/>
    <a:srgbClr val="001848"/>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071" autoAdjust="0"/>
    <p:restoredTop sz="82681" autoAdjust="0"/>
  </p:normalViewPr>
  <p:slideViewPr>
    <p:cSldViewPr>
      <p:cViewPr varScale="1">
        <p:scale>
          <a:sx n="123" d="100"/>
          <a:sy n="123" d="100"/>
        </p:scale>
        <p:origin x="-206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1992"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pieChart>
        <c:varyColors val="1"/>
        <c:ser>
          <c:idx val="0"/>
          <c:order val="0"/>
          <c:tx>
            <c:strRef>
              <c:f>Sheet1!$B$1</c:f>
              <c:strCache>
                <c:ptCount val="1"/>
                <c:pt idx="0">
                  <c:v>Credit Hours</c:v>
                </c:pt>
              </c:strCache>
            </c:strRef>
          </c:tx>
          <c:spPr>
            <a:ln>
              <a:solidFill>
                <a:srgbClr val="001848"/>
              </a:solidFill>
            </a:ln>
          </c:spPr>
          <c:dPt>
            <c:idx val="0"/>
            <c:spPr>
              <a:solidFill>
                <a:srgbClr val="7A63A6"/>
              </a:solidFill>
              <a:ln>
                <a:solidFill>
                  <a:srgbClr val="001848"/>
                </a:solidFill>
              </a:ln>
            </c:spPr>
          </c:dPt>
          <c:dPt>
            <c:idx val="1"/>
            <c:spPr>
              <a:solidFill>
                <a:srgbClr val="24174C"/>
              </a:solidFill>
              <a:ln>
                <a:solidFill>
                  <a:srgbClr val="001848"/>
                </a:solidFill>
              </a:ln>
            </c:spPr>
          </c:dPt>
          <c:dPt>
            <c:idx val="2"/>
            <c:spPr>
              <a:solidFill>
                <a:schemeClr val="accent2"/>
              </a:solidFill>
              <a:ln>
                <a:solidFill>
                  <a:srgbClr val="001848"/>
                </a:solidFill>
              </a:ln>
            </c:spPr>
          </c:dPt>
          <c:dPt>
            <c:idx val="3"/>
            <c:spPr>
              <a:solidFill>
                <a:srgbClr val="D8C057"/>
              </a:solidFill>
              <a:ln>
                <a:solidFill>
                  <a:srgbClr val="001848"/>
                </a:solidFill>
              </a:ln>
            </c:spPr>
          </c:dPt>
          <c:cat>
            <c:strRef>
              <c:f>Sheet1!$A$2:$A$5</c:f>
              <c:strCache>
                <c:ptCount val="4"/>
                <c:pt idx="0">
                  <c:v>General Education</c:v>
                </c:pt>
                <c:pt idx="1">
                  <c:v>Major</c:v>
                </c:pt>
                <c:pt idx="2">
                  <c:v>Degree</c:v>
                </c:pt>
                <c:pt idx="3">
                  <c:v>Electives</c:v>
                </c:pt>
              </c:strCache>
            </c:strRef>
          </c:cat>
          <c:val>
            <c:numRef>
              <c:f>Sheet1!$B$2:$B$5</c:f>
              <c:numCache>
                <c:formatCode>General</c:formatCode>
                <c:ptCount val="4"/>
                <c:pt idx="0">
                  <c:v>41.0</c:v>
                </c:pt>
                <c:pt idx="1">
                  <c:v>45.0</c:v>
                </c:pt>
                <c:pt idx="2">
                  <c:v>9.0</c:v>
                </c:pt>
                <c:pt idx="3">
                  <c:v>25.0</c:v>
                </c:pt>
              </c:numCache>
            </c:numRef>
          </c:val>
        </c:ser>
        <c:firstSliceAng val="0"/>
      </c:pieChart>
      <c:spPr>
        <a:noFill/>
        <a:ln w="25398">
          <a:noFill/>
        </a:ln>
      </c:spPr>
    </c:plotArea>
    <c:legend>
      <c:legendPos val="r"/>
      <c:layout>
        <c:manualLayout>
          <c:xMode val="edge"/>
          <c:yMode val="edge"/>
          <c:x val="0.686814564286847"/>
          <c:y val="0.0277252678008822"/>
          <c:w val="0.300640701791471"/>
          <c:h val="0.356165498216315"/>
        </c:manualLayout>
      </c:layout>
      <c:txPr>
        <a:bodyPr/>
        <a:lstStyle/>
        <a:p>
          <a:pPr algn="l">
            <a:defRPr>
              <a:solidFill>
                <a:srgbClr val="001848"/>
              </a:solidFill>
            </a:defRPr>
          </a:pPr>
          <a:endParaRPr lang="en-US"/>
        </a:p>
      </c:txPr>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pieChart>
        <c:varyColors val="1"/>
        <c:ser>
          <c:idx val="0"/>
          <c:order val="0"/>
          <c:tx>
            <c:strRef>
              <c:f>Sheet1!$B$1</c:f>
              <c:strCache>
                <c:ptCount val="1"/>
                <c:pt idx="0">
                  <c:v>Credit Hours</c:v>
                </c:pt>
              </c:strCache>
            </c:strRef>
          </c:tx>
          <c:spPr>
            <a:ln>
              <a:noFill/>
            </a:ln>
          </c:spPr>
          <c:dPt>
            <c:idx val="0"/>
            <c:spPr>
              <a:solidFill>
                <a:srgbClr val="7A63A6">
                  <a:alpha val="50196"/>
                </a:srgbClr>
              </a:solidFill>
              <a:ln>
                <a:noFill/>
              </a:ln>
            </c:spPr>
          </c:dPt>
          <c:dPt>
            <c:idx val="1"/>
            <c:explosion val="8"/>
            <c:spPr>
              <a:solidFill>
                <a:srgbClr val="24174C"/>
              </a:solidFill>
              <a:ln>
                <a:solidFill>
                  <a:schemeClr val="tx2">
                    <a:lumMod val="50000"/>
                  </a:schemeClr>
                </a:solidFill>
              </a:ln>
            </c:spPr>
          </c:dPt>
          <c:dPt>
            <c:idx val="2"/>
            <c:spPr>
              <a:solidFill>
                <a:srgbClr val="FF0000">
                  <a:alpha val="50196"/>
                </a:srgbClr>
              </a:solidFill>
              <a:ln>
                <a:noFill/>
              </a:ln>
            </c:spPr>
          </c:dPt>
          <c:dPt>
            <c:idx val="3"/>
            <c:spPr>
              <a:solidFill>
                <a:srgbClr val="D8C057">
                  <a:alpha val="50196"/>
                </a:srgbClr>
              </a:solidFill>
              <a:ln>
                <a:noFill/>
              </a:ln>
            </c:spPr>
          </c:dPt>
          <c:cat>
            <c:strRef>
              <c:f>Sheet1!$A$2:$A$5</c:f>
              <c:strCache>
                <c:ptCount val="4"/>
                <c:pt idx="0">
                  <c:v>GenEd</c:v>
                </c:pt>
                <c:pt idx="1">
                  <c:v>Major</c:v>
                </c:pt>
                <c:pt idx="2">
                  <c:v>Degree</c:v>
                </c:pt>
                <c:pt idx="3">
                  <c:v>Electives</c:v>
                </c:pt>
              </c:strCache>
            </c:strRef>
          </c:cat>
          <c:val>
            <c:numRef>
              <c:f>Sheet1!$B$2:$B$5</c:f>
              <c:numCache>
                <c:formatCode>General</c:formatCode>
                <c:ptCount val="4"/>
                <c:pt idx="0">
                  <c:v>41.0</c:v>
                </c:pt>
                <c:pt idx="1">
                  <c:v>50.0</c:v>
                </c:pt>
                <c:pt idx="2">
                  <c:v>0.0</c:v>
                </c:pt>
                <c:pt idx="3">
                  <c:v>29.0</c:v>
                </c:pt>
              </c:numCache>
            </c:numRef>
          </c:val>
        </c:ser>
        <c:firstSliceAng val="0"/>
      </c:pieChart>
      <c:spPr>
        <a:noFill/>
        <a:ln w="25398">
          <a:noFill/>
        </a:ln>
      </c:spPr>
    </c:plotArea>
    <c:legend>
      <c:legendPos val="r"/>
      <c:legendEntry>
        <c:idx val="0"/>
        <c:txPr>
          <a:bodyPr/>
          <a:lstStyle/>
          <a:p>
            <a:pPr algn="l">
              <a:defRPr>
                <a:solidFill>
                  <a:schemeClr val="bg1">
                    <a:lumMod val="75000"/>
                  </a:schemeClr>
                </a:solidFill>
              </a:defRPr>
            </a:pPr>
            <a:endParaRPr lang="en-US"/>
          </a:p>
        </c:txPr>
      </c:legendEntry>
      <c:legendEntry>
        <c:idx val="1"/>
        <c:txPr>
          <a:bodyPr/>
          <a:lstStyle/>
          <a:p>
            <a:pPr algn="l">
              <a:defRPr>
                <a:solidFill>
                  <a:schemeClr val="tx2">
                    <a:lumMod val="50000"/>
                  </a:schemeClr>
                </a:solidFill>
              </a:defRPr>
            </a:pPr>
            <a:endParaRPr lang="en-US"/>
          </a:p>
        </c:txPr>
      </c:legendEntry>
      <c:legendEntry>
        <c:idx val="2"/>
        <c:txPr>
          <a:bodyPr/>
          <a:lstStyle/>
          <a:p>
            <a:pPr algn="l">
              <a:defRPr>
                <a:solidFill>
                  <a:schemeClr val="bg1">
                    <a:lumMod val="75000"/>
                  </a:schemeClr>
                </a:solidFill>
              </a:defRPr>
            </a:pPr>
            <a:endParaRPr lang="en-US"/>
          </a:p>
        </c:txPr>
      </c:legendEntry>
      <c:legendEntry>
        <c:idx val="3"/>
        <c:txPr>
          <a:bodyPr/>
          <a:lstStyle/>
          <a:p>
            <a:pPr algn="l">
              <a:defRPr>
                <a:solidFill>
                  <a:schemeClr val="bg1">
                    <a:lumMod val="75000"/>
                  </a:schemeClr>
                </a:solidFill>
              </a:defRPr>
            </a:pPr>
            <a:endParaRPr lang="en-US"/>
          </a:p>
        </c:txPr>
      </c:legendEntry>
      <c:layout>
        <c:manualLayout>
          <c:xMode val="edge"/>
          <c:yMode val="edge"/>
          <c:x val="0.686814564286847"/>
          <c:y val="0.0277252678008822"/>
          <c:w val="0.300640701791471"/>
          <c:h val="0.437466231355227"/>
        </c:manualLayout>
      </c:layout>
      <c:txPr>
        <a:bodyPr/>
        <a:lstStyle/>
        <a:p>
          <a:pPr algn="l">
            <a:defRPr>
              <a:solidFill>
                <a:srgbClr val="001848"/>
              </a:solidFill>
            </a:defRPr>
          </a:pPr>
          <a:endParaRPr lang="en-US"/>
        </a:p>
      </c:txPr>
    </c:legend>
    <c:plotVisOnly val="1"/>
    <c:dispBlanksAs val="zero"/>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pieChart>
        <c:varyColors val="1"/>
        <c:ser>
          <c:idx val="0"/>
          <c:order val="0"/>
          <c:tx>
            <c:strRef>
              <c:f>Sheet1!$B$1</c:f>
              <c:strCache>
                <c:ptCount val="1"/>
                <c:pt idx="0">
                  <c:v>Credit Hours</c:v>
                </c:pt>
              </c:strCache>
            </c:strRef>
          </c:tx>
          <c:spPr>
            <a:ln>
              <a:noFill/>
            </a:ln>
          </c:spPr>
          <c:dPt>
            <c:idx val="0"/>
            <c:spPr>
              <a:solidFill>
                <a:srgbClr val="7A63A6">
                  <a:alpha val="50196"/>
                </a:srgbClr>
              </a:solidFill>
              <a:ln>
                <a:noFill/>
              </a:ln>
            </c:spPr>
          </c:dPt>
          <c:dPt>
            <c:idx val="1"/>
            <c:explosion val="8"/>
            <c:spPr>
              <a:solidFill>
                <a:srgbClr val="24174C"/>
              </a:solidFill>
              <a:ln>
                <a:solidFill>
                  <a:schemeClr val="tx2">
                    <a:lumMod val="50000"/>
                  </a:schemeClr>
                </a:solidFill>
              </a:ln>
            </c:spPr>
          </c:dPt>
          <c:dPt>
            <c:idx val="2"/>
            <c:spPr>
              <a:solidFill>
                <a:srgbClr val="FF0000">
                  <a:alpha val="50196"/>
                </a:srgbClr>
              </a:solidFill>
              <a:ln>
                <a:noFill/>
              </a:ln>
            </c:spPr>
          </c:dPt>
          <c:dPt>
            <c:idx val="3"/>
            <c:spPr>
              <a:solidFill>
                <a:srgbClr val="D8C057">
                  <a:alpha val="50196"/>
                </a:srgbClr>
              </a:solidFill>
              <a:ln>
                <a:noFill/>
              </a:ln>
            </c:spPr>
          </c:dPt>
          <c:cat>
            <c:strRef>
              <c:f>Sheet1!$A$2:$A$5</c:f>
              <c:strCache>
                <c:ptCount val="4"/>
                <c:pt idx="0">
                  <c:v>GenEd</c:v>
                </c:pt>
                <c:pt idx="1">
                  <c:v>Major</c:v>
                </c:pt>
                <c:pt idx="2">
                  <c:v>Degree</c:v>
                </c:pt>
                <c:pt idx="3">
                  <c:v>Electives</c:v>
                </c:pt>
              </c:strCache>
            </c:strRef>
          </c:cat>
          <c:val>
            <c:numRef>
              <c:f>Sheet1!$B$2:$B$5</c:f>
              <c:numCache>
                <c:formatCode>General</c:formatCode>
                <c:ptCount val="4"/>
                <c:pt idx="0">
                  <c:v>41.0</c:v>
                </c:pt>
                <c:pt idx="1">
                  <c:v>70.0</c:v>
                </c:pt>
                <c:pt idx="2">
                  <c:v>0.0</c:v>
                </c:pt>
                <c:pt idx="3">
                  <c:v>9.0</c:v>
                </c:pt>
              </c:numCache>
            </c:numRef>
          </c:val>
        </c:ser>
        <c:firstSliceAng val="0"/>
      </c:pieChart>
      <c:spPr>
        <a:noFill/>
        <a:ln w="25398">
          <a:noFill/>
        </a:ln>
      </c:spPr>
    </c:plotArea>
    <c:legend>
      <c:legendPos val="r"/>
      <c:legendEntry>
        <c:idx val="0"/>
        <c:txPr>
          <a:bodyPr/>
          <a:lstStyle/>
          <a:p>
            <a:pPr algn="l">
              <a:defRPr>
                <a:solidFill>
                  <a:schemeClr val="bg1">
                    <a:lumMod val="75000"/>
                  </a:schemeClr>
                </a:solidFill>
              </a:defRPr>
            </a:pPr>
            <a:endParaRPr lang="en-US"/>
          </a:p>
        </c:txPr>
      </c:legendEntry>
      <c:legendEntry>
        <c:idx val="1"/>
        <c:txPr>
          <a:bodyPr/>
          <a:lstStyle/>
          <a:p>
            <a:pPr algn="l">
              <a:defRPr>
                <a:solidFill>
                  <a:schemeClr val="tx2">
                    <a:lumMod val="50000"/>
                  </a:schemeClr>
                </a:solidFill>
              </a:defRPr>
            </a:pPr>
            <a:endParaRPr lang="en-US"/>
          </a:p>
        </c:txPr>
      </c:legendEntry>
      <c:legendEntry>
        <c:idx val="2"/>
        <c:txPr>
          <a:bodyPr/>
          <a:lstStyle/>
          <a:p>
            <a:pPr algn="l">
              <a:defRPr>
                <a:solidFill>
                  <a:schemeClr val="bg1">
                    <a:lumMod val="75000"/>
                  </a:schemeClr>
                </a:solidFill>
              </a:defRPr>
            </a:pPr>
            <a:endParaRPr lang="en-US"/>
          </a:p>
        </c:txPr>
      </c:legendEntry>
      <c:legendEntry>
        <c:idx val="3"/>
        <c:txPr>
          <a:bodyPr/>
          <a:lstStyle/>
          <a:p>
            <a:pPr algn="l">
              <a:defRPr>
                <a:solidFill>
                  <a:schemeClr val="bg1">
                    <a:lumMod val="75000"/>
                  </a:schemeClr>
                </a:solidFill>
              </a:defRPr>
            </a:pPr>
            <a:endParaRPr lang="en-US"/>
          </a:p>
        </c:txPr>
      </c:legendEntry>
      <c:layout>
        <c:manualLayout>
          <c:xMode val="edge"/>
          <c:yMode val="edge"/>
          <c:x val="0.686814564286847"/>
          <c:y val="0.0277252678008822"/>
          <c:w val="0.300640701791471"/>
          <c:h val="0.437466231355227"/>
        </c:manualLayout>
      </c:layout>
      <c:txPr>
        <a:bodyPr/>
        <a:lstStyle/>
        <a:p>
          <a:pPr algn="l">
            <a:defRPr>
              <a:solidFill>
                <a:srgbClr val="001848"/>
              </a:solidFill>
            </a:defRPr>
          </a:pPr>
          <a:endParaRPr lang="en-US"/>
        </a:p>
      </c:txPr>
    </c:legend>
    <c:plotVisOnly val="1"/>
    <c:dispBlanksAs val="zero"/>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pieChart>
        <c:varyColors val="1"/>
        <c:ser>
          <c:idx val="0"/>
          <c:order val="0"/>
          <c:tx>
            <c:strRef>
              <c:f>Sheet1!$B$1</c:f>
              <c:strCache>
                <c:ptCount val="1"/>
                <c:pt idx="0">
                  <c:v>Credit Hours</c:v>
                </c:pt>
              </c:strCache>
            </c:strRef>
          </c:tx>
          <c:spPr>
            <a:ln>
              <a:noFill/>
            </a:ln>
          </c:spPr>
          <c:dPt>
            <c:idx val="0"/>
            <c:spPr>
              <a:solidFill>
                <a:srgbClr val="7A63A6">
                  <a:alpha val="50196"/>
                </a:srgbClr>
              </a:solidFill>
              <a:ln>
                <a:noFill/>
              </a:ln>
            </c:spPr>
          </c:dPt>
          <c:dPt>
            <c:idx val="1"/>
            <c:explosion val="8"/>
            <c:spPr>
              <a:solidFill>
                <a:srgbClr val="24174C"/>
              </a:solidFill>
              <a:ln>
                <a:solidFill>
                  <a:schemeClr val="tx2">
                    <a:lumMod val="50000"/>
                  </a:schemeClr>
                </a:solidFill>
              </a:ln>
            </c:spPr>
          </c:dPt>
          <c:dPt>
            <c:idx val="2"/>
            <c:spPr>
              <a:solidFill>
                <a:srgbClr val="FF0000">
                  <a:alpha val="50196"/>
                </a:srgbClr>
              </a:solidFill>
              <a:ln>
                <a:noFill/>
              </a:ln>
            </c:spPr>
          </c:dPt>
          <c:dPt>
            <c:idx val="3"/>
            <c:spPr>
              <a:solidFill>
                <a:srgbClr val="D8C057">
                  <a:alpha val="50196"/>
                </a:srgbClr>
              </a:solidFill>
              <a:ln>
                <a:noFill/>
              </a:ln>
            </c:spPr>
          </c:dPt>
          <c:cat>
            <c:strRef>
              <c:f>Sheet1!$A$2:$A$5</c:f>
              <c:strCache>
                <c:ptCount val="4"/>
                <c:pt idx="0">
                  <c:v>GenEd</c:v>
                </c:pt>
                <c:pt idx="1">
                  <c:v>Major</c:v>
                </c:pt>
                <c:pt idx="2">
                  <c:v>Degree</c:v>
                </c:pt>
                <c:pt idx="3">
                  <c:v>Electives</c:v>
                </c:pt>
              </c:strCache>
            </c:strRef>
          </c:cat>
          <c:val>
            <c:numRef>
              <c:f>Sheet1!$B$2:$B$5</c:f>
              <c:numCache>
                <c:formatCode>General</c:formatCode>
                <c:ptCount val="4"/>
                <c:pt idx="0">
                  <c:v>41.0</c:v>
                </c:pt>
                <c:pt idx="1">
                  <c:v>57.0</c:v>
                </c:pt>
                <c:pt idx="2">
                  <c:v>7.0</c:v>
                </c:pt>
                <c:pt idx="3">
                  <c:v>15.0</c:v>
                </c:pt>
              </c:numCache>
            </c:numRef>
          </c:val>
        </c:ser>
        <c:firstSliceAng val="0"/>
      </c:pieChart>
      <c:spPr>
        <a:noFill/>
        <a:ln w="25398">
          <a:noFill/>
        </a:ln>
      </c:spPr>
    </c:plotArea>
    <c:legend>
      <c:legendPos val="r"/>
      <c:legendEntry>
        <c:idx val="0"/>
        <c:txPr>
          <a:bodyPr/>
          <a:lstStyle/>
          <a:p>
            <a:pPr algn="l">
              <a:defRPr>
                <a:solidFill>
                  <a:schemeClr val="bg1">
                    <a:lumMod val="75000"/>
                  </a:schemeClr>
                </a:solidFill>
              </a:defRPr>
            </a:pPr>
            <a:endParaRPr lang="en-US"/>
          </a:p>
        </c:txPr>
      </c:legendEntry>
      <c:legendEntry>
        <c:idx val="1"/>
        <c:txPr>
          <a:bodyPr/>
          <a:lstStyle/>
          <a:p>
            <a:pPr algn="l">
              <a:defRPr>
                <a:solidFill>
                  <a:schemeClr val="tx2">
                    <a:lumMod val="50000"/>
                  </a:schemeClr>
                </a:solidFill>
              </a:defRPr>
            </a:pPr>
            <a:endParaRPr lang="en-US"/>
          </a:p>
        </c:txPr>
      </c:legendEntry>
      <c:legendEntry>
        <c:idx val="2"/>
        <c:txPr>
          <a:bodyPr/>
          <a:lstStyle/>
          <a:p>
            <a:pPr algn="l">
              <a:defRPr>
                <a:solidFill>
                  <a:schemeClr val="bg1">
                    <a:lumMod val="75000"/>
                  </a:schemeClr>
                </a:solidFill>
              </a:defRPr>
            </a:pPr>
            <a:endParaRPr lang="en-US"/>
          </a:p>
        </c:txPr>
      </c:legendEntry>
      <c:legendEntry>
        <c:idx val="3"/>
        <c:txPr>
          <a:bodyPr/>
          <a:lstStyle/>
          <a:p>
            <a:pPr algn="l">
              <a:defRPr>
                <a:solidFill>
                  <a:schemeClr val="bg1">
                    <a:lumMod val="75000"/>
                  </a:schemeClr>
                </a:solidFill>
              </a:defRPr>
            </a:pPr>
            <a:endParaRPr lang="en-US"/>
          </a:p>
        </c:txPr>
      </c:legendEntry>
      <c:layout>
        <c:manualLayout>
          <c:xMode val="edge"/>
          <c:yMode val="edge"/>
          <c:x val="0.686814564286847"/>
          <c:y val="0.0277252678008822"/>
          <c:w val="0.300640701791471"/>
          <c:h val="0.437466231355227"/>
        </c:manualLayout>
      </c:layout>
      <c:txPr>
        <a:bodyPr/>
        <a:lstStyle/>
        <a:p>
          <a:pPr algn="l">
            <a:defRPr>
              <a:solidFill>
                <a:srgbClr val="001848"/>
              </a:solidFill>
            </a:defRPr>
          </a:pPr>
          <a:endParaRPr lang="en-US"/>
        </a:p>
      </c:txPr>
    </c:legend>
    <c:plotVisOnly val="1"/>
    <c:dispBlanksAs val="zero"/>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pieChart>
        <c:varyColors val="1"/>
        <c:ser>
          <c:idx val="0"/>
          <c:order val="0"/>
          <c:tx>
            <c:strRef>
              <c:f>Sheet1!$B$1</c:f>
              <c:strCache>
                <c:ptCount val="1"/>
                <c:pt idx="0">
                  <c:v>Credit Hours</c:v>
                </c:pt>
              </c:strCache>
            </c:strRef>
          </c:tx>
          <c:spPr>
            <a:ln>
              <a:noFill/>
            </a:ln>
          </c:spPr>
          <c:dPt>
            <c:idx val="0"/>
            <c:spPr>
              <a:solidFill>
                <a:srgbClr val="7A63A6"/>
              </a:solidFill>
              <a:ln>
                <a:solidFill>
                  <a:schemeClr val="tx2">
                    <a:lumMod val="50000"/>
                  </a:schemeClr>
                </a:solidFill>
              </a:ln>
            </c:spPr>
          </c:dPt>
          <c:dPt>
            <c:idx val="1"/>
            <c:spPr>
              <a:solidFill>
                <a:srgbClr val="24174C">
                  <a:alpha val="50196"/>
                </a:srgbClr>
              </a:solidFill>
              <a:ln>
                <a:noFill/>
              </a:ln>
            </c:spPr>
          </c:dPt>
          <c:dPt>
            <c:idx val="2"/>
            <c:spPr>
              <a:solidFill>
                <a:schemeClr val="accent2">
                  <a:alpha val="50196"/>
                </a:schemeClr>
              </a:solidFill>
              <a:ln>
                <a:noFill/>
              </a:ln>
            </c:spPr>
          </c:dPt>
          <c:dPt>
            <c:idx val="3"/>
            <c:spPr>
              <a:solidFill>
                <a:srgbClr val="D8C057">
                  <a:alpha val="50196"/>
                </a:srgbClr>
              </a:solidFill>
              <a:ln>
                <a:noFill/>
              </a:ln>
            </c:spPr>
          </c:dPt>
          <c:cat>
            <c:strRef>
              <c:f>Sheet1!$A$2:$A$5</c:f>
              <c:strCache>
                <c:ptCount val="4"/>
                <c:pt idx="0">
                  <c:v>GenEd</c:v>
                </c:pt>
                <c:pt idx="1">
                  <c:v>Major</c:v>
                </c:pt>
                <c:pt idx="2">
                  <c:v>Degree</c:v>
                </c:pt>
                <c:pt idx="3">
                  <c:v>Electives</c:v>
                </c:pt>
              </c:strCache>
            </c:strRef>
          </c:cat>
          <c:val>
            <c:numRef>
              <c:f>Sheet1!$B$2:$B$5</c:f>
              <c:numCache>
                <c:formatCode>General</c:formatCode>
                <c:ptCount val="4"/>
                <c:pt idx="0">
                  <c:v>41.0</c:v>
                </c:pt>
                <c:pt idx="1">
                  <c:v>45.0</c:v>
                </c:pt>
                <c:pt idx="2">
                  <c:v>9.0</c:v>
                </c:pt>
                <c:pt idx="3">
                  <c:v>25.0</c:v>
                </c:pt>
              </c:numCache>
            </c:numRef>
          </c:val>
        </c:ser>
        <c:firstSliceAng val="0"/>
      </c:pieChart>
      <c:spPr>
        <a:noFill/>
        <a:ln w="25398">
          <a:noFill/>
        </a:ln>
      </c:spPr>
    </c:plotArea>
    <c:legend>
      <c:legendPos val="r"/>
      <c:legendEntry>
        <c:idx val="1"/>
        <c:txPr>
          <a:bodyPr/>
          <a:lstStyle/>
          <a:p>
            <a:pPr algn="l">
              <a:defRPr>
                <a:solidFill>
                  <a:schemeClr val="bg1">
                    <a:lumMod val="75000"/>
                  </a:schemeClr>
                </a:solidFill>
              </a:defRPr>
            </a:pPr>
            <a:endParaRPr lang="en-US"/>
          </a:p>
        </c:txPr>
      </c:legendEntry>
      <c:legendEntry>
        <c:idx val="2"/>
        <c:txPr>
          <a:bodyPr/>
          <a:lstStyle/>
          <a:p>
            <a:pPr algn="l">
              <a:defRPr>
                <a:solidFill>
                  <a:schemeClr val="bg1">
                    <a:lumMod val="75000"/>
                  </a:schemeClr>
                </a:solidFill>
              </a:defRPr>
            </a:pPr>
            <a:endParaRPr lang="en-US"/>
          </a:p>
        </c:txPr>
      </c:legendEntry>
      <c:legendEntry>
        <c:idx val="3"/>
        <c:txPr>
          <a:bodyPr/>
          <a:lstStyle/>
          <a:p>
            <a:pPr algn="l">
              <a:defRPr>
                <a:solidFill>
                  <a:schemeClr val="bg1">
                    <a:lumMod val="75000"/>
                  </a:schemeClr>
                </a:solidFill>
              </a:defRPr>
            </a:pPr>
            <a:endParaRPr lang="en-US"/>
          </a:p>
        </c:txPr>
      </c:legendEntry>
      <c:layout>
        <c:manualLayout>
          <c:xMode val="edge"/>
          <c:yMode val="edge"/>
          <c:x val="0.686814564286847"/>
          <c:y val="0.0277252678008822"/>
          <c:w val="0.300640701791471"/>
          <c:h val="0.437466231355227"/>
        </c:manualLayout>
      </c:layout>
      <c:txPr>
        <a:bodyPr/>
        <a:lstStyle/>
        <a:p>
          <a:pPr algn="l">
            <a:defRPr>
              <a:solidFill>
                <a:srgbClr val="001848"/>
              </a:solidFill>
            </a:defRPr>
          </a:pPr>
          <a:endParaRPr lang="en-US"/>
        </a:p>
      </c:txPr>
    </c:legend>
    <c:plotVisOnly val="1"/>
    <c:dispBlanksAs val="zero"/>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pieChart>
        <c:varyColors val="1"/>
        <c:ser>
          <c:idx val="0"/>
          <c:order val="0"/>
          <c:tx>
            <c:strRef>
              <c:f>Sheet1!$B$1</c:f>
              <c:strCache>
                <c:ptCount val="1"/>
                <c:pt idx="0">
                  <c:v>Credit Hours</c:v>
                </c:pt>
              </c:strCache>
            </c:strRef>
          </c:tx>
          <c:spPr>
            <a:ln>
              <a:noFill/>
            </a:ln>
          </c:spPr>
          <c:dPt>
            <c:idx val="0"/>
            <c:spPr>
              <a:solidFill>
                <a:srgbClr val="7A63A6"/>
              </a:solidFill>
              <a:ln>
                <a:noFill/>
              </a:ln>
            </c:spPr>
          </c:dPt>
          <c:dPt>
            <c:idx val="1"/>
            <c:spPr>
              <a:solidFill>
                <a:srgbClr val="24174C">
                  <a:alpha val="50196"/>
                </a:srgbClr>
              </a:solidFill>
              <a:ln>
                <a:noFill/>
              </a:ln>
            </c:spPr>
          </c:dPt>
          <c:dPt>
            <c:idx val="2"/>
            <c:spPr>
              <a:solidFill>
                <a:schemeClr val="accent2">
                  <a:alpha val="50196"/>
                </a:schemeClr>
              </a:solidFill>
              <a:ln>
                <a:noFill/>
              </a:ln>
            </c:spPr>
          </c:dPt>
          <c:dPt>
            <c:idx val="3"/>
            <c:spPr>
              <a:solidFill>
                <a:srgbClr val="D8C057"/>
              </a:solidFill>
              <a:ln>
                <a:solidFill>
                  <a:schemeClr val="tx2">
                    <a:lumMod val="50000"/>
                  </a:schemeClr>
                </a:solidFill>
              </a:ln>
            </c:spPr>
          </c:dPt>
          <c:cat>
            <c:strRef>
              <c:f>Sheet1!$A$2:$A$5</c:f>
              <c:strCache>
                <c:ptCount val="4"/>
                <c:pt idx="0">
                  <c:v>GenEd</c:v>
                </c:pt>
                <c:pt idx="1">
                  <c:v>Major</c:v>
                </c:pt>
                <c:pt idx="2">
                  <c:v>Degree</c:v>
                </c:pt>
                <c:pt idx="3">
                  <c:v>Electives</c:v>
                </c:pt>
              </c:strCache>
            </c:strRef>
          </c:cat>
          <c:val>
            <c:numRef>
              <c:f>Sheet1!$B$2:$B$5</c:f>
              <c:numCache>
                <c:formatCode>General</c:formatCode>
                <c:ptCount val="4"/>
                <c:pt idx="0">
                  <c:v>41.0</c:v>
                </c:pt>
                <c:pt idx="1">
                  <c:v>45.0</c:v>
                </c:pt>
                <c:pt idx="2">
                  <c:v>9.0</c:v>
                </c:pt>
                <c:pt idx="3">
                  <c:v>25.0</c:v>
                </c:pt>
              </c:numCache>
            </c:numRef>
          </c:val>
        </c:ser>
        <c:firstSliceAng val="0"/>
      </c:pieChart>
      <c:spPr>
        <a:noFill/>
        <a:ln w="25398">
          <a:noFill/>
        </a:ln>
      </c:spPr>
    </c:plotArea>
    <c:legend>
      <c:legendPos val="r"/>
      <c:legendEntry>
        <c:idx val="0"/>
        <c:txPr>
          <a:bodyPr/>
          <a:lstStyle/>
          <a:p>
            <a:pPr algn="l">
              <a:defRPr>
                <a:solidFill>
                  <a:schemeClr val="bg1">
                    <a:lumMod val="75000"/>
                  </a:schemeClr>
                </a:solidFill>
              </a:defRPr>
            </a:pPr>
            <a:endParaRPr lang="en-US"/>
          </a:p>
        </c:txPr>
      </c:legendEntry>
      <c:legendEntry>
        <c:idx val="1"/>
        <c:txPr>
          <a:bodyPr/>
          <a:lstStyle/>
          <a:p>
            <a:pPr algn="l">
              <a:defRPr>
                <a:solidFill>
                  <a:schemeClr val="bg1">
                    <a:lumMod val="75000"/>
                  </a:schemeClr>
                </a:solidFill>
              </a:defRPr>
            </a:pPr>
            <a:endParaRPr lang="en-US"/>
          </a:p>
        </c:txPr>
      </c:legendEntry>
      <c:legendEntry>
        <c:idx val="2"/>
        <c:txPr>
          <a:bodyPr/>
          <a:lstStyle/>
          <a:p>
            <a:pPr algn="l">
              <a:defRPr>
                <a:solidFill>
                  <a:schemeClr val="bg1">
                    <a:lumMod val="75000"/>
                  </a:schemeClr>
                </a:solidFill>
              </a:defRPr>
            </a:pPr>
            <a:endParaRPr lang="en-US"/>
          </a:p>
        </c:txPr>
      </c:legendEntry>
      <c:legendEntry>
        <c:idx val="3"/>
        <c:txPr>
          <a:bodyPr/>
          <a:lstStyle/>
          <a:p>
            <a:pPr algn="l">
              <a:defRPr>
                <a:solidFill>
                  <a:schemeClr val="tx2">
                    <a:lumMod val="50000"/>
                  </a:schemeClr>
                </a:solidFill>
              </a:defRPr>
            </a:pPr>
            <a:endParaRPr lang="en-US"/>
          </a:p>
        </c:txPr>
      </c:legendEntry>
      <c:layout>
        <c:manualLayout>
          <c:xMode val="edge"/>
          <c:yMode val="edge"/>
          <c:x val="0.686814564286847"/>
          <c:y val="0.0277252678008822"/>
          <c:w val="0.300640701791471"/>
          <c:h val="0.437466231355227"/>
        </c:manualLayout>
      </c:layout>
      <c:txPr>
        <a:bodyPr/>
        <a:lstStyle/>
        <a:p>
          <a:pPr algn="l">
            <a:defRPr>
              <a:solidFill>
                <a:srgbClr val="001848"/>
              </a:solidFill>
            </a:defRPr>
          </a:pPr>
          <a:endParaRPr lang="en-US"/>
        </a:p>
      </c:txPr>
    </c:legend>
    <c:plotVisOnly val="1"/>
    <c:dispBlanksAs val="zero"/>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0B576B-4E8D-44BB-92E0-AF0E37ED091E}" type="datetimeFigureOut">
              <a:rPr lang="en-US" smtClean="0"/>
              <a:pPr/>
              <a:t>6/19/12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D13C6-4BFC-400F-B3D2-D7230EE9653D}"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3710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656B2FE-FF8A-4382-845D-7A64EB29024B}" type="datetimeFigureOut">
              <a:rPr lang="en-US"/>
              <a:pPr>
                <a:defRPr/>
              </a:pPr>
              <a:t>6/19/12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88CA6E6-FC31-44F0-AC6E-07DB90A7D718}"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9080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r>
              <a:rPr lang="en-US" dirty="0" smtClean="0"/>
              <a:t>Notes to Advisor: You can copy and paste your own building image from the Campus Map webpage: http://www.jmu.edu/map/</a:t>
            </a: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40DA33-7FEC-4ABA-AE4B-8154D5151403}"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Full-time status</a:t>
            </a:r>
            <a:r>
              <a:rPr lang="en-US" u="none" baseline="0" dirty="0" smtClean="0"/>
              <a:t> means that you are registered for 12 credit hours.  If you drop below this level, you are considered part-time and it can affect your financial aid, health insurance, car insurance, staying in the residence hall (mainly they just need to be notified), athletic eligibility if you are on a scholarship sport</a:t>
            </a:r>
          </a:p>
          <a:p>
            <a:pPr>
              <a:buFont typeface="Arial" pitchFamily="34" charset="0"/>
              <a:buNone/>
            </a:pPr>
            <a:r>
              <a:rPr lang="en-US" u="none" baseline="0" dirty="0" smtClean="0"/>
              <a:t>team, and possibly other areas.</a:t>
            </a:r>
          </a:p>
          <a:p>
            <a:pPr>
              <a:buFont typeface="Arial" pitchFamily="34" charset="0"/>
              <a:buChar char="•"/>
            </a:pPr>
            <a:r>
              <a:rPr lang="en-US" u="none" baseline="0" dirty="0" smtClean="0"/>
              <a:t>Most students register for 14-16 credit hours their first semester.  You can see from this chart how the credit hours spread out over the four years.</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a:t>
            </a:r>
            <a:r>
              <a:rPr lang="en-US" u="sng" baseline="0" dirty="0" smtClean="0"/>
              <a:t> Points</a:t>
            </a:r>
            <a:r>
              <a:rPr lang="en-US" u="none" baseline="0" dirty="0" smtClean="0"/>
              <a:t>:</a:t>
            </a:r>
          </a:p>
          <a:p>
            <a:pPr>
              <a:buFont typeface="Arial" pitchFamily="34" charset="0"/>
              <a:buChar char="•"/>
            </a:pPr>
            <a:r>
              <a:rPr lang="en-US" u="none" baseline="0" dirty="0" smtClean="0"/>
              <a:t>Turn to page 36.  </a:t>
            </a:r>
          </a:p>
          <a:p>
            <a:pPr>
              <a:buFont typeface="Arial" pitchFamily="34" charset="0"/>
              <a:buChar char="•"/>
            </a:pPr>
            <a:r>
              <a:rPr lang="en-US" u="none" baseline="0" dirty="0" smtClean="0"/>
              <a:t>When you graduate from JMU, you will have a degree and a major.  The major determines which degree you will earn.  You also may have a minor or double major.</a:t>
            </a:r>
          </a:p>
          <a:p>
            <a:pPr>
              <a:buFont typeface="Arial" pitchFamily="34" charset="0"/>
              <a:buChar char="•"/>
            </a:pPr>
            <a:r>
              <a:rPr lang="en-US" u="none" baseline="0" dirty="0" smtClean="0"/>
              <a:t>This page shows you the degrees with the corresponding majors underneath.</a:t>
            </a:r>
          </a:p>
          <a:p>
            <a:pPr>
              <a:buFont typeface="Arial" pitchFamily="34" charset="0"/>
              <a:buChar char="•"/>
            </a:pPr>
            <a:r>
              <a:rPr lang="en-US" u="none" baseline="0" dirty="0" smtClean="0"/>
              <a:t>As you can see, many majors are under the Bachelor of Arts (B.A.) or the Bachelor of Science (B.S.).  You also can see that some majors are in both columns</a:t>
            </a:r>
          </a:p>
          <a:p>
            <a:pPr>
              <a:buFont typeface="Arial" pitchFamily="34" charset="0"/>
              <a:buNone/>
            </a:pPr>
            <a:r>
              <a:rPr lang="en-US" u="none" baseline="0" dirty="0" smtClean="0"/>
              <a:t>because you can choose whether to earn a B.A. or a B.S. degree for those majors.</a:t>
            </a:r>
          </a:p>
          <a:p>
            <a:pPr>
              <a:buFont typeface="Arial" pitchFamily="34" charset="0"/>
              <a:buChar char="•"/>
            </a:pPr>
            <a:r>
              <a:rPr lang="en-US" u="none" baseline="0" dirty="0" smtClean="0"/>
              <a:t>If you have chosen a major, look at the list and tell me which degree will you be earning.</a:t>
            </a:r>
          </a:p>
          <a:p>
            <a:pPr>
              <a:buFont typeface="Arial" pitchFamily="34" charset="0"/>
              <a:buNone/>
            </a:pP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dirty="0" smtClean="0"/>
              <a:t>Talking Points</a:t>
            </a:r>
            <a:r>
              <a:rPr lang="en-US" dirty="0" smtClean="0"/>
              <a:t>:</a:t>
            </a:r>
          </a:p>
          <a:p>
            <a:pPr eaLnBrk="1" hangingPunct="1"/>
            <a:r>
              <a:rPr lang="en-US" dirty="0" smtClean="0"/>
              <a:t>Two</a:t>
            </a:r>
            <a:r>
              <a:rPr lang="en-US" baseline="0" dirty="0" smtClean="0"/>
              <a:t> scores – Stats and Calculus</a:t>
            </a:r>
          </a:p>
          <a:p>
            <a:pPr eaLnBrk="1" hangingPunct="1"/>
            <a:endParaRPr lang="en-US" baseline="0" dirty="0" smtClean="0"/>
          </a:p>
          <a:p>
            <a:pPr eaLnBrk="1" hangingPunct="1"/>
            <a:r>
              <a:rPr lang="en-US" baseline="0" dirty="0" smtClean="0"/>
              <a:t>Placement indicates the starting point</a:t>
            </a:r>
          </a:p>
          <a:p>
            <a:pPr eaLnBrk="1" hangingPunct="1"/>
            <a:endParaRPr lang="en-US" baseline="0" dirty="0" smtClean="0"/>
          </a:p>
          <a:p>
            <a:pPr eaLnBrk="1" hangingPunct="1"/>
            <a:r>
              <a:rPr lang="en-US" baseline="0" dirty="0" smtClean="0"/>
              <a:t>Math 199E is a self paced set of modules with a test to show completion. Tests are given Friday from 5-8pm. Drop in anytime during that time period.</a:t>
            </a:r>
          </a:p>
          <a:p>
            <a:pPr eaLnBrk="1" hangingPunct="1"/>
            <a:endParaRPr lang="en-US" baseline="0" dirty="0" smtClean="0"/>
          </a:p>
          <a:p>
            <a:pPr eaLnBrk="1" hangingPunct="1"/>
            <a:r>
              <a:rPr lang="en-US" baseline="0" dirty="0" smtClean="0"/>
              <a:t>We will discuss your math score and recommend a beginning class based on that score. In ENGR this has resulted in a particular class being put on your schedule.</a:t>
            </a:r>
            <a:endParaRPr lang="en-US" dirty="0"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endParaRPr lang="en-US" u="sng" dirty="0" smtClean="0"/>
          </a:p>
          <a:p>
            <a:pPr>
              <a:buFont typeface="Arial" pitchFamily="34" charset="0"/>
              <a:buChar char="•"/>
            </a:pPr>
            <a:r>
              <a:rPr lang="en-US" dirty="0" smtClean="0">
                <a:latin typeface="Times New Roman"/>
                <a:cs typeface="Times New Roman"/>
              </a:rPr>
              <a:t>For t</a:t>
            </a:r>
            <a:r>
              <a:rPr lang="en-US" dirty="0" smtClean="0"/>
              <a:t>he rest of today, we will use the group session to explain</a:t>
            </a:r>
            <a:r>
              <a:rPr lang="en-US" baseline="0" dirty="0" smtClean="0"/>
              <a:t> policies and procedures.</a:t>
            </a:r>
          </a:p>
          <a:p>
            <a:pPr>
              <a:buFont typeface="Arial" pitchFamily="34" charset="0"/>
              <a:buChar char="•"/>
            </a:pPr>
            <a:r>
              <a:rPr lang="en-US" baseline="0" dirty="0" smtClean="0"/>
              <a:t>We will then meet individually in my office to complete your registration for the rest of your fall classes and to get to know each other.</a:t>
            </a:r>
            <a:endParaRPr lang="en-US"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21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u="sng" dirty="0" smtClean="0"/>
              <a:t>Talking Points</a:t>
            </a:r>
            <a:r>
              <a:rPr lang="en-US" u="none" dirty="0" smtClean="0"/>
              <a:t>:</a:t>
            </a:r>
          </a:p>
          <a:p>
            <a:pPr>
              <a:buFont typeface="Arial" pitchFamily="34" charset="0"/>
              <a:buChar char="•"/>
            </a:pPr>
            <a:r>
              <a:rPr lang="en-US" u="none" dirty="0" smtClean="0"/>
              <a:t>Page 35 shows you the requirements for each of the degrees.</a:t>
            </a:r>
          </a:p>
          <a:p>
            <a:pPr>
              <a:buFont typeface="Arial" pitchFamily="34" charset="0"/>
              <a:buChar char="•"/>
            </a:pPr>
            <a:r>
              <a:rPr lang="en-US" u="none" dirty="0" smtClean="0"/>
              <a:t>For example, the B.A. degree requires that you complete courses through the intermediate level of a foreign language and a philosophy course</a:t>
            </a:r>
            <a:r>
              <a:rPr lang="en-US" u="none" baseline="0" dirty="0" smtClean="0"/>
              <a:t> that is not counting in General Education.  </a:t>
            </a:r>
            <a:endParaRPr lang="en-US" u="none" dirty="0" smtClean="0"/>
          </a:p>
          <a:p>
            <a:pPr>
              <a:buFont typeface="Arial" pitchFamily="34" charset="0"/>
              <a:buChar char="•"/>
            </a:pP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u="sng" dirty="0" smtClean="0"/>
          </a:p>
          <a:p>
            <a:pPr eaLnBrk="1" hangingPunct="1"/>
            <a:r>
              <a:rPr lang="en-US" u="sng" dirty="0" smtClean="0"/>
              <a:t>Talking Points</a:t>
            </a:r>
            <a:r>
              <a:rPr lang="en-US" dirty="0" smtClean="0"/>
              <a:t>: tailor this slide to major(s) you’re advising</a:t>
            </a:r>
          </a:p>
          <a:p>
            <a:pPr eaLnBrk="1" hangingPunct="1">
              <a:buFontTx/>
              <a:buChar char="•"/>
            </a:pPr>
            <a:r>
              <a:rPr lang="en-US" dirty="0" smtClean="0"/>
              <a:t>Mission and goals of the major</a:t>
            </a:r>
          </a:p>
          <a:p>
            <a:pPr eaLnBrk="1" hangingPunct="1">
              <a:buFontTx/>
              <a:buChar char="•"/>
            </a:pPr>
            <a:r>
              <a:rPr lang="en-US" dirty="0" smtClean="0"/>
              <a:t>Plan of study</a:t>
            </a:r>
          </a:p>
          <a:p>
            <a:pPr eaLnBrk="1" hangingPunct="1">
              <a:buFontTx/>
              <a:buChar char="•"/>
            </a:pPr>
            <a:r>
              <a:rPr lang="en-US" dirty="0" smtClean="0"/>
              <a:t>First semester and upper-level courses</a:t>
            </a:r>
          </a:p>
          <a:p>
            <a:pPr eaLnBrk="1" hangingPunct="1">
              <a:buFontTx/>
              <a:buChar char="•"/>
            </a:pPr>
            <a:r>
              <a:rPr lang="en-US" dirty="0" smtClean="0"/>
              <a:t>Relation to GenEd</a:t>
            </a:r>
          </a:p>
          <a:p>
            <a:pPr eaLnBrk="1" hangingPunct="1">
              <a:buFontTx/>
              <a:buChar char="•"/>
            </a:pPr>
            <a:r>
              <a:rPr lang="en-US" dirty="0" smtClean="0"/>
              <a:t>Progression/Admission standards, if applicable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B62FE-51D4-47A1-9EDE-D98AA6638284}" type="slidenum">
              <a:rPr lang="en-US" smtClean="0"/>
              <a:pPr/>
              <a:t>23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u="sng" dirty="0" smtClean="0"/>
              <a:t>Talking Points</a:t>
            </a:r>
            <a:r>
              <a:rPr lang="en-US" u="none" dirty="0" smtClean="0"/>
              <a:t>:</a:t>
            </a:r>
            <a:endParaRPr lang="en-US" u="sng" dirty="0" smtClean="0"/>
          </a:p>
          <a:p>
            <a:pPr eaLnBrk="1" hangingPunct="1">
              <a:spcBef>
                <a:spcPct val="0"/>
              </a:spcBef>
              <a:buFont typeface="Arial" pitchFamily="34" charset="0"/>
              <a:buChar char="•"/>
            </a:pPr>
            <a:r>
              <a:rPr lang="en-US" dirty="0" smtClean="0"/>
              <a:t>College is very different from high school</a:t>
            </a:r>
          </a:p>
          <a:p>
            <a:pPr eaLnBrk="1" hangingPunct="1">
              <a:spcBef>
                <a:spcPct val="0"/>
              </a:spcBef>
              <a:buFont typeface="Arial" pitchFamily="34" charset="0"/>
              <a:buChar char="•"/>
            </a:pPr>
            <a:r>
              <a:rPr lang="en-US" baseline="0" dirty="0" smtClean="0"/>
              <a:t>T</a:t>
            </a:r>
            <a:r>
              <a:rPr lang="en-US" dirty="0" smtClean="0"/>
              <a:t>he way classes are scheduled,</a:t>
            </a:r>
            <a:r>
              <a:rPr lang="en-US" baseline="0" dirty="0" smtClean="0"/>
              <a:t> how much time you have to devote outside of class to studying, much more reading, your grade may be based on two exams and a paper, your syllabus for the class will list your assignments and you are not reminded of them, and you have much more freedom.  </a:t>
            </a:r>
          </a:p>
          <a:p>
            <a:pPr eaLnBrk="1" hangingPunct="1">
              <a:spcBef>
                <a:spcPct val="0"/>
              </a:spcBef>
              <a:buFont typeface="Arial" pitchFamily="34" charset="0"/>
              <a:buChar char="•"/>
            </a:pPr>
            <a:r>
              <a:rPr lang="en-US" baseline="0" dirty="0" smtClean="0"/>
              <a:t>I will help you to understand the policies and procedures and work with you to become more independent.</a:t>
            </a:r>
            <a:endParaRPr lang="en-US" dirty="0"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99C5C6-1F1E-4379-81CE-CA4AB035982C}" type="slidenum">
              <a:rPr lang="en-US" smtClean="0"/>
              <a:pPr/>
              <a:t>24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&lt;object width="640" height="360"&gt;&lt;</a:t>
            </a:r>
            <a:r>
              <a:rPr lang="en-US" dirty="0" err="1" smtClean="0"/>
              <a:t>param</a:t>
            </a:r>
            <a:r>
              <a:rPr lang="en-US" dirty="0" smtClean="0"/>
              <a:t> name="movie" value="http://www.youtube.com/v/qI_Gui8aqwM&amp;hl=</a:t>
            </a:r>
            <a:r>
              <a:rPr lang="en-US" dirty="0" err="1" smtClean="0"/>
              <a:t>en_US&amp;feature</a:t>
            </a:r>
            <a:r>
              <a:rPr lang="en-US" dirty="0" smtClean="0"/>
              <a:t>=</a:t>
            </a:r>
            <a:r>
              <a:rPr lang="en-US" dirty="0" err="1" smtClean="0"/>
              <a:t>player_embedded&amp;version</a:t>
            </a:r>
            <a:r>
              <a:rPr lang="en-US" dirty="0" smtClean="0"/>
              <a:t>=3"&gt;&lt;/</a:t>
            </a:r>
            <a:r>
              <a:rPr lang="en-US" dirty="0" err="1" smtClean="0"/>
              <a:t>param</a:t>
            </a:r>
            <a:r>
              <a:rPr lang="en-US" dirty="0" smtClean="0"/>
              <a:t>&gt;&lt;</a:t>
            </a:r>
            <a:r>
              <a:rPr lang="en-US" dirty="0" err="1" smtClean="0"/>
              <a:t>param</a:t>
            </a:r>
            <a:r>
              <a:rPr lang="en-US" dirty="0" smtClean="0"/>
              <a:t> name="</a:t>
            </a:r>
            <a:r>
              <a:rPr lang="en-US" dirty="0" err="1" smtClean="0"/>
              <a:t>allowFullScreen</a:t>
            </a:r>
            <a:r>
              <a:rPr lang="en-US" dirty="0" smtClean="0"/>
              <a:t>" value="true"&gt;&lt;/</a:t>
            </a:r>
            <a:r>
              <a:rPr lang="en-US" dirty="0" err="1" smtClean="0"/>
              <a:t>param</a:t>
            </a:r>
            <a:r>
              <a:rPr lang="en-US" dirty="0" smtClean="0"/>
              <a:t>&gt;&lt;</a:t>
            </a:r>
            <a:r>
              <a:rPr lang="en-US" dirty="0" err="1" smtClean="0"/>
              <a:t>param</a:t>
            </a:r>
            <a:r>
              <a:rPr lang="en-US" dirty="0" smtClean="0"/>
              <a:t> name="</a:t>
            </a:r>
            <a:r>
              <a:rPr lang="en-US" dirty="0" err="1" smtClean="0"/>
              <a:t>allowScriptAccess</a:t>
            </a:r>
            <a:r>
              <a:rPr lang="en-US" dirty="0" smtClean="0"/>
              <a:t>" value="always"&gt;&lt;/</a:t>
            </a:r>
            <a:r>
              <a:rPr lang="en-US" dirty="0" err="1" smtClean="0"/>
              <a:t>param</a:t>
            </a:r>
            <a:r>
              <a:rPr lang="en-US" dirty="0" smtClean="0"/>
              <a:t>&gt;&lt;embed </a:t>
            </a:r>
            <a:r>
              <a:rPr lang="en-US" dirty="0" err="1" smtClean="0"/>
              <a:t>src</a:t>
            </a:r>
            <a:r>
              <a:rPr lang="en-US" dirty="0" smtClean="0"/>
              <a:t>="http://www.youtube.com/v/qI_Gui8aqwM&amp;hl=</a:t>
            </a:r>
            <a:r>
              <a:rPr lang="en-US" dirty="0" err="1" smtClean="0"/>
              <a:t>en_US&amp;feature</a:t>
            </a:r>
            <a:r>
              <a:rPr lang="en-US" dirty="0" smtClean="0"/>
              <a:t>=</a:t>
            </a:r>
            <a:r>
              <a:rPr lang="en-US" dirty="0" err="1" smtClean="0"/>
              <a:t>player_embedded&amp;version</a:t>
            </a:r>
            <a:r>
              <a:rPr lang="en-US" dirty="0" smtClean="0"/>
              <a:t>=3" type="application/</a:t>
            </a:r>
            <a:r>
              <a:rPr lang="en-US" dirty="0" err="1" smtClean="0"/>
              <a:t>x</a:t>
            </a:r>
            <a:r>
              <a:rPr lang="en-US" dirty="0" smtClean="0"/>
              <a:t>-shockwave-flash" </a:t>
            </a:r>
            <a:r>
              <a:rPr lang="en-US" dirty="0" err="1" smtClean="0"/>
              <a:t>allowfullscreen</a:t>
            </a:r>
            <a:r>
              <a:rPr lang="en-US" dirty="0" smtClean="0"/>
              <a:t>="true" </a:t>
            </a:r>
            <a:r>
              <a:rPr lang="en-US" dirty="0" err="1" smtClean="0"/>
              <a:t>allowScriptAccess</a:t>
            </a:r>
            <a:r>
              <a:rPr lang="en-US" dirty="0" smtClean="0"/>
              <a:t>="always" width="640" height="360"&gt;&lt;/embed&gt;&lt;/object&gt;</a:t>
            </a:r>
            <a:endParaRPr lang="en-US"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25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4608990"/>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   </a:t>
            </a:r>
          </a:p>
          <a:p>
            <a:pPr eaLnBrk="1" hangingPunct="1"/>
            <a:endParaRPr lang="en-US" dirty="0" smtClean="0"/>
          </a:p>
          <a:p>
            <a:pPr eaLnBrk="1" hangingPunct="1"/>
            <a:r>
              <a:rPr lang="en-US" u="sng" dirty="0" smtClean="0"/>
              <a:t>Talking Points</a:t>
            </a:r>
            <a:r>
              <a:rPr lang="en-US" u="none" dirty="0" smtClean="0"/>
              <a:t>:</a:t>
            </a:r>
          </a:p>
          <a:p>
            <a:pPr eaLnBrk="1" hangingPunct="1">
              <a:buFont typeface="Arial" pitchFamily="34" charset="0"/>
              <a:buChar char="•"/>
            </a:pPr>
            <a:r>
              <a:rPr lang="en-US" u="none" baseline="0" dirty="0" smtClean="0"/>
              <a:t>What is General Education?  Why is it important?</a:t>
            </a:r>
          </a:p>
          <a:p>
            <a:pPr eaLnBrk="1" hangingPunct="1">
              <a:buFont typeface="Arial" pitchFamily="34" charset="0"/>
              <a:buChar char="•"/>
            </a:pPr>
            <a:r>
              <a:rPr lang="en-US" u="none" dirty="0" smtClean="0"/>
              <a:t>We will be going over the purple</a:t>
            </a:r>
            <a:r>
              <a:rPr lang="en-US" u="none" baseline="0" dirty="0" smtClean="0"/>
              <a:t> General Education (GenEd) checklist and the yellow insert.  Please make sure you do not lose these papers because you  will need these to keep track of your progress in completing your GenEd requirements.  </a:t>
            </a:r>
          </a:p>
          <a:p>
            <a:pPr eaLnBrk="1" hangingPunct="1">
              <a:buFont typeface="Arial" pitchFamily="34" charset="0"/>
              <a:buNone/>
            </a:pPr>
            <a:endParaRPr lang="en-US" u="sng" dirty="0"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B83C5C-131D-4078-A20F-CCAF3E0CA6C7}" type="slidenum">
              <a:rPr lang="en-US" smtClean="0"/>
              <a:pPr/>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Cluster One:</a:t>
            </a:r>
            <a:r>
              <a:rPr lang="en-US" u="none" baseline="0" dirty="0" smtClean="0"/>
              <a:t>  Skills for the 21</a:t>
            </a:r>
            <a:r>
              <a:rPr lang="en-US" u="none" baseline="30000" dirty="0" smtClean="0"/>
              <a:t>st</a:t>
            </a:r>
            <a:r>
              <a:rPr lang="en-US" u="none" baseline="0" dirty="0" smtClean="0"/>
              <a:t> Century consists of courses that teach you critical thinking, communication, and writing.  </a:t>
            </a:r>
          </a:p>
          <a:p>
            <a:pPr>
              <a:buFont typeface="Arial" pitchFamily="34" charset="0"/>
              <a:buChar char="•"/>
            </a:pPr>
            <a:r>
              <a:rPr lang="en-US" u="none" baseline="0" dirty="0" smtClean="0"/>
              <a:t>All of these skills are necessary for your success in the other courses that you take at JMU so that is why this is the only cluster that needs to be completed</a:t>
            </a:r>
          </a:p>
          <a:p>
            <a:pPr>
              <a:buFont typeface="Arial" pitchFamily="34" charset="0"/>
              <a:buNone/>
            </a:pPr>
            <a:r>
              <a:rPr lang="en-US" u="none" baseline="0" dirty="0" smtClean="0"/>
              <a:t>your first year.  </a:t>
            </a:r>
          </a:p>
          <a:p>
            <a:pPr>
              <a:buFont typeface="Arial" pitchFamily="34" charset="0"/>
              <a:buChar char="•"/>
            </a:pPr>
            <a:r>
              <a:rPr lang="en-US" u="none" baseline="0" dirty="0" smtClean="0"/>
              <a:t>Everyone has been preregistered into one of these courses, and you will take the rest next semester.</a:t>
            </a:r>
          </a:p>
          <a:p>
            <a:pPr>
              <a:buFont typeface="Arial" pitchFamily="34" charset="0"/>
              <a:buChar char="•"/>
            </a:pPr>
            <a:r>
              <a:rPr lang="en-US" u="none" baseline="0" dirty="0" smtClean="0"/>
              <a:t>The Information Literacy Requirement listed in the box must be completed by the date listed.</a:t>
            </a:r>
          </a:p>
          <a:p>
            <a:pPr>
              <a:buFont typeface="Arial" pitchFamily="34" charset="0"/>
              <a:buChar char="•"/>
            </a:pPr>
            <a:r>
              <a:rPr lang="en-US" u="none" baseline="0" dirty="0" smtClean="0"/>
              <a:t>The ISST tests your research ability online and using the library.  You must take it in Ashby Lab and pass it by April 19, 2013.</a:t>
            </a:r>
          </a:p>
          <a:p>
            <a:pPr>
              <a:buFont typeface="Arial" pitchFamily="34" charset="0"/>
              <a:buNone/>
            </a:pP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In</a:t>
            </a:r>
            <a:r>
              <a:rPr lang="en-US" u="none" baseline="0" dirty="0" smtClean="0"/>
              <a:t> Cluster Two:  Arts and Humanities, you will eventually take three courses:  one from Human Questions and Contexts, one from Visual and Performing Arts, and one from Literature.</a:t>
            </a:r>
          </a:p>
          <a:p>
            <a:pPr>
              <a:buFont typeface="Arial" pitchFamily="34" charset="0"/>
              <a:buChar char="•"/>
            </a:pPr>
            <a:r>
              <a:rPr lang="en-US" u="none" baseline="0" dirty="0" smtClean="0"/>
              <a:t>The GHUM 250, 251, and 252 courses have different topics as listed on your sheet.  The section of the course determines the topic.</a:t>
            </a:r>
          </a:p>
          <a:p>
            <a:pPr>
              <a:buFont typeface="Arial" pitchFamily="34" charset="0"/>
              <a:buChar char="•"/>
            </a:pPr>
            <a:r>
              <a:rPr lang="en-US" u="none" baseline="0" dirty="0" smtClean="0"/>
              <a:t>The courses in the Visual and Performing Arts are appreciation courses and not courses in drawing or playing an instrument.</a:t>
            </a:r>
          </a:p>
          <a:p>
            <a:pPr>
              <a:buFont typeface="Arial" pitchFamily="34" charset="0"/>
              <a:buChar char="•"/>
            </a:pPr>
            <a:r>
              <a:rPr lang="en-US" u="none" baseline="0" dirty="0" smtClean="0"/>
              <a:t>If you look on the yellow insert under Cluster Two, you will see that you should complete or have credit for GWRTC 103 prior to taking a literature course.</a:t>
            </a:r>
          </a:p>
          <a:p>
            <a:pPr>
              <a:buFont typeface="Arial" pitchFamily="34" charset="0"/>
              <a:buChar char="•"/>
            </a:pPr>
            <a:r>
              <a:rPr lang="en-US" u="none" baseline="0" dirty="0" smtClean="0"/>
              <a:t>The GHUM 200 courses also have different topics listed by sections.</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u="sng" dirty="0" smtClean="0"/>
              <a:t>Talking Points</a:t>
            </a:r>
            <a:r>
              <a:rPr lang="en-US" u="none" dirty="0" smtClean="0"/>
              <a:t>:</a:t>
            </a:r>
          </a:p>
          <a:p>
            <a:pPr>
              <a:buFont typeface="Arial" pitchFamily="34" charset="0"/>
              <a:buChar char="•"/>
            </a:pPr>
            <a:r>
              <a:rPr lang="en-US" u="none" dirty="0" smtClean="0"/>
              <a:t>Cluster Three:  The Natural World</a:t>
            </a:r>
            <a:r>
              <a:rPr lang="en-US" u="none" baseline="0" dirty="0" smtClean="0"/>
              <a:t> includes your math and science courses.</a:t>
            </a:r>
          </a:p>
          <a:p>
            <a:pPr>
              <a:buFont typeface="Arial" pitchFamily="34" charset="0"/>
              <a:buChar char="•"/>
            </a:pPr>
            <a:r>
              <a:rPr lang="en-US" u="none" baseline="0" dirty="0" smtClean="0"/>
              <a:t>Most of you will choose from the Track I courses, and those of you who are majoring in IDLS will take Track II.</a:t>
            </a:r>
          </a:p>
          <a:p>
            <a:pPr>
              <a:buFont typeface="Arial" pitchFamily="34" charset="0"/>
              <a:buChar char="•"/>
            </a:pPr>
            <a:r>
              <a:rPr lang="en-US" u="none" baseline="0" dirty="0" smtClean="0"/>
              <a:t>In Track I, you choose one math course from Group 1, one science course from Group 2, and one science course from Group 3.  One of the science courses  must include a lab.  Or, if it doesn’t, you need to take the GSCI 104 course which meets the lab requirement.  This course has numerous topics depending on the section of the course.</a:t>
            </a:r>
          </a:p>
          <a:p>
            <a:pPr>
              <a:buFont typeface="Arial" pitchFamily="34" charset="0"/>
              <a:buChar char="•"/>
            </a:pPr>
            <a:r>
              <a:rPr lang="en-US" u="none" baseline="0" dirty="0" smtClean="0"/>
              <a:t>Please review the yellow insert to see information about these courses.  Note that there is one course not listed on the purple sheet but listed on the yellow sheet: </a:t>
            </a:r>
          </a:p>
          <a:p>
            <a:pPr marL="0" marR="0" lvl="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latin typeface="+mn-lt"/>
                <a:ea typeface="+mn-ea"/>
                <a:cs typeface="+mn-cs"/>
              </a:rPr>
              <a:t>MATH 105E Quantitative Reasoning: Sets and Venn diagrams, numbers in the real world, financial mathematics, statistical reasoning and characterizing data, basic probability, risk assessment, mathematical models.  </a:t>
            </a:r>
            <a:r>
              <a:rPr lang="en-US" sz="1200" b="1" kern="1200" dirty="0" smtClean="0">
                <a:solidFill>
                  <a:schemeClr val="tx1"/>
                </a:solidFill>
                <a:latin typeface="+mn-lt"/>
                <a:ea typeface="+mn-ea"/>
                <a:cs typeface="+mn-cs"/>
              </a:rPr>
              <a:t>Only used for students who need MATH 220 but their placement score recommends MATH 105E first.</a:t>
            </a:r>
          </a:p>
          <a:p>
            <a:pPr>
              <a:buFont typeface="Arial" pitchFamily="34" charset="0"/>
              <a:buChar char="•"/>
            </a:pPr>
            <a:r>
              <a:rPr lang="en-US" u="none" baseline="0" dirty="0" smtClean="0"/>
              <a:t>In Track II, all of the courses must be taken.  </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b="1" u="none" dirty="0" smtClean="0"/>
              <a:t>Cluster Four</a:t>
            </a:r>
            <a:r>
              <a:rPr lang="en-US" u="none" dirty="0" smtClean="0"/>
              <a:t>:  Social and Cultural Processes</a:t>
            </a:r>
            <a:r>
              <a:rPr lang="en-US" u="none" baseline="0" dirty="0" smtClean="0"/>
              <a:t> requires that you take one course from The American Experience and one course from The Global Experience.</a:t>
            </a:r>
          </a:p>
          <a:p>
            <a:pPr>
              <a:buFont typeface="Arial" pitchFamily="34" charset="0"/>
              <a:buChar char="•"/>
            </a:pPr>
            <a:r>
              <a:rPr lang="en-US" u="none" baseline="0" dirty="0" smtClean="0"/>
              <a:t>The courses in The American Experience are four-credit hour courses because they are three hours of instruction and one hour of discussion in the case of GHIST 225, and for GJUST 225 and GPOSC 225, there are three hours of instruction and one evening every few weeks that consists of a film and discussion.</a:t>
            </a:r>
          </a:p>
          <a:p>
            <a:pPr>
              <a:buFont typeface="Arial" pitchFamily="34" charset="0"/>
              <a:buChar char="•"/>
            </a:pPr>
            <a:r>
              <a:rPr lang="en-US" u="none" baseline="0" dirty="0" smtClean="0"/>
              <a:t>You cannot take GPOSC 225 and GPOSC 200 to meet the requirements because the courses have to be from different disciplines.</a:t>
            </a:r>
          </a:p>
          <a:p>
            <a:pPr>
              <a:buFont typeface="Arial" pitchFamily="34" charset="0"/>
              <a:buChar char="•"/>
            </a:pPr>
            <a:r>
              <a:rPr lang="en-US" b="1" u="none" dirty="0" smtClean="0"/>
              <a:t>Cluster Five</a:t>
            </a:r>
            <a:r>
              <a:rPr lang="en-US" b="0" u="none" dirty="0" smtClean="0"/>
              <a:t>:  Individuals</a:t>
            </a:r>
            <a:r>
              <a:rPr lang="en-US" b="0" u="none" baseline="0" dirty="0" smtClean="0"/>
              <a:t> in the Human Community requires that you take one course from the Wellness Domain and one course from the Sociocultural </a:t>
            </a:r>
          </a:p>
          <a:p>
            <a:pPr>
              <a:buFont typeface="Arial" pitchFamily="34" charset="0"/>
              <a:buNone/>
            </a:pPr>
            <a:r>
              <a:rPr lang="en-US" b="0" u="none" baseline="0" dirty="0" smtClean="0"/>
              <a:t>Domain.  The GKIN 100 has different activities depending on the section:  Such as yoga, cardio/strength, swimming (intermediate), running.</a:t>
            </a:r>
          </a:p>
          <a:p>
            <a:pPr>
              <a:buFont typeface="Arial" pitchFamily="34" charset="0"/>
              <a:buChar char="•"/>
            </a:pPr>
            <a:r>
              <a:rPr lang="en-US" b="0" u="none" baseline="0" dirty="0" smtClean="0"/>
              <a:t>Some of the sections of GPSYC 160 are hybrid courses which means that they meet once per week for 75 minutes either on Tuesday or Thursday and the rest of the course is online.</a:t>
            </a:r>
            <a:endParaRPr lang="en-US" b="1" u="none"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endParaRPr lang="en-US" u="sng" dirty="0" smtClean="0"/>
          </a:p>
          <a:p>
            <a:pPr>
              <a:buFont typeface="Arial" pitchFamily="34" charset="0"/>
              <a:buChar char="•"/>
            </a:pPr>
            <a:r>
              <a:rPr lang="en-US" dirty="0" smtClean="0"/>
              <a:t>These</a:t>
            </a:r>
            <a:r>
              <a:rPr lang="en-US" baseline="0" dirty="0" smtClean="0"/>
              <a:t> are the items that we will discuss during the group session.</a:t>
            </a:r>
          </a:p>
          <a:p>
            <a:pPr>
              <a:buFont typeface="Arial" pitchFamily="34" charset="0"/>
              <a:buChar char="•"/>
            </a:pPr>
            <a:r>
              <a:rPr lang="en-US" baseline="0" dirty="0" smtClean="0">
                <a:latin typeface="Times New Roman"/>
                <a:cs typeface="Times New Roman"/>
              </a:rPr>
              <a:t>Please take notes on the lined sheet in your Orientation packet.</a:t>
            </a:r>
          </a:p>
          <a:p>
            <a:pPr>
              <a:buFont typeface="Arial" pitchFamily="34" charset="0"/>
              <a:buChar char="•"/>
            </a:pPr>
            <a:r>
              <a:rPr lang="en-US" baseline="0" dirty="0" smtClean="0">
                <a:latin typeface="Times New Roman"/>
                <a:cs typeface="Times New Roman"/>
              </a:rPr>
              <a:t>You will receive a “To Do List” at the end of the session for you to complete before returning in the fall.</a:t>
            </a:r>
            <a:endParaRPr lang="en-US"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dirty="0" smtClean="0"/>
          </a:p>
          <a:p>
            <a:pPr eaLnBrk="1" hangingPunct="1"/>
            <a:r>
              <a:rPr lang="en-US" u="sng" dirty="0" smtClean="0"/>
              <a:t>Talking Points</a:t>
            </a:r>
            <a:r>
              <a:rPr lang="en-US" dirty="0" smtClean="0"/>
              <a:t>: </a:t>
            </a:r>
          </a:p>
          <a:p>
            <a:pPr eaLnBrk="1" hangingPunct="1">
              <a:buFont typeface="Arial" pitchFamily="34" charset="0"/>
              <a:buChar char="•"/>
            </a:pPr>
            <a:r>
              <a:rPr lang="en-US" dirty="0" smtClean="0"/>
              <a:t>Tailor this slide to possible electives</a:t>
            </a:r>
            <a:r>
              <a:rPr lang="en-US" baseline="0" dirty="0" smtClean="0"/>
              <a:t> such as minors, double majors, or pre-professional programs.  </a:t>
            </a:r>
          </a:p>
          <a:p>
            <a:pPr eaLnBrk="1" hangingPunct="1">
              <a:buFont typeface="Arial" pitchFamily="34" charset="0"/>
              <a:buChar char="•"/>
            </a:pPr>
            <a:r>
              <a:rPr lang="en-US" baseline="0" dirty="0" smtClean="0"/>
              <a:t>Some majors have more options for electives than others—students think there is a list of electives.</a:t>
            </a:r>
            <a:endParaRPr lang="en-US" dirty="0" smtClean="0"/>
          </a:p>
          <a:p>
            <a:pPr eaLnBrk="1" hangingPunct="1"/>
            <a:endParaRPr lang="en-US" dirty="0"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51879-9133-4201-A685-6D97B3E0712D}" type="slidenum">
              <a:rPr lang="en-US" smtClean="0"/>
              <a:pPr/>
              <a:t>31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There are courses that you must</a:t>
            </a:r>
            <a:r>
              <a:rPr lang="en-US" u="none" baseline="0" dirty="0" smtClean="0"/>
              <a:t> take in order to graduate from the university.</a:t>
            </a:r>
          </a:p>
          <a:p>
            <a:pPr>
              <a:buFont typeface="Arial" pitchFamily="34" charset="0"/>
              <a:buChar char="•"/>
            </a:pPr>
            <a:r>
              <a:rPr lang="en-US" u="none" baseline="0" dirty="0" smtClean="0"/>
              <a:t>Please take out from your Orientation packet the pink GenEd checklist, the lime green insert, and the Freshman Registration Brochure.</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You</a:t>
            </a:r>
            <a:r>
              <a:rPr lang="en-US" u="none" baseline="0" dirty="0" smtClean="0"/>
              <a:t> were preregistered into courses depending on the choices you selected in Step 2 GenEd Preference Form and your major.</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You</a:t>
            </a:r>
            <a:r>
              <a:rPr lang="en-US" u="none" baseline="0" dirty="0" smtClean="0"/>
              <a:t> were preregistered into courses depending on the choices you selected in Step 2 GenEd Preference Form and your major.</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The descriptions of the courses are in the back of the catalog.  </a:t>
            </a:r>
          </a:p>
          <a:p>
            <a:pPr>
              <a:buFont typeface="Arial" pitchFamily="34" charset="0"/>
              <a:buChar char="•"/>
            </a:pPr>
            <a:r>
              <a:rPr lang="en-US" u="none" dirty="0" smtClean="0"/>
              <a:t>Turn</a:t>
            </a:r>
            <a:r>
              <a:rPr lang="en-US" u="none" baseline="0" dirty="0" smtClean="0"/>
              <a:t> to page 348 because this is where the descriptions for the General Education courses are listed, and these are the courses you mostly will be taking.</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This is what</a:t>
            </a:r>
            <a:r>
              <a:rPr lang="en-US" u="none" baseline="0" dirty="0" smtClean="0"/>
              <a:t> the description of the course looks like.</a:t>
            </a:r>
          </a:p>
          <a:p>
            <a:pPr>
              <a:buFont typeface="Arial" pitchFamily="34" charset="0"/>
              <a:buChar char="•"/>
            </a:pPr>
            <a:r>
              <a:rPr lang="en-US" u="none" baseline="0" dirty="0" smtClean="0"/>
              <a:t>The prefix refers to the subject area SCI for science and the G means a General Education class; other examples, are GHIST or GART.</a:t>
            </a:r>
          </a:p>
          <a:p>
            <a:pPr>
              <a:buFont typeface="Arial" pitchFamily="34" charset="0"/>
              <a:buChar char="•"/>
            </a:pPr>
            <a:r>
              <a:rPr lang="en-US" u="none" baseline="0" dirty="0" smtClean="0"/>
              <a:t>It tells you that the course is 3 credit hours.</a:t>
            </a:r>
          </a:p>
          <a:p>
            <a:pPr>
              <a:buFont typeface="Arial" pitchFamily="34" charset="0"/>
              <a:buChar char="•"/>
            </a:pPr>
            <a:r>
              <a:rPr lang="en-US" u="none" baseline="0" dirty="0" smtClean="0"/>
              <a:t>The next few lines describe the course.</a:t>
            </a:r>
          </a:p>
          <a:p>
            <a:pPr>
              <a:buFont typeface="Arial" pitchFamily="34" charset="0"/>
              <a:buChar char="•"/>
            </a:pPr>
            <a:r>
              <a:rPr lang="en-US" u="none" baseline="0" dirty="0" smtClean="0"/>
              <a:t>At the end and in italics are listed any prerequisites (courses that have to be completed before you take this course) or corequisites (courses that you must take at the same time as this course).  In this example, you can take one of the math courses listed prior to taking this course or while you are taking this course.</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dirty="0" smtClean="0"/>
              <a:t>Talking Points</a:t>
            </a:r>
            <a:r>
              <a:rPr lang="en-US" u="none" dirty="0" smtClean="0"/>
              <a:t>:</a:t>
            </a:r>
          </a:p>
          <a:p>
            <a:pPr eaLnBrk="1" hangingPunct="1">
              <a:buFont typeface="Arial" pitchFamily="34" charset="0"/>
              <a:buChar char="•"/>
            </a:pPr>
            <a:r>
              <a:rPr lang="en-US" u="none" dirty="0" smtClean="0"/>
              <a:t>Credit</a:t>
            </a:r>
            <a:r>
              <a:rPr lang="en-US" u="none" baseline="0" dirty="0" smtClean="0"/>
              <a:t> hours refer to the amount of time that you are in the class.  One credit hour means 50 minutes of course instruction, so three credit hours can be scheduled in several formats.</a:t>
            </a:r>
          </a:p>
          <a:p>
            <a:pPr eaLnBrk="1" hangingPunct="1">
              <a:buFont typeface="Arial" pitchFamily="34" charset="0"/>
              <a:buChar char="•"/>
            </a:pPr>
            <a:r>
              <a:rPr lang="en-US" u="none" baseline="0" dirty="0" smtClean="0"/>
              <a:t>Three 50-minute sections on MWF or two 75-minute sections on T/TH or M/W</a:t>
            </a:r>
          </a:p>
          <a:p>
            <a:pPr eaLnBrk="1" hangingPunct="1">
              <a:buFont typeface="Arial" pitchFamily="34" charset="0"/>
              <a:buChar char="•"/>
            </a:pPr>
            <a:r>
              <a:rPr lang="en-US" u="none" baseline="0" dirty="0" smtClean="0"/>
              <a:t>Some courses are just one credit hour such as this 50-minute section, but labs are one credit hour and you are in class for 2 hours and 50 minutes or more.</a:t>
            </a:r>
          </a:p>
          <a:p>
            <a:pPr eaLnBrk="1" hangingPunct="1">
              <a:buFont typeface="Arial" pitchFamily="34" charset="0"/>
              <a:buChar char="•"/>
            </a:pPr>
            <a:r>
              <a:rPr lang="en-US" u="none" baseline="0" dirty="0" smtClean="0"/>
              <a:t>Some four credit hour classes meet for instruction for two 75-minute time slots and a 50-minute discussion time or three 50-minute instruction slots and one 50-minute discussion time. </a:t>
            </a:r>
          </a:p>
          <a:p>
            <a:pPr eaLnBrk="1" hangingPunct="1">
              <a:buFont typeface="Arial" pitchFamily="34" charset="0"/>
              <a:buChar char="•"/>
            </a:pPr>
            <a:r>
              <a:rPr lang="en-US" u="none" baseline="0" dirty="0" smtClean="0"/>
              <a:t>Some science classes are four credit hours because the lab is built into the schedule; for example, three 50-minutes of instruction and one 2 hour and 50 minute lab.</a:t>
            </a:r>
            <a:endParaRPr lang="en-US" u="none"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127CB2-4F5D-4DAD-8B89-4B2625E0A05D}" type="slidenum">
              <a:rPr lang="en-US" smtClean="0"/>
              <a:pPr/>
              <a:t>37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dirty="0" smtClean="0"/>
              <a:t>Talking Points</a:t>
            </a:r>
            <a:r>
              <a:rPr lang="en-US" u="none" dirty="0" smtClean="0"/>
              <a:t>:</a:t>
            </a:r>
          </a:p>
          <a:p>
            <a:pPr eaLnBrk="1" hangingPunct="1">
              <a:buFont typeface="Arial" pitchFamily="34" charset="0"/>
              <a:buChar char="•"/>
            </a:pPr>
            <a:r>
              <a:rPr lang="en-US" u="none" dirty="0" smtClean="0"/>
              <a:t>Credit</a:t>
            </a:r>
            <a:r>
              <a:rPr lang="en-US" u="none" baseline="0" dirty="0" smtClean="0"/>
              <a:t> hours refer to the amount of time that you are in the class.  One credit hour means 50 minutes of course instruction, so three credit hours can be scheduled in several formats.</a:t>
            </a:r>
          </a:p>
          <a:p>
            <a:pPr eaLnBrk="1" hangingPunct="1">
              <a:buFont typeface="Arial" pitchFamily="34" charset="0"/>
              <a:buChar char="•"/>
            </a:pPr>
            <a:r>
              <a:rPr lang="en-US" u="none" baseline="0" dirty="0" smtClean="0"/>
              <a:t>Three 50-minute sections on MWF or two 75-minute sections on T/TH or M/W</a:t>
            </a:r>
          </a:p>
          <a:p>
            <a:pPr eaLnBrk="1" hangingPunct="1">
              <a:buFont typeface="Arial" pitchFamily="34" charset="0"/>
              <a:buChar char="•"/>
            </a:pPr>
            <a:r>
              <a:rPr lang="en-US" u="none" baseline="0" dirty="0" smtClean="0"/>
              <a:t>Some courses are just one credit hour such as this 50-minute section, but labs are one credit hour and you are in class for 2 hours and 50 minutes or more.</a:t>
            </a:r>
          </a:p>
          <a:p>
            <a:pPr eaLnBrk="1" hangingPunct="1">
              <a:buFont typeface="Arial" pitchFamily="34" charset="0"/>
              <a:buChar char="•"/>
            </a:pPr>
            <a:r>
              <a:rPr lang="en-US" u="none" baseline="0" dirty="0" smtClean="0"/>
              <a:t>Some four credit hour classes meet for instruction for two 75-minute time slots and a 50-minute discussion time or three 50-minute instruction slots and one 50-minute discussion time. </a:t>
            </a:r>
          </a:p>
          <a:p>
            <a:pPr eaLnBrk="1" hangingPunct="1">
              <a:buFont typeface="Arial" pitchFamily="34" charset="0"/>
              <a:buChar char="•"/>
            </a:pPr>
            <a:r>
              <a:rPr lang="en-US" u="none" baseline="0" dirty="0" smtClean="0"/>
              <a:t>Some science classes are four credit hours because the lab is built into the schedule; for example, three 50-minutes of instruction and one 2 hour and 50 minute lab.</a:t>
            </a:r>
            <a:endParaRPr lang="en-US" u="none"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127CB2-4F5D-4DAD-8B89-4B2625E0A05D}" type="slidenum">
              <a:rPr lang="en-US" smtClean="0"/>
              <a:pPr/>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dirty="0" smtClean="0"/>
              <a:t>Talking Points</a:t>
            </a:r>
            <a:r>
              <a:rPr lang="en-US" u="none" dirty="0" smtClean="0"/>
              <a:t>:</a:t>
            </a:r>
          </a:p>
          <a:p>
            <a:pPr eaLnBrk="1" hangingPunct="1">
              <a:buFont typeface="Arial" pitchFamily="34" charset="0"/>
              <a:buChar char="•"/>
            </a:pPr>
            <a:r>
              <a:rPr lang="en-US" u="none" dirty="0" smtClean="0"/>
              <a:t>Credit</a:t>
            </a:r>
            <a:r>
              <a:rPr lang="en-US" u="none" baseline="0" dirty="0" smtClean="0"/>
              <a:t> hours refer to the amount of time that you are in the class.  One credit hour means 50 minutes of course instruction, so three credit hours can be scheduled in several formats.</a:t>
            </a:r>
          </a:p>
          <a:p>
            <a:pPr eaLnBrk="1" hangingPunct="1">
              <a:buFont typeface="Arial" pitchFamily="34" charset="0"/>
              <a:buChar char="•"/>
            </a:pPr>
            <a:r>
              <a:rPr lang="en-US" u="none" baseline="0" dirty="0" smtClean="0"/>
              <a:t>Three 50-minute sections on MWF or two 75-minute sections on T/TH or M/W</a:t>
            </a:r>
          </a:p>
          <a:p>
            <a:pPr eaLnBrk="1" hangingPunct="1">
              <a:buFont typeface="Arial" pitchFamily="34" charset="0"/>
              <a:buChar char="•"/>
            </a:pPr>
            <a:r>
              <a:rPr lang="en-US" u="none" baseline="0" dirty="0" smtClean="0"/>
              <a:t>Some courses are just one credit hour such as this 50-minute section, but labs are one credit hour and you are in class for 2 hours and 50 minutes or more.</a:t>
            </a:r>
          </a:p>
          <a:p>
            <a:pPr eaLnBrk="1" hangingPunct="1">
              <a:buFont typeface="Arial" pitchFamily="34" charset="0"/>
              <a:buChar char="•"/>
            </a:pPr>
            <a:r>
              <a:rPr lang="en-US" u="none" baseline="0" dirty="0" smtClean="0"/>
              <a:t>Some four credit hour classes meet for instruction for two 75-minute time slots and a 50-minute discussion time or three 50-minute instruction slots and one 50-minute discussion time. </a:t>
            </a:r>
          </a:p>
          <a:p>
            <a:pPr eaLnBrk="1" hangingPunct="1">
              <a:buFont typeface="Arial" pitchFamily="34" charset="0"/>
              <a:buChar char="•"/>
            </a:pPr>
            <a:r>
              <a:rPr lang="en-US" u="none" baseline="0" dirty="0" smtClean="0"/>
              <a:t>Some science classes are four credit hours because the lab is built into the schedule; for example, three 50-minutes of instruction and one 2 hour and 50 minute lab.</a:t>
            </a:r>
            <a:endParaRPr lang="en-US" u="none"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127CB2-4F5D-4DAD-8B89-4B2625E0A05D}" type="slidenum">
              <a:rPr lang="en-US" smtClean="0"/>
              <a:pPr/>
              <a:t>39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You can view your schedule as I go over the parts on this slide.</a:t>
            </a:r>
          </a:p>
          <a:p>
            <a:pPr>
              <a:buFont typeface="Arial" pitchFamily="34" charset="0"/>
              <a:buChar char="•"/>
            </a:pPr>
            <a:r>
              <a:rPr lang="en-US" u="none" dirty="0" smtClean="0"/>
              <a:t>Course</a:t>
            </a:r>
            <a:r>
              <a:rPr lang="en-US" u="none" baseline="0" dirty="0" smtClean="0"/>
              <a:t> number and name at the top and credit hours are listed under Units.</a:t>
            </a:r>
          </a:p>
          <a:p>
            <a:pPr>
              <a:buFont typeface="Arial" pitchFamily="34" charset="0"/>
              <a:buChar char="•"/>
            </a:pPr>
            <a:r>
              <a:rPr lang="en-US" u="none" baseline="0" dirty="0" smtClean="0"/>
              <a:t>The days and times; building and room are listed.</a:t>
            </a:r>
          </a:p>
          <a:p>
            <a:pPr>
              <a:buFont typeface="Arial" pitchFamily="34" charset="0"/>
              <a:buChar char="•"/>
            </a:pPr>
            <a:r>
              <a:rPr lang="en-US" u="none" baseline="0" dirty="0" smtClean="0"/>
              <a:t>Start/End dates show the first day of classes and the last day of exams.  The first day of classes is Monday, August 27, and in the example the class meets on</a:t>
            </a:r>
          </a:p>
          <a:p>
            <a:pPr>
              <a:buFont typeface="Arial" pitchFamily="34" charset="0"/>
              <a:buNone/>
            </a:pPr>
            <a:r>
              <a:rPr lang="en-US" u="none" baseline="0" dirty="0" smtClean="0"/>
              <a:t>Tuesdays and Thursdays so the first day of this class is Tuesday, August 28.</a:t>
            </a:r>
          </a:p>
          <a:p>
            <a:pPr>
              <a:buFont typeface="Arial" pitchFamily="34" charset="0"/>
              <a:buChar char="•"/>
            </a:pPr>
            <a:r>
              <a:rPr lang="en-US" u="none" baseline="0" dirty="0" smtClean="0"/>
              <a:t>If you are taking a block course, it meets for half the semester, so the dates would be 8/27/2012-10/12/2012 for first block and 10/15/12-12/7/12 for second block.</a:t>
            </a:r>
          </a:p>
          <a:p>
            <a:pPr>
              <a:buFont typeface="Arial" pitchFamily="34" charset="0"/>
              <a:buChar char="•"/>
            </a:pPr>
            <a:endParaRPr lang="en-US" u="none" dirty="0" smtClean="0"/>
          </a:p>
          <a:p>
            <a:pPr>
              <a:buFont typeface="Arial" pitchFamily="34" charset="0"/>
              <a:buChar char="•"/>
            </a:pP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This</a:t>
            </a:r>
            <a:r>
              <a:rPr lang="en-US" u="none" baseline="0" dirty="0" smtClean="0"/>
              <a:t> slide shows examples of various meeting times and instructors.</a:t>
            </a:r>
          </a:p>
          <a:p>
            <a:pPr>
              <a:buFont typeface="Arial" pitchFamily="34" charset="0"/>
              <a:buChar char="•"/>
            </a:pPr>
            <a:r>
              <a:rPr lang="en-US" u="none" baseline="0" dirty="0" smtClean="0"/>
              <a:t>The GPSYC 101 has two instructors.</a:t>
            </a:r>
          </a:p>
          <a:p>
            <a:pPr>
              <a:buFont typeface="Arial" pitchFamily="34" charset="0"/>
              <a:buChar char="•"/>
            </a:pPr>
            <a:r>
              <a:rPr lang="en-US" u="none" baseline="0" dirty="0" smtClean="0"/>
              <a:t>The MATH 220 meets MWF but in one location for Monday and Friday and another location for Wednesday.</a:t>
            </a:r>
          </a:p>
          <a:p>
            <a:pPr>
              <a:buFont typeface="Arial" pitchFamily="34" charset="0"/>
              <a:buChar char="•"/>
            </a:pPr>
            <a:r>
              <a:rPr lang="en-US" u="none" baseline="0" dirty="0" smtClean="0"/>
              <a:t>The GHIST 225 meets twice a week for lecture and once a week on Tuesdays at 3:30 for discussion.  </a:t>
            </a:r>
          </a:p>
          <a:p>
            <a:pPr>
              <a:buFont typeface="Arial" pitchFamily="34" charset="0"/>
              <a:buChar char="•"/>
            </a:pPr>
            <a:r>
              <a:rPr lang="en-US" u="none" baseline="0" dirty="0" smtClean="0"/>
              <a:t>Staff means that the instructor has not been determined yet.</a:t>
            </a:r>
          </a:p>
          <a:p>
            <a:pPr>
              <a:buFont typeface="Arial" pitchFamily="34" charset="0"/>
              <a:buChar char="•"/>
            </a:pPr>
            <a:endParaRPr lang="en-US" u="none" baseline="0" dirty="0" smtClean="0"/>
          </a:p>
          <a:p>
            <a:pPr>
              <a:buFont typeface="Arial" pitchFamily="34" charset="0"/>
              <a:buNone/>
            </a:pPr>
            <a:r>
              <a:rPr lang="en-US" u="none" baseline="0" dirty="0" smtClean="0"/>
              <a:t/>
            </a:r>
            <a:br>
              <a:rPr lang="en-US" u="none" baseline="0" dirty="0" smtClean="0"/>
            </a:br>
            <a:endParaRPr lang="en-US" u="none"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smtClean="0"/>
              <a:t>Talking Points</a:t>
            </a:r>
            <a:r>
              <a:rPr lang="en-US" smtClean="0"/>
              <a:t>:</a:t>
            </a:r>
          </a:p>
          <a:p>
            <a:pPr eaLnBrk="1" hangingPunct="1">
              <a:buFontTx/>
              <a:buChar char="•"/>
            </a:pPr>
            <a:r>
              <a:rPr lang="en-US" smtClean="0"/>
              <a:t>We will go to my office now so that you will know where it is.</a:t>
            </a:r>
          </a:p>
          <a:p>
            <a:pPr eaLnBrk="1" hangingPunct="1">
              <a:buFontTx/>
              <a:buChar char="•"/>
            </a:pPr>
            <a:r>
              <a:rPr lang="en-US" smtClean="0"/>
              <a:t>As I meet with my 2:45 student, my 3:10 student should wait right outside the office.</a:t>
            </a:r>
          </a:p>
          <a:p>
            <a:pPr eaLnBrk="1" hangingPunct="1">
              <a:buFontTx/>
              <a:buChar char="•"/>
            </a:pPr>
            <a:r>
              <a:rPr lang="en-US" smtClean="0"/>
              <a:t>If you do not arrive on time for your appointment, I will not be able to meet with you; you will not be able to complete your schedule today.</a:t>
            </a:r>
            <a:endParaRPr lang="en-US" u="sng"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DBD15A-BD65-4772-B757-93EDF0F2E1E9}" type="slidenum">
              <a:rPr lang="en-US" smtClean="0"/>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This</a:t>
            </a:r>
            <a:r>
              <a:rPr lang="en-US" u="none" baseline="0" dirty="0" smtClean="0"/>
              <a:t> slide shows examples of various meeting times and instructors.</a:t>
            </a:r>
          </a:p>
          <a:p>
            <a:pPr>
              <a:buFont typeface="Arial" pitchFamily="34" charset="0"/>
              <a:buChar char="•"/>
            </a:pPr>
            <a:r>
              <a:rPr lang="en-US" u="none" baseline="0" dirty="0" smtClean="0"/>
              <a:t>The GPSYC 101 has two instructors.</a:t>
            </a:r>
          </a:p>
          <a:p>
            <a:pPr>
              <a:buFont typeface="Arial" pitchFamily="34" charset="0"/>
              <a:buChar char="•"/>
            </a:pPr>
            <a:r>
              <a:rPr lang="en-US" u="none" baseline="0" dirty="0" smtClean="0"/>
              <a:t>The MATH 220 meets MWF but in one location for Monday and Friday and another location for Wednesday.</a:t>
            </a:r>
          </a:p>
          <a:p>
            <a:pPr>
              <a:buFont typeface="Arial" pitchFamily="34" charset="0"/>
              <a:buChar char="•"/>
            </a:pPr>
            <a:r>
              <a:rPr lang="en-US" u="none" baseline="0" dirty="0" smtClean="0"/>
              <a:t>The GHIST 225 meets twice a week for lecture and once a week on Tuesdays at 3:30 for discussion.  </a:t>
            </a:r>
          </a:p>
          <a:p>
            <a:pPr>
              <a:buFont typeface="Arial" pitchFamily="34" charset="0"/>
              <a:buChar char="•"/>
            </a:pPr>
            <a:r>
              <a:rPr lang="en-US" u="none" baseline="0" dirty="0" smtClean="0"/>
              <a:t>Staff means that the instructor has not been determined yet.</a:t>
            </a:r>
          </a:p>
          <a:p>
            <a:pPr>
              <a:buFont typeface="Arial" pitchFamily="34" charset="0"/>
              <a:buChar char="•"/>
            </a:pPr>
            <a:endParaRPr lang="en-US" u="none" baseline="0" dirty="0" smtClean="0"/>
          </a:p>
          <a:p>
            <a:pPr>
              <a:buFont typeface="Arial" pitchFamily="34" charset="0"/>
              <a:buNone/>
            </a:pPr>
            <a:r>
              <a:rPr lang="en-US" u="none" baseline="0" dirty="0" smtClean="0"/>
              <a:t/>
            </a:r>
            <a:br>
              <a:rPr lang="en-US" u="none" baseline="0" dirty="0" smtClean="0"/>
            </a:br>
            <a:endParaRPr lang="en-US" u="none"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If you look on  your </a:t>
            </a:r>
            <a:r>
              <a:rPr lang="en-US" u="none" dirty="0" err="1" smtClean="0"/>
              <a:t>MyMadison</a:t>
            </a:r>
            <a:r>
              <a:rPr lang="en-US" u="none" dirty="0" smtClean="0"/>
              <a:t>, you will see an advising hold that says there is no enrollment activity.</a:t>
            </a:r>
            <a:r>
              <a:rPr lang="en-US" u="none" baseline="0" dirty="0" smtClean="0"/>
              <a:t>  You are registered for courses but this keeps you from making any changes.</a:t>
            </a:r>
          </a:p>
          <a:p>
            <a:pPr>
              <a:buFont typeface="Arial" pitchFamily="34" charset="0"/>
              <a:buChar char="•"/>
            </a:pPr>
            <a:r>
              <a:rPr lang="en-US" u="none" baseline="0" dirty="0" smtClean="0"/>
              <a:t>We say </a:t>
            </a:r>
            <a:r>
              <a:rPr lang="en-US" i="1" u="none" baseline="0" dirty="0" smtClean="0"/>
              <a:t>attempt to swap</a:t>
            </a:r>
            <a:r>
              <a:rPr lang="en-US" i="0" u="none" baseline="0" dirty="0" smtClean="0"/>
              <a:t> because it depends on course availability.</a:t>
            </a:r>
          </a:p>
          <a:p>
            <a:pPr>
              <a:buFont typeface="Arial" pitchFamily="34" charset="0"/>
              <a:buChar char="•"/>
            </a:pPr>
            <a:r>
              <a:rPr lang="en-US" i="0" u="none" baseline="0" dirty="0" smtClean="0"/>
              <a:t>The </a:t>
            </a:r>
            <a:r>
              <a:rPr lang="en-US" i="1" u="none" baseline="0" dirty="0" smtClean="0"/>
              <a:t>Can I Get There On Time </a:t>
            </a:r>
            <a:r>
              <a:rPr lang="en-US" i="0" u="none" baseline="0" dirty="0" smtClean="0"/>
              <a:t>chart is a link on </a:t>
            </a:r>
            <a:r>
              <a:rPr lang="en-US" i="0" u="none" baseline="0" dirty="0" err="1" smtClean="0"/>
              <a:t>MyMadison</a:t>
            </a:r>
            <a:r>
              <a:rPr lang="en-US" i="0" u="none" baseline="0" dirty="0" smtClean="0"/>
              <a:t> and shows you a map of the parts of campus and which ones you can get to from each other.</a:t>
            </a:r>
          </a:p>
          <a:p>
            <a:pPr>
              <a:buFont typeface="Arial" pitchFamily="34" charset="0"/>
              <a:buChar char="•"/>
            </a:pPr>
            <a:r>
              <a:rPr lang="en-US" i="0" u="none" baseline="0" dirty="0" smtClean="0"/>
              <a:t>Students need your permission to change courses, not sections.  </a:t>
            </a:r>
          </a:p>
          <a:p>
            <a:pPr>
              <a:buFont typeface="Arial" pitchFamily="34" charset="0"/>
              <a:buChar char="•"/>
            </a:pPr>
            <a:r>
              <a:rPr lang="en-US" i="0" u="none" baseline="0" dirty="0" smtClean="0"/>
              <a:t>You will be able to complete add/drop forms after the group advising session on August 23.  Students will be able to process these starting August 24.</a:t>
            </a:r>
          </a:p>
          <a:p>
            <a:pPr marL="0" marR="0" lvl="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u="sng" kern="1200" dirty="0" smtClean="0">
                <a:solidFill>
                  <a:schemeClr val="tx1"/>
                </a:solidFill>
                <a:latin typeface="+mn-lt"/>
                <a:ea typeface="+mn-ea"/>
                <a:cs typeface="+mn-cs"/>
              </a:rPr>
              <a:t>Please look at the Freshman Registration Brochure in your packet.  The orange box titled “Schedule Changes” lists the only cases in which your schedule can be changed over the summer prior to the 1787 Orientation advising session. </a:t>
            </a:r>
            <a:endParaRPr lang="en-US" sz="1200" kern="1200" dirty="0" smtClean="0">
              <a:solidFill>
                <a:schemeClr val="tx1"/>
              </a:solidFill>
              <a:latin typeface="+mn-lt"/>
              <a:ea typeface="+mn-ea"/>
              <a:cs typeface="+mn-cs"/>
            </a:endParaRPr>
          </a:p>
          <a:p>
            <a:pPr>
              <a:buFont typeface="Arial" pitchFamily="34" charset="0"/>
              <a:buChar char="•"/>
            </a:pP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There are courses that you must</a:t>
            </a:r>
            <a:r>
              <a:rPr lang="en-US" u="none" baseline="0" dirty="0" smtClean="0"/>
              <a:t> take in order to graduate from the university.</a:t>
            </a:r>
          </a:p>
          <a:p>
            <a:pPr>
              <a:buFont typeface="Arial" pitchFamily="34" charset="0"/>
              <a:buChar char="•"/>
            </a:pPr>
            <a:r>
              <a:rPr lang="en-US" u="none" baseline="0" dirty="0" smtClean="0"/>
              <a:t>Please take out from your Orientation packet the purple GenEd checklist, the yellow insert, and the Freshman Registration Brochure.</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dirty="0" smtClean="0"/>
              <a:t>Talking Points</a:t>
            </a:r>
            <a:r>
              <a:rPr lang="en-US" dirty="0" smtClean="0"/>
              <a:t>:</a:t>
            </a:r>
          </a:p>
          <a:p>
            <a:pPr eaLnBrk="1" hangingPunct="1">
              <a:buFontTx/>
              <a:buChar char="•"/>
            </a:pPr>
            <a:r>
              <a:rPr lang="en-US" dirty="0" smtClean="0"/>
              <a:t>If you have a diagnosed disability, register with the Office of Disability Services to request accommodations.</a:t>
            </a:r>
          </a:p>
          <a:p>
            <a:pPr eaLnBrk="1" hangingPunct="1">
              <a:buFontTx/>
              <a:buChar char="•"/>
            </a:pPr>
            <a:r>
              <a:rPr lang="en-US" dirty="0" smtClean="0"/>
              <a:t>If you have an undiagnosed disability, instructors at college won’t make accommodations for your testing or learning without documentation as you may have</a:t>
            </a:r>
          </a:p>
          <a:p>
            <a:pPr eaLnBrk="1" hangingPunct="1">
              <a:buFontTx/>
              <a:buNone/>
            </a:pPr>
            <a:r>
              <a:rPr lang="en-US" dirty="0" smtClean="0"/>
              <a:t>had in high school.  Contact the Office of Disability Services about screening and assessment.</a:t>
            </a:r>
          </a:p>
          <a:p>
            <a:pPr eaLnBrk="1" hangingPunct="1">
              <a:buFontTx/>
              <a:buChar char="•"/>
            </a:pPr>
            <a:r>
              <a:rPr lang="en-US" dirty="0" smtClean="0"/>
              <a:t>During the individual meeting today, feel</a:t>
            </a:r>
            <a:r>
              <a:rPr lang="en-US" baseline="0" dirty="0" smtClean="0"/>
              <a:t> free to</a:t>
            </a:r>
            <a:r>
              <a:rPr lang="en-US" dirty="0" smtClean="0"/>
              <a:t> discuss your special needs with me.</a:t>
            </a:r>
            <a:endParaRPr lang="en-US" u="sng" dirty="0"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331F60-2564-4B92-BE8E-23BA183A4B7F}" type="slidenum">
              <a:rPr lang="en-US" smtClean="0"/>
              <a:pPr/>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None/>
            </a:pPr>
            <a:r>
              <a:rPr lang="en-US" u="sng" dirty="0" smtClean="0"/>
              <a:t>Talking Points</a:t>
            </a:r>
            <a:r>
              <a:rPr lang="en-US" u="none" dirty="0" smtClean="0"/>
              <a:t>:</a:t>
            </a:r>
          </a:p>
          <a:p>
            <a:pPr eaLnBrk="1" hangingPunct="1">
              <a:buFont typeface="Arial" pitchFamily="34" charset="0"/>
              <a:buChar char="•"/>
            </a:pPr>
            <a:r>
              <a:rPr lang="en-US" u="none" dirty="0" smtClean="0"/>
              <a:t>If</a:t>
            </a:r>
            <a:r>
              <a:rPr lang="en-US" u="none" baseline="0" dirty="0" smtClean="0"/>
              <a:t> you have taken the AP or IB tests that you pay for, it is your responsibility to be sure that the scores are sent to the JMU Admissions Office.</a:t>
            </a:r>
          </a:p>
          <a:p>
            <a:pPr eaLnBrk="1" hangingPunct="1">
              <a:buFont typeface="Arial" pitchFamily="34" charset="0"/>
              <a:buChar char="•"/>
            </a:pPr>
            <a:r>
              <a:rPr lang="en-US" u="none" baseline="0" dirty="0" smtClean="0"/>
              <a:t>I cannot take your student reports; the Educational Testing Service (ETS) needs to send them to JMU.</a:t>
            </a:r>
          </a:p>
          <a:p>
            <a:pPr eaLnBrk="1" hangingPunct="1">
              <a:buFont typeface="Arial" pitchFamily="34" charset="0"/>
              <a:buChar char="•"/>
            </a:pPr>
            <a:r>
              <a:rPr lang="en-US" u="none" baseline="0" dirty="0" smtClean="0"/>
              <a:t>If you are not sure how to do this, I have an instruction sheet for you to use.</a:t>
            </a:r>
          </a:p>
          <a:p>
            <a:pPr eaLnBrk="1" hangingPunct="1">
              <a:buFont typeface="Arial" pitchFamily="34" charset="0"/>
              <a:buChar char="•"/>
            </a:pPr>
            <a:r>
              <a:rPr lang="en-US" u="none" baseline="0" dirty="0" smtClean="0"/>
              <a:t>Certain test scores will provide credit for specific courses; please see page 15 in your catalog for AP scores and page 17 for IB scores.</a:t>
            </a:r>
          </a:p>
          <a:p>
            <a:pPr eaLnBrk="1" hangingPunct="1">
              <a:buFont typeface="Arial" pitchFamily="34" charset="0"/>
              <a:buChar char="•"/>
            </a:pPr>
            <a:r>
              <a:rPr lang="en-US" u="none" baseline="0" dirty="0" smtClean="0"/>
              <a:t>If the JMU equivalent has three zeroes such as BIO 000 or HIST elective, then you will receive elective credit that goes towards your 120 credits to graduate</a:t>
            </a:r>
          </a:p>
          <a:p>
            <a:pPr eaLnBrk="1" hangingPunct="1">
              <a:buFont typeface="Arial" pitchFamily="34" charset="0"/>
              <a:buNone/>
            </a:pPr>
            <a:r>
              <a:rPr lang="en-US" u="none" baseline="0" dirty="0" smtClean="0"/>
              <a:t>but does not count for a specific course.</a:t>
            </a:r>
          </a:p>
          <a:p>
            <a:pPr eaLnBrk="1" hangingPunct="1">
              <a:buFont typeface="Arial" pitchFamily="34" charset="0"/>
              <a:buChar char="•"/>
            </a:pPr>
            <a:r>
              <a:rPr lang="en-US" u="none" baseline="0" dirty="0" smtClean="0"/>
              <a:t>If you took college courses at your high school and earned a C or better, you may have earned college credit at JMU called dual enrollment (DE)</a:t>
            </a:r>
          </a:p>
          <a:p>
            <a:pPr eaLnBrk="1" hangingPunct="1">
              <a:buFont typeface="Arial" pitchFamily="34" charset="0"/>
              <a:buChar char="•"/>
            </a:pPr>
            <a:r>
              <a:rPr lang="en-US" u="none" baseline="0" dirty="0" smtClean="0"/>
              <a:t>You need to have the college that offered the courses send an official transcript to JMU’s Registrar’s Office—information is on the instruction sheet with the AP/IB credit</a:t>
            </a:r>
          </a:p>
          <a:p>
            <a:pPr eaLnBrk="1" hangingPunct="1">
              <a:buFont typeface="Arial" pitchFamily="34" charset="0"/>
              <a:buChar char="•"/>
            </a:pPr>
            <a:r>
              <a:rPr lang="en-US" u="none" baseline="0" dirty="0" smtClean="0"/>
              <a:t>It is your responsibility to have this transcript sent.</a:t>
            </a:r>
            <a:endParaRPr lang="en-US" u="sng" dirty="0"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4304D7-7232-48A1-BDCD-737D9C7C1015}" type="slidenum">
              <a:rPr lang="en-US" smtClean="0"/>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In addition to the items we have just reviewed, remember to use</a:t>
            </a:r>
            <a:r>
              <a:rPr lang="en-US" u="none" baseline="0" dirty="0" smtClean="0"/>
              <a:t> your JMU email.  We do not use other email addresses when sending information to you.</a:t>
            </a:r>
          </a:p>
          <a:p>
            <a:pPr>
              <a:buFont typeface="Arial" pitchFamily="34" charset="0"/>
              <a:buChar char="•"/>
            </a:pPr>
            <a:r>
              <a:rPr lang="en-US" u="none" baseline="0" dirty="0" smtClean="0"/>
              <a:t>On your checklist, there is a website listed with information about Blackboard.  Many professors use this for their classes so you need to become familiar with</a:t>
            </a:r>
          </a:p>
          <a:p>
            <a:pPr>
              <a:buFont typeface="Arial" pitchFamily="34" charset="0"/>
              <a:buNone/>
            </a:pPr>
            <a:r>
              <a:rPr lang="en-US" u="none" baseline="0" dirty="0" smtClean="0"/>
              <a:t>it.</a:t>
            </a:r>
          </a:p>
          <a:p>
            <a:pPr>
              <a:buFont typeface="Arial" pitchFamily="34" charset="0"/>
              <a:buChar char="•"/>
            </a:pPr>
            <a:r>
              <a:rPr lang="en-US" u="none" baseline="0" dirty="0" smtClean="0"/>
              <a:t>Completing your Health Record was one of the steps on the One Book website.  Please make sure this is completed so that you do not have a hold placed on your record.</a:t>
            </a:r>
          </a:p>
          <a:p>
            <a:pPr>
              <a:buFont typeface="Arial" pitchFamily="34" charset="0"/>
              <a:buChar char="•"/>
            </a:pPr>
            <a:r>
              <a:rPr lang="en-US" u="none" baseline="0" dirty="0" smtClean="0"/>
              <a:t>Make sure that your high school sends your final transcript to the JMU Admissions Office so that a hold is not placed on your record keeping you from making adjustments to your schedule or registering for the spring semester.</a:t>
            </a:r>
          </a:p>
          <a:p>
            <a:pPr>
              <a:buFont typeface="Arial" pitchFamily="34" charset="0"/>
              <a:buChar char="•"/>
            </a:pPr>
            <a:r>
              <a:rPr lang="en-US" u="none" baseline="0" dirty="0" smtClean="0"/>
              <a:t>If you have declared a major, become familiar with the major and requirements listed in your catalog and online through University Advising (website listed on </a:t>
            </a:r>
          </a:p>
          <a:p>
            <a:pPr>
              <a:buFont typeface="Arial" pitchFamily="34" charset="0"/>
              <a:buNone/>
            </a:pPr>
            <a:r>
              <a:rPr lang="en-US" u="none" baseline="0" dirty="0" smtClean="0"/>
              <a:t>your checklist).</a:t>
            </a:r>
          </a:p>
          <a:p>
            <a:pPr>
              <a:buFont typeface="Arial" pitchFamily="34" charset="0"/>
              <a:buChar char="•"/>
            </a:pPr>
            <a:r>
              <a:rPr lang="en-US" u="none" baseline="0" dirty="0" smtClean="0"/>
              <a:t>If you have not declared a major, spend time looking through these resources to learn more about majors that might be of interest.</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endParaRPr lang="en-US" u="sng" dirty="0" smtClean="0"/>
          </a:p>
          <a:p>
            <a:pPr>
              <a:buFont typeface="Arial" pitchFamily="34" charset="0"/>
              <a:buChar char="•"/>
            </a:pPr>
            <a:r>
              <a:rPr lang="en-US" dirty="0" smtClean="0"/>
              <a:t>As students these items are your responsibility</a:t>
            </a:r>
            <a:r>
              <a:rPr lang="en-US" baseline="0" dirty="0" smtClean="0"/>
              <a:t>.  </a:t>
            </a:r>
          </a:p>
          <a:p>
            <a:pPr>
              <a:buFont typeface="Arial" pitchFamily="34" charset="0"/>
              <a:buChar char="•"/>
            </a:pPr>
            <a:r>
              <a:rPr lang="en-US" baseline="0" dirty="0" smtClean="0"/>
              <a:t>In essence, you are responsible for your education.  </a:t>
            </a:r>
          </a:p>
          <a:p>
            <a:pPr>
              <a:buFont typeface="Arial" pitchFamily="34" charset="0"/>
              <a:buChar char="•"/>
            </a:pPr>
            <a:r>
              <a:rPr lang="en-US" baseline="0" dirty="0" smtClean="0"/>
              <a:t>Of course, as your advisor, I am helping you to learn how to find information.</a:t>
            </a:r>
            <a:endParaRPr lang="en-US"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dirty="0" smtClean="0"/>
              <a:t>Talking Points</a:t>
            </a:r>
            <a:r>
              <a:rPr lang="en-US" u="none" dirty="0" smtClean="0"/>
              <a:t>:</a:t>
            </a:r>
          </a:p>
          <a:p>
            <a:pPr eaLnBrk="1" hangingPunct="1">
              <a:buFont typeface="Arial" pitchFamily="34" charset="0"/>
              <a:buChar char="•"/>
            </a:pPr>
            <a:r>
              <a:rPr lang="en-US" u="none" dirty="0" smtClean="0"/>
              <a:t>If you would like some help from</a:t>
            </a:r>
            <a:r>
              <a:rPr lang="en-US" u="none" baseline="0" dirty="0" smtClean="0"/>
              <a:t> the OPAs in completing your worksheet, you can go to the Help Rooms listed.</a:t>
            </a:r>
          </a:p>
          <a:p>
            <a:pPr eaLnBrk="1" hangingPunct="1">
              <a:buFont typeface="Arial" pitchFamily="34" charset="0"/>
              <a:buChar char="•"/>
            </a:pPr>
            <a:r>
              <a:rPr lang="en-US" u="none" baseline="0" dirty="0" smtClean="0"/>
              <a:t>However, do not be late for your appointment with me.  If you are not here or miss it entirely, you will not be able to complete your registration of classes</a:t>
            </a:r>
          </a:p>
          <a:p>
            <a:pPr eaLnBrk="1" hangingPunct="1">
              <a:buFont typeface="Arial" pitchFamily="34" charset="0"/>
              <a:buNone/>
            </a:pPr>
            <a:r>
              <a:rPr lang="en-US" u="none" baseline="0" dirty="0" smtClean="0"/>
              <a:t>today.</a:t>
            </a:r>
          </a:p>
          <a:p>
            <a:pPr eaLnBrk="1" hangingPunct="1">
              <a:buFont typeface="Arial" pitchFamily="34" charset="0"/>
              <a:buChar char="•"/>
            </a:pPr>
            <a:r>
              <a:rPr lang="en-US" u="none" baseline="0" dirty="0" smtClean="0"/>
              <a:t>If you have completed your worksheet and your Daily Planner, you also could use the time doing the Catalog Scavenger Hunt worksheet.</a:t>
            </a:r>
            <a:endParaRPr lang="en-US" u="sng" dirty="0"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A2BD52-4E1A-4E57-991E-23D2A911007C}" type="slidenum">
              <a:rPr lang="en-US" smtClean="0"/>
              <a:pPr/>
              <a:t>51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This slide shows a full schedule on the Daily Planner, listing the course and the building.</a:t>
            </a:r>
          </a:p>
          <a:p>
            <a:pPr>
              <a:buFont typeface="Arial" pitchFamily="34" charset="0"/>
              <a:buChar char="•"/>
            </a:pPr>
            <a:r>
              <a:rPr lang="en-US" u="none" dirty="0" smtClean="0"/>
              <a:t>Please</a:t>
            </a:r>
            <a:r>
              <a:rPr lang="en-US" u="none" baseline="0" dirty="0" smtClean="0"/>
              <a:t> note how they are spread out, and on Tuesday, the student has one class at 8:00am and the next one is at 6:30pm.</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u="sng" dirty="0" smtClean="0"/>
              <a:t>Talking Points</a:t>
            </a:r>
            <a:r>
              <a:rPr lang="en-US" dirty="0" smtClean="0"/>
              <a:t>:</a:t>
            </a:r>
          </a:p>
          <a:p>
            <a:pPr eaLnBrk="1" hangingPunct="1">
              <a:buFontTx/>
              <a:buChar char="•"/>
            </a:pPr>
            <a:r>
              <a:rPr lang="en-US" dirty="0" smtClean="0"/>
              <a:t>We will go to my office now so that you will know where it is.</a:t>
            </a:r>
          </a:p>
          <a:p>
            <a:pPr eaLnBrk="1" hangingPunct="1">
              <a:buFontTx/>
              <a:buChar char="•"/>
            </a:pPr>
            <a:r>
              <a:rPr lang="en-US" dirty="0" smtClean="0"/>
              <a:t>As I meet with my 2:40 student, my 3:05 student should wait right outside the office.</a:t>
            </a:r>
          </a:p>
          <a:p>
            <a:pPr eaLnBrk="1" hangingPunct="1">
              <a:buFontTx/>
              <a:buChar char="•"/>
            </a:pPr>
            <a:r>
              <a:rPr lang="en-US" dirty="0" smtClean="0"/>
              <a:t>If you do not arrive on time for your appointment, I will not be able to meet with you; you will not be able to complete your schedule today.</a:t>
            </a:r>
            <a:endParaRPr lang="en-US" u="sng"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DBD15A-BD65-4772-B757-93EDF0F2E1E9}" type="slidenum">
              <a:rPr lang="en-US" smtClean="0"/>
              <a:pPr/>
              <a:t>53</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u="sng" dirty="0" smtClean="0"/>
              <a:t>Talking Points</a:t>
            </a:r>
            <a:r>
              <a:rPr lang="en-US" u="none" dirty="0" smtClean="0"/>
              <a:t>:</a:t>
            </a:r>
            <a:endParaRPr lang="en-US" u="sng" dirty="0" smtClean="0"/>
          </a:p>
          <a:p>
            <a:pPr eaLnBrk="1" hangingPunct="1">
              <a:spcBef>
                <a:spcPct val="0"/>
              </a:spcBef>
              <a:buFont typeface="Arial" pitchFamily="34" charset="0"/>
              <a:buChar char="•"/>
            </a:pPr>
            <a:r>
              <a:rPr lang="en-US" dirty="0" smtClean="0"/>
              <a:t>College is very different from high school</a:t>
            </a:r>
          </a:p>
          <a:p>
            <a:pPr eaLnBrk="1" hangingPunct="1">
              <a:spcBef>
                <a:spcPct val="0"/>
              </a:spcBef>
              <a:buFont typeface="Arial" pitchFamily="34" charset="0"/>
              <a:buChar char="•"/>
            </a:pPr>
            <a:r>
              <a:rPr lang="en-US" baseline="0" dirty="0" smtClean="0"/>
              <a:t>T</a:t>
            </a:r>
            <a:r>
              <a:rPr lang="en-US" dirty="0" smtClean="0"/>
              <a:t>he way classes are scheduled,</a:t>
            </a:r>
            <a:r>
              <a:rPr lang="en-US" baseline="0" dirty="0" smtClean="0"/>
              <a:t> how much time you have to devote outside of class to studying, much more reading, your grade may be based on two exams and a paper, your syllabus for the class will list your assignments and you are not reminded of them, and you have much more freedom.  </a:t>
            </a:r>
          </a:p>
          <a:p>
            <a:pPr eaLnBrk="1" hangingPunct="1">
              <a:spcBef>
                <a:spcPct val="0"/>
              </a:spcBef>
              <a:buFont typeface="Arial" pitchFamily="34" charset="0"/>
              <a:buChar char="•"/>
            </a:pPr>
            <a:r>
              <a:rPr lang="en-US" baseline="0" dirty="0" smtClean="0"/>
              <a:t>I will help you to understand the policies and procedures and work with you to become more independent.</a:t>
            </a:r>
            <a:endParaRPr lang="en-US" dirty="0"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99C5C6-1F1E-4379-81CE-CA4AB035982C}" type="slidenum">
              <a:rPr lang="en-US" smtClean="0"/>
              <a:pPr/>
              <a:t>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u="sng" dirty="0" smtClean="0"/>
              <a:t>Talking Points</a:t>
            </a:r>
            <a:r>
              <a:rPr lang="en-US" dirty="0" smtClean="0"/>
              <a:t>:</a:t>
            </a:r>
          </a:p>
          <a:p>
            <a:pPr eaLnBrk="1" hangingPunct="1">
              <a:spcBef>
                <a:spcPct val="0"/>
              </a:spcBef>
              <a:buFontTx/>
              <a:buChar char="•"/>
            </a:pPr>
            <a:r>
              <a:rPr lang="en-US" dirty="0" smtClean="0"/>
              <a:t>You Will have several advisors during your time at JMU.</a:t>
            </a:r>
          </a:p>
          <a:p>
            <a:pPr eaLnBrk="1" hangingPunct="1">
              <a:spcBef>
                <a:spcPct val="0"/>
              </a:spcBef>
              <a:buFontTx/>
              <a:buChar char="•"/>
            </a:pPr>
            <a:r>
              <a:rPr lang="en-US" dirty="0" smtClean="0"/>
              <a:t>Freshman Advising will end in February 2012.</a:t>
            </a:r>
          </a:p>
          <a:p>
            <a:pPr eaLnBrk="1" hangingPunct="1">
              <a:spcBef>
                <a:spcPct val="0"/>
              </a:spcBef>
              <a:buFontTx/>
              <a:buChar char="•"/>
            </a:pPr>
            <a:r>
              <a:rPr lang="en-US" dirty="0" smtClean="0"/>
              <a:t>If you declare a pre-professional program, minor, or second major, you may have an additional academic advisor for these programs.</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EFA544-B1C3-4564-ADEC-7AD44B592066}" type="slidenum">
              <a:rPr lang="en-US" smtClean="0"/>
              <a:pPr/>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Talking Points</a:t>
            </a:r>
            <a:r>
              <a:rPr lang="en-US" u="none" dirty="0" smtClean="0"/>
              <a:t>:</a:t>
            </a:r>
          </a:p>
          <a:p>
            <a:pPr>
              <a:buFont typeface="Arial" pitchFamily="34" charset="0"/>
              <a:buChar char="•"/>
            </a:pPr>
            <a:r>
              <a:rPr lang="en-US" u="none" dirty="0" smtClean="0"/>
              <a:t>There are courses that you must</a:t>
            </a:r>
            <a:r>
              <a:rPr lang="en-US" u="none" baseline="0" dirty="0" smtClean="0"/>
              <a:t> take in order to graduate from the university.</a:t>
            </a:r>
          </a:p>
          <a:p>
            <a:pPr>
              <a:buFont typeface="Arial" pitchFamily="34" charset="0"/>
              <a:buChar char="•"/>
            </a:pPr>
            <a:r>
              <a:rPr lang="en-US" u="none" baseline="0" dirty="0" smtClean="0"/>
              <a:t>Please take out from your Orientation packet the pink GenEd checklist, the lime green insert, and the Freshman Registration Brochure.</a:t>
            </a:r>
            <a:endParaRPr lang="en-US" u="sng" dirty="0"/>
          </a:p>
        </p:txBody>
      </p:sp>
      <p:sp>
        <p:nvSpPr>
          <p:cNvPr id="4" name="Slide Number Placeholder 3"/>
          <p:cNvSpPr>
            <a:spLocks noGrp="1"/>
          </p:cNvSpPr>
          <p:nvPr>
            <p:ph type="sldNum" sz="quarter" idx="10"/>
          </p:nvPr>
        </p:nvSpPr>
        <p:spPr/>
        <p:txBody>
          <a:bodyPr/>
          <a:lstStyle/>
          <a:p>
            <a:pPr>
              <a:defRPr/>
            </a:pPr>
            <a:fld id="{088CA6E6-FC31-44F0-AC6E-07DB90A7D718}"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Notes to Advisor: To change the credit hour data in the pie chart, click on the pie chart.  You’ll notice new ribbons appear in your title bar under the umbrella, “Chart Tools”.  In the “Design” tab underneath “Chart Tools”, click “Edit Data”.</a:t>
            </a:r>
          </a:p>
          <a:p>
            <a:pPr eaLnBrk="1" hangingPunct="1"/>
            <a:endParaRPr lang="en-US" dirty="0" smtClean="0"/>
          </a:p>
          <a:p>
            <a:pPr eaLnBrk="1" hangingPunct="1"/>
            <a:r>
              <a:rPr lang="en-US" u="sng" dirty="0" smtClean="0"/>
              <a:t>Talking Points</a:t>
            </a:r>
            <a:r>
              <a:rPr lang="en-US" u="none" dirty="0" smtClean="0"/>
              <a:t>:</a:t>
            </a:r>
          </a:p>
          <a:p>
            <a:pPr eaLnBrk="1" hangingPunct="1">
              <a:buFont typeface="Arial" pitchFamily="34" charset="0"/>
              <a:buChar char="•"/>
            </a:pPr>
            <a:r>
              <a:rPr lang="en-US" u="none" dirty="0" smtClean="0"/>
              <a:t>You</a:t>
            </a:r>
            <a:r>
              <a:rPr lang="en-US" u="none" baseline="0" dirty="0" smtClean="0"/>
              <a:t> need 120 credit hours in order to graduate.</a:t>
            </a:r>
          </a:p>
          <a:p>
            <a:pPr eaLnBrk="1" hangingPunct="1">
              <a:buFont typeface="Arial" pitchFamily="34" charset="0"/>
              <a:buChar char="•"/>
            </a:pPr>
            <a:r>
              <a:rPr lang="en-US" u="none" baseline="0" dirty="0" smtClean="0"/>
              <a:t>However, they cannot be just any courses.  </a:t>
            </a:r>
          </a:p>
          <a:p>
            <a:pPr eaLnBrk="1" hangingPunct="1">
              <a:buFont typeface="Arial" pitchFamily="34" charset="0"/>
              <a:buChar char="•"/>
            </a:pPr>
            <a:r>
              <a:rPr lang="en-US" u="none" baseline="0" dirty="0" smtClean="0"/>
              <a:t>You have General Education, major, and degree requirements.  Whatever credit hours left over after these can be used as electives which could go towards a minor, another major, or a prehealth program such as pre-med.</a:t>
            </a:r>
            <a:endParaRPr lang="en-US" u="sng" dirty="0"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032737-1020-4D25-AD78-EDFEF5C13A7D}" type="slidenum">
              <a:rPr lang="en-US" smtClean="0"/>
              <a:pPr/>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206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5196899-6389-4F74-8568-DFEA6455E54F}" type="datetimeFigureOut">
              <a:rPr lang="en-US"/>
              <a:pPr>
                <a:defRPr/>
              </a:pPr>
              <a:t>6/19/12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1971FF-0151-443C-9809-A31CBBCF841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93C705-622D-44E9-BD72-72E6FAFC9814}" type="datetimeFigureOut">
              <a:rPr lang="en-US"/>
              <a:pPr>
                <a:defRPr/>
              </a:pPr>
              <a:t>6/19/12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E215CA-B008-4B63-985A-B0B7302953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2060"/>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E96EB5A-3678-4ACF-9975-9291A06E9D28}" type="datetimeFigureOut">
              <a:rPr lang="en-US"/>
              <a:pPr>
                <a:defRPr/>
              </a:pPr>
              <a:t>6/19/12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FE097F-67A3-4ADA-8050-5698B7A757B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060"/>
                </a:solidFill>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rgbClr val="002060"/>
                </a:solidFill>
                <a:latin typeface="+mj-lt"/>
              </a:defRPr>
            </a:lvl1pPr>
            <a:lvl2pPr>
              <a:defRPr>
                <a:solidFill>
                  <a:srgbClr val="002060"/>
                </a:solidFill>
                <a:latin typeface="+mj-lt"/>
              </a:defRPr>
            </a:lvl2pPr>
            <a:lvl3pPr>
              <a:defRPr>
                <a:solidFill>
                  <a:srgbClr val="002060"/>
                </a:solidFill>
                <a:latin typeface="+mj-lt"/>
              </a:defRPr>
            </a:lvl3pPr>
            <a:lvl4pPr>
              <a:defRPr>
                <a:solidFill>
                  <a:srgbClr val="002060"/>
                </a:solidFill>
                <a:latin typeface="+mj-lt"/>
              </a:defRPr>
            </a:lvl4pPr>
            <a:lvl5pPr>
              <a:defRPr>
                <a:solidFill>
                  <a:srgbClr val="00206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56856C-F3D0-4CAA-B5C1-B36E4FE110A5}" type="datetimeFigureOut">
              <a:rPr lang="en-US"/>
              <a:pPr>
                <a:defRPr/>
              </a:pPr>
              <a:t>6/19/12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63706E-090A-4B59-B7CA-B57F373ED4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206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13B6908-5D20-4905-9131-E48F73321F7D}" type="datetimeFigureOut">
              <a:rPr lang="en-US"/>
              <a:pPr>
                <a:defRPr/>
              </a:pPr>
              <a:t>6/19/12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87FD6F-75CE-4830-828C-7A779C6EB39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2060"/>
                </a:solidFill>
              </a:defRPr>
            </a:lvl1pPr>
            <a:lvl2pPr>
              <a:defRPr sz="2400">
                <a:solidFill>
                  <a:srgbClr val="002060"/>
                </a:solidFill>
              </a:defRPr>
            </a:lvl2pPr>
            <a:lvl3pPr>
              <a:defRPr sz="2000">
                <a:solidFill>
                  <a:srgbClr val="002060"/>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2060"/>
                </a:solidFill>
              </a:defRPr>
            </a:lvl1pPr>
            <a:lvl2pPr>
              <a:defRPr sz="2400">
                <a:solidFill>
                  <a:srgbClr val="002060"/>
                </a:solidFill>
              </a:defRPr>
            </a:lvl2pPr>
            <a:lvl3pPr>
              <a:defRPr sz="2000">
                <a:solidFill>
                  <a:srgbClr val="002060"/>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D486CCC-221C-47BB-A35D-C788A18E8B35}" type="datetimeFigureOut">
              <a:rPr lang="en-US"/>
              <a:pPr>
                <a:defRPr/>
              </a:pPr>
              <a:t>6/19/12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A5CB7E-4430-4781-9041-80FC53934C4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D4BE425-25BA-44AC-A558-B15ECE07CC94}" type="datetimeFigureOut">
              <a:rPr lang="en-US"/>
              <a:pPr>
                <a:defRPr/>
              </a:pPr>
              <a:t>6/19/12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F81068-6125-4584-BF66-8A5602B6F4E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8620B9F-B5EF-42FC-8DA8-B90B575C9C7B}" type="datetimeFigureOut">
              <a:rPr lang="en-US"/>
              <a:pPr>
                <a:defRPr/>
              </a:pPr>
              <a:t>6/19/12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DB9759-47DF-4E00-B400-A78C0BE8AD6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F3C47D-2B63-484B-8414-81CD8776BDDD}" type="datetimeFigureOut">
              <a:rPr lang="en-US"/>
              <a:pPr>
                <a:defRPr/>
              </a:pPr>
              <a:t>6/19/12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1326E8-B470-427E-B53E-E4908D1183A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2060"/>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70923C-08E9-4773-A5AF-D371F24BA9F5}" type="datetimeFigureOut">
              <a:rPr lang="en-US"/>
              <a:pPr>
                <a:defRPr/>
              </a:pPr>
              <a:t>6/19/12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7AD27C-C4B6-4C4C-B01E-F610E189B06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2060"/>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rgbClr val="00206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B4C9D9-091D-468B-A2FB-E840C67DFC14}" type="datetimeFigureOut">
              <a:rPr lang="en-US"/>
              <a:pPr>
                <a:defRPr/>
              </a:pPr>
              <a:t>6/19/12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8B828E-9B24-45A8-89EF-E4CA647BF93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4836C5D-857C-40CB-B59B-5E065A0FE32F}" type="datetimeFigureOut">
              <a:rPr lang="en-US"/>
              <a:pPr>
                <a:defRPr/>
              </a:pPr>
              <a:t>6/19/12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E16A4CA-43A7-43FA-964B-3F8F7CAAA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1" kern="1200">
          <a:solidFill>
            <a:srgbClr val="00206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17375E"/>
          </a:solidFill>
          <a:latin typeface="Calibri" pitchFamily="34" charset="0"/>
        </a:defRPr>
      </a:lvl2pPr>
      <a:lvl3pPr algn="ctr" rtl="0" eaLnBrk="0" fontAlgn="base" hangingPunct="0">
        <a:spcBef>
          <a:spcPct val="0"/>
        </a:spcBef>
        <a:spcAft>
          <a:spcPct val="0"/>
        </a:spcAft>
        <a:defRPr sz="4400" b="1">
          <a:solidFill>
            <a:srgbClr val="17375E"/>
          </a:solidFill>
          <a:latin typeface="Calibri" pitchFamily="34" charset="0"/>
        </a:defRPr>
      </a:lvl3pPr>
      <a:lvl4pPr algn="ctr" rtl="0" eaLnBrk="0" fontAlgn="base" hangingPunct="0">
        <a:spcBef>
          <a:spcPct val="0"/>
        </a:spcBef>
        <a:spcAft>
          <a:spcPct val="0"/>
        </a:spcAft>
        <a:defRPr sz="4400" b="1">
          <a:solidFill>
            <a:srgbClr val="17375E"/>
          </a:solidFill>
          <a:latin typeface="Calibri" pitchFamily="34" charset="0"/>
        </a:defRPr>
      </a:lvl4pPr>
      <a:lvl5pPr algn="ctr" rtl="0" eaLnBrk="0" fontAlgn="base" hangingPunct="0">
        <a:spcBef>
          <a:spcPct val="0"/>
        </a:spcBef>
        <a:spcAft>
          <a:spcPct val="0"/>
        </a:spcAft>
        <a:defRPr sz="4400" b="1">
          <a:solidFill>
            <a:srgbClr val="17375E"/>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png"/><Relationship Id="rId5" Type="http://schemas.openxmlformats.org/officeDocument/2006/relationships/oleObject" Target="../embeddings/Microsoft_Excel_97_-_2004_Worksheet1.xls"/><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4" Type="http://schemas.openxmlformats.org/officeDocument/2006/relationships/image" Target="../media/image16.pdf"/><Relationship Id="rId5" Type="http://schemas.openxmlformats.org/officeDocument/2006/relationships/image" Target="../media/image17.png"/><Relationship Id="rId6" Type="http://schemas.openxmlformats.org/officeDocument/2006/relationships/hyperlink" Target="http://www.youtube.com/v/qI_Gui8aqwM"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6.pn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hart" Target="../charts/chart6.xm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6.jpeg"/><Relationship Id="rId5" Type="http://schemas.openxmlformats.org/officeDocument/2006/relationships/image" Target="../media/image28.jpeg"/><Relationship Id="rId6"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hyperlink" Target="http://www.piazza.com" TargetMode="External"/><Relationship Id="rId4" Type="http://schemas.openxmlformats.org/officeDocument/2006/relationships/image" Target="../media/image34.jpe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4.jpe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6.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6.png"/><Relationship Id="rId6"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dirty="0" smtClean="0"/>
              <a:t>Welcome to Summer Springboard</a:t>
            </a:r>
            <a:endParaRPr lang="en-US" dirty="0"/>
          </a:p>
        </p:txBody>
      </p:sp>
      <p:sp>
        <p:nvSpPr>
          <p:cNvPr id="3" name="Subtitle 2"/>
          <p:cNvSpPr>
            <a:spLocks noGrp="1"/>
          </p:cNvSpPr>
          <p:nvPr>
            <p:ph type="subTitle" idx="1"/>
          </p:nvPr>
        </p:nvSpPr>
        <p:spPr>
          <a:xfrm>
            <a:off x="1371600" y="2667000"/>
            <a:ext cx="6400800" cy="1752600"/>
          </a:xfrm>
        </p:spPr>
        <p:txBody>
          <a:bodyPr/>
          <a:lstStyle/>
          <a:p>
            <a:r>
              <a:rPr lang="en-US" dirty="0" smtClean="0"/>
              <a:t>Please log on to Blackboard</a:t>
            </a:r>
          </a:p>
          <a:p>
            <a:r>
              <a:rPr lang="en-US" dirty="0" err="1" smtClean="0"/>
              <a:t>blackboard.jmu.edu</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29"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6" name="TextBox 5"/>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7"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a:solidFill>
                  <a:srgbClr val="002060"/>
                </a:solidFill>
                <a:effectLst>
                  <a:outerShdw blurRad="38100" dist="38100" dir="2700000" algn="tl">
                    <a:srgbClr val="000000">
                      <a:alpha val="43137"/>
                    </a:srgbClr>
                  </a:outerShdw>
                </a:effectLst>
                <a:latin typeface="+mj-lt"/>
                <a:ea typeface="+mj-ea"/>
                <a:cs typeface="+mj-cs"/>
              </a:rPr>
              <a:t>120 Credit Hours</a:t>
            </a:r>
          </a:p>
        </p:txBody>
      </p:sp>
      <p:sp>
        <p:nvSpPr>
          <p:cNvPr id="11" name="TextBox 10"/>
          <p:cNvSpPr txBox="1"/>
          <p:nvPr/>
        </p:nvSpPr>
        <p:spPr>
          <a:xfrm>
            <a:off x="2328863" y="1066800"/>
            <a:ext cx="5727700" cy="492125"/>
          </a:xfrm>
          <a:prstGeom prst="rect">
            <a:avLst/>
          </a:prstGeom>
          <a:noFill/>
        </p:spPr>
        <p:txBody>
          <a:bodyPr wrap="none">
            <a:spAutoFit/>
          </a:bodyPr>
          <a:lstStyle/>
          <a:p>
            <a:pPr>
              <a:defRPr/>
            </a:pPr>
            <a:r>
              <a:rPr lang="en-US" sz="2600" dirty="0">
                <a:solidFill>
                  <a:srgbClr val="001848"/>
                </a:solidFill>
                <a:latin typeface="+mj-lt"/>
              </a:rPr>
              <a:t>Graduation requirements broken down…</a:t>
            </a:r>
          </a:p>
        </p:txBody>
      </p:sp>
      <p:graphicFrame>
        <p:nvGraphicFramePr>
          <p:cNvPr id="2" name="Chart 11"/>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2782006"/>
              </p:ext>
            </p:extLst>
          </p:nvPr>
        </p:nvGraphicFramePr>
        <p:xfrm>
          <a:off x="2108200" y="1879600"/>
          <a:ext cx="6985000" cy="49276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b="1" dirty="0">
                <a:solidFill>
                  <a:schemeClr val="bg1">
                    <a:lumMod val="9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2286000" y="3278981"/>
            <a:ext cx="6705600" cy="2512219"/>
          </a:xfrm>
        </p:spPr>
        <p:txBody>
          <a:bodyPr/>
          <a:lstStyle/>
          <a:p>
            <a:pPr marL="0" indent="0">
              <a:spcBef>
                <a:spcPts val="0"/>
              </a:spcBef>
              <a:spcAft>
                <a:spcPts val="700"/>
              </a:spcAft>
              <a:buNone/>
              <a:defRPr/>
            </a:pPr>
            <a:r>
              <a:rPr lang="en-US" sz="2800" b="1" dirty="0" smtClean="0"/>
              <a:t>Average 15 credits </a:t>
            </a:r>
            <a:r>
              <a:rPr lang="en-US" sz="2800" dirty="0" smtClean="0"/>
              <a:t>per semester</a:t>
            </a:r>
          </a:p>
          <a:p>
            <a:pPr marL="0" indent="0">
              <a:spcBef>
                <a:spcPts val="0"/>
              </a:spcBef>
              <a:spcAft>
                <a:spcPts val="700"/>
              </a:spcAft>
              <a:buNone/>
              <a:tabLst>
                <a:tab pos="346075" algn="l"/>
              </a:tabLst>
              <a:defRPr/>
            </a:pPr>
            <a:r>
              <a:rPr lang="en-US" sz="2800" dirty="0" smtClean="0"/>
              <a:t>Take 14-16 credits each semester</a:t>
            </a:r>
          </a:p>
          <a:p>
            <a:pPr marL="0" indent="0">
              <a:spcBef>
                <a:spcPts val="0"/>
              </a:spcBef>
              <a:spcAft>
                <a:spcPts val="700"/>
              </a:spcAft>
              <a:buNone/>
              <a:tabLst>
                <a:tab pos="749300" algn="l"/>
              </a:tabLst>
              <a:defRPr/>
            </a:pPr>
            <a:r>
              <a:rPr lang="en-US" sz="2800" dirty="0"/>
              <a:t>	</a:t>
            </a:r>
            <a:r>
              <a:rPr lang="en-US" sz="2800" dirty="0" smtClean="0"/>
              <a:t>about 4-5 classes each semester</a:t>
            </a:r>
          </a:p>
          <a:p>
            <a:pPr marL="0" indent="0">
              <a:spcBef>
                <a:spcPts val="0"/>
              </a:spcBef>
              <a:spcAft>
                <a:spcPts val="700"/>
              </a:spcAft>
              <a:buNone/>
              <a:tabLst>
                <a:tab pos="1082675" algn="l"/>
              </a:tabLst>
              <a:defRPr/>
            </a:pPr>
            <a:endParaRPr lang="en-US" sz="2000" dirty="0" smtClean="0"/>
          </a:p>
          <a:p>
            <a:pPr marL="0" indent="0">
              <a:spcBef>
                <a:spcPts val="0"/>
              </a:spcBef>
              <a:spcAft>
                <a:spcPts val="700"/>
              </a:spcAft>
              <a:buNone/>
              <a:tabLst>
                <a:tab pos="1082675" algn="l"/>
              </a:tabLst>
              <a:defRPr/>
            </a:pPr>
            <a:r>
              <a:rPr lang="en-US" sz="2800" dirty="0" smtClean="0"/>
              <a:t>12 credits is “officially” full-time status</a:t>
            </a:r>
          </a:p>
        </p:txBody>
      </p:sp>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173"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2" name="TextBox 11"/>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grpSp>
        <p:nvGrpSpPr>
          <p:cNvPr id="2" name="Group 22"/>
          <p:cNvGrpSpPr>
            <a:grpSpLocks/>
          </p:cNvGrpSpPr>
          <p:nvPr/>
        </p:nvGrpSpPr>
        <p:grpSpPr bwMode="auto">
          <a:xfrm>
            <a:off x="2044700" y="649288"/>
            <a:ext cx="7086600" cy="2093912"/>
            <a:chOff x="2044391" y="2401228"/>
            <a:chExt cx="7086600" cy="2094571"/>
          </a:xfrm>
        </p:grpSpPr>
        <p:graphicFrame>
          <p:nvGraphicFramePr>
            <p:cNvPr id="7170" name="Chart 6"/>
            <p:cNvGraphicFramePr>
              <a:graphicFrameLocks/>
            </p:cNvGraphicFramePr>
            <p:nvPr/>
          </p:nvGraphicFramePr>
          <p:xfrm>
            <a:off x="2044391" y="2401228"/>
            <a:ext cx="7086600" cy="2094571"/>
          </p:xfrm>
          <a:graphic>
            <a:graphicData uri="http://schemas.openxmlformats.org/presentationml/2006/ole">
              <p:oleObj spid="_x0000_s7257" r:id="rId5" imgW="7090262" imgH="2097206" progId="Excel.Sheet.8">
                <p:embed/>
              </p:oleObj>
            </a:graphicData>
          </a:graphic>
        </p:graphicFrame>
        <p:sp>
          <p:nvSpPr>
            <p:cNvPr id="8" name="TextBox 7"/>
            <p:cNvSpPr txBox="1"/>
            <p:nvPr/>
          </p:nvSpPr>
          <p:spPr>
            <a:xfrm>
              <a:off x="2336491" y="2513975"/>
              <a:ext cx="636713" cy="369448"/>
            </a:xfrm>
            <a:prstGeom prst="rect">
              <a:avLst/>
            </a:prstGeom>
            <a:noFill/>
          </p:spPr>
          <p:txBody>
            <a:bodyPr wrap="none">
              <a:spAutoFit/>
            </a:bodyPr>
            <a:lstStyle/>
            <a:p>
              <a:pPr>
                <a:defRPr/>
              </a:pPr>
              <a:r>
                <a:rPr lang="en-US" b="1" dirty="0">
                  <a:latin typeface="+mn-lt"/>
                </a:rPr>
                <a:t>F </a:t>
              </a:r>
              <a:r>
                <a:rPr lang="en-US" b="1" dirty="0" smtClean="0">
                  <a:latin typeface="+mn-lt"/>
                </a:rPr>
                <a:t>‘12</a:t>
              </a:r>
              <a:endParaRPr lang="en-US" b="1" dirty="0">
                <a:latin typeface="+mn-lt"/>
              </a:endParaRPr>
            </a:p>
          </p:txBody>
        </p:sp>
        <p:sp>
          <p:nvSpPr>
            <p:cNvPr id="14" name="TextBox 13"/>
            <p:cNvSpPr txBox="1"/>
            <p:nvPr/>
          </p:nvSpPr>
          <p:spPr>
            <a:xfrm>
              <a:off x="3130241" y="2513975"/>
              <a:ext cx="635000" cy="370004"/>
            </a:xfrm>
            <a:prstGeom prst="rect">
              <a:avLst/>
            </a:prstGeom>
            <a:noFill/>
          </p:spPr>
          <p:txBody>
            <a:bodyPr wrap="none">
              <a:spAutoFit/>
            </a:bodyPr>
            <a:lstStyle/>
            <a:p>
              <a:pPr>
                <a:defRPr/>
              </a:pPr>
              <a:r>
                <a:rPr lang="en-US" b="1" dirty="0">
                  <a:latin typeface="+mn-lt"/>
                </a:rPr>
                <a:t>S </a:t>
              </a:r>
              <a:r>
                <a:rPr lang="en-US" b="1" dirty="0" smtClean="0">
                  <a:latin typeface="+mn-lt"/>
                </a:rPr>
                <a:t>’13</a:t>
              </a:r>
              <a:endParaRPr lang="en-US" b="1" dirty="0">
                <a:latin typeface="+mn-lt"/>
              </a:endParaRPr>
            </a:p>
          </p:txBody>
        </p:sp>
        <p:sp>
          <p:nvSpPr>
            <p:cNvPr id="15" name="TextBox 14"/>
            <p:cNvSpPr txBox="1"/>
            <p:nvPr/>
          </p:nvSpPr>
          <p:spPr>
            <a:xfrm>
              <a:off x="8076891" y="2513975"/>
              <a:ext cx="639919" cy="369448"/>
            </a:xfrm>
            <a:prstGeom prst="rect">
              <a:avLst/>
            </a:prstGeom>
            <a:noFill/>
          </p:spPr>
          <p:txBody>
            <a:bodyPr wrap="none">
              <a:spAutoFit/>
            </a:bodyPr>
            <a:lstStyle/>
            <a:p>
              <a:pPr>
                <a:defRPr/>
              </a:pPr>
              <a:r>
                <a:rPr lang="en-US" b="1" dirty="0" smtClean="0">
                  <a:latin typeface="+mn-lt"/>
                </a:rPr>
                <a:t>S </a:t>
              </a:r>
              <a:r>
                <a:rPr lang="en-US" b="1" dirty="0">
                  <a:latin typeface="+mn-lt"/>
                </a:rPr>
                <a:t>‘</a:t>
              </a:r>
              <a:r>
                <a:rPr lang="en-US" b="1" dirty="0" smtClean="0">
                  <a:latin typeface="+mn-lt"/>
                </a:rPr>
                <a:t>16</a:t>
              </a:r>
              <a:endParaRPr lang="en-US" b="1" dirty="0">
                <a:latin typeface="+mn-lt"/>
              </a:endParaRPr>
            </a:p>
          </p:txBody>
        </p:sp>
        <p:sp>
          <p:nvSpPr>
            <p:cNvPr id="16" name="TextBox 15"/>
            <p:cNvSpPr txBox="1"/>
            <p:nvPr/>
          </p:nvSpPr>
          <p:spPr>
            <a:xfrm>
              <a:off x="7289491" y="2513975"/>
              <a:ext cx="636713" cy="369448"/>
            </a:xfrm>
            <a:prstGeom prst="rect">
              <a:avLst/>
            </a:prstGeom>
            <a:noFill/>
          </p:spPr>
          <p:txBody>
            <a:bodyPr wrap="none">
              <a:spAutoFit/>
            </a:bodyPr>
            <a:lstStyle/>
            <a:p>
              <a:pPr>
                <a:defRPr/>
              </a:pPr>
              <a:r>
                <a:rPr lang="en-US" b="1" dirty="0">
                  <a:latin typeface="+mn-lt"/>
                </a:rPr>
                <a:t>F ‘</a:t>
              </a:r>
              <a:r>
                <a:rPr lang="en-US" b="1" dirty="0" smtClean="0">
                  <a:latin typeface="+mn-lt"/>
                </a:rPr>
                <a:t>15</a:t>
              </a:r>
              <a:endParaRPr lang="en-US" b="1" dirty="0">
                <a:latin typeface="+mn-lt"/>
              </a:endParaRPr>
            </a:p>
          </p:txBody>
        </p:sp>
        <p:sp>
          <p:nvSpPr>
            <p:cNvPr id="19" name="TextBox 18"/>
            <p:cNvSpPr txBox="1"/>
            <p:nvPr/>
          </p:nvSpPr>
          <p:spPr>
            <a:xfrm>
              <a:off x="6451291" y="2513975"/>
              <a:ext cx="639919" cy="369448"/>
            </a:xfrm>
            <a:prstGeom prst="rect">
              <a:avLst/>
            </a:prstGeom>
            <a:noFill/>
          </p:spPr>
          <p:txBody>
            <a:bodyPr wrap="none">
              <a:spAutoFit/>
            </a:bodyPr>
            <a:lstStyle/>
            <a:p>
              <a:pPr>
                <a:defRPr/>
              </a:pPr>
              <a:r>
                <a:rPr lang="en-US" b="1" dirty="0">
                  <a:latin typeface="+mn-lt"/>
                </a:rPr>
                <a:t>S ‘</a:t>
              </a:r>
              <a:r>
                <a:rPr lang="en-US" b="1" dirty="0" smtClean="0">
                  <a:latin typeface="+mn-lt"/>
                </a:rPr>
                <a:t>15</a:t>
              </a:r>
              <a:endParaRPr lang="en-US" b="1" dirty="0">
                <a:latin typeface="+mn-lt"/>
              </a:endParaRPr>
            </a:p>
          </p:txBody>
        </p:sp>
        <p:sp>
          <p:nvSpPr>
            <p:cNvPr id="20" name="TextBox 19"/>
            <p:cNvSpPr txBox="1"/>
            <p:nvPr/>
          </p:nvSpPr>
          <p:spPr>
            <a:xfrm>
              <a:off x="5613091" y="2513975"/>
              <a:ext cx="636713" cy="369448"/>
            </a:xfrm>
            <a:prstGeom prst="rect">
              <a:avLst/>
            </a:prstGeom>
            <a:noFill/>
          </p:spPr>
          <p:txBody>
            <a:bodyPr wrap="none">
              <a:spAutoFit/>
            </a:bodyPr>
            <a:lstStyle/>
            <a:p>
              <a:pPr>
                <a:defRPr/>
              </a:pPr>
              <a:r>
                <a:rPr lang="en-US" b="1" dirty="0">
                  <a:latin typeface="+mn-lt"/>
                </a:rPr>
                <a:t>F ‘</a:t>
              </a:r>
              <a:r>
                <a:rPr lang="en-US" b="1" dirty="0" smtClean="0">
                  <a:latin typeface="+mn-lt"/>
                </a:rPr>
                <a:t>14</a:t>
              </a:r>
              <a:endParaRPr lang="en-US" b="1" dirty="0">
                <a:latin typeface="+mn-lt"/>
              </a:endParaRPr>
            </a:p>
          </p:txBody>
        </p:sp>
        <p:sp>
          <p:nvSpPr>
            <p:cNvPr id="21" name="TextBox 20"/>
            <p:cNvSpPr txBox="1"/>
            <p:nvPr/>
          </p:nvSpPr>
          <p:spPr>
            <a:xfrm>
              <a:off x="4800291" y="2513975"/>
              <a:ext cx="635000" cy="370004"/>
            </a:xfrm>
            <a:prstGeom prst="rect">
              <a:avLst/>
            </a:prstGeom>
            <a:noFill/>
          </p:spPr>
          <p:txBody>
            <a:bodyPr wrap="none">
              <a:spAutoFit/>
            </a:bodyPr>
            <a:lstStyle/>
            <a:p>
              <a:pPr>
                <a:defRPr/>
              </a:pPr>
              <a:r>
                <a:rPr lang="en-US" b="1" dirty="0">
                  <a:latin typeface="+mn-lt"/>
                </a:rPr>
                <a:t>S ‘</a:t>
              </a:r>
              <a:r>
                <a:rPr lang="en-US" b="1" dirty="0" smtClean="0">
                  <a:latin typeface="+mn-lt"/>
                </a:rPr>
                <a:t>14</a:t>
              </a:r>
              <a:endParaRPr lang="en-US" b="1" dirty="0">
                <a:latin typeface="+mn-lt"/>
              </a:endParaRPr>
            </a:p>
          </p:txBody>
        </p:sp>
        <p:sp>
          <p:nvSpPr>
            <p:cNvPr id="22" name="TextBox 21"/>
            <p:cNvSpPr txBox="1"/>
            <p:nvPr/>
          </p:nvSpPr>
          <p:spPr>
            <a:xfrm>
              <a:off x="3962091" y="2513975"/>
              <a:ext cx="635000" cy="370004"/>
            </a:xfrm>
            <a:prstGeom prst="rect">
              <a:avLst/>
            </a:prstGeom>
            <a:noFill/>
          </p:spPr>
          <p:txBody>
            <a:bodyPr wrap="none">
              <a:spAutoFit/>
            </a:bodyPr>
            <a:lstStyle/>
            <a:p>
              <a:pPr>
                <a:defRPr/>
              </a:pPr>
              <a:r>
                <a:rPr lang="en-US" b="1" dirty="0">
                  <a:latin typeface="+mn-lt"/>
                </a:rPr>
                <a:t>F ‘</a:t>
              </a:r>
              <a:r>
                <a:rPr lang="en-US" b="1" dirty="0" smtClean="0">
                  <a:latin typeface="+mn-lt"/>
                </a:rPr>
                <a:t>13</a:t>
              </a:r>
              <a:endParaRPr lang="en-US" b="1" dirty="0">
                <a:latin typeface="+mn-lt"/>
              </a:endParaRPr>
            </a:p>
          </p:txBody>
        </p:sp>
      </p:grpSp>
      <p:sp>
        <p:nvSpPr>
          <p:cNvPr id="24" name="TextBox 23"/>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b="1" dirty="0">
                <a:solidFill>
                  <a:schemeClr val="bg1">
                    <a:lumMod val="9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1507" name="Picture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3247232" y="0"/>
            <a:ext cx="4556124" cy="6858000"/>
          </a:xfrm>
          <a:prstGeom prst="rect">
            <a:avLst/>
          </a:prstGeom>
          <a:noFill/>
          <a:ln w="9525">
            <a:noFill/>
            <a:miter lim="800000"/>
            <a:headEnd/>
            <a:tailEnd/>
          </a:ln>
        </p:spPr>
      </p:pic>
      <p:pic>
        <p:nvPicPr>
          <p:cNvPr id="21508"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8" name="TextBox 7"/>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0" name="Rectangle 9"/>
          <p:cNvSpPr/>
          <p:nvPr/>
        </p:nvSpPr>
        <p:spPr>
          <a:xfrm>
            <a:off x="6400800" y="0"/>
            <a:ext cx="1676400" cy="533400"/>
          </a:xfrm>
          <a:prstGeom prst="rect">
            <a:avLst/>
          </a:prstGeom>
          <a:solidFill>
            <a:schemeClr val="bg1">
              <a:lumMod val="95000"/>
            </a:schemeClr>
          </a:solidFill>
          <a:ln>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1848"/>
                </a:solidFill>
              </a:rPr>
              <a:t>Page </a:t>
            </a:r>
            <a:r>
              <a:rPr lang="en-US" sz="3200" b="1" dirty="0" smtClean="0">
                <a:solidFill>
                  <a:srgbClr val="001848"/>
                </a:solidFill>
              </a:rPr>
              <a:t>36</a:t>
            </a:r>
            <a:endParaRPr lang="en-US" sz="3200" b="1" dirty="0">
              <a:solidFill>
                <a:srgbClr val="001848"/>
              </a:solidFill>
            </a:endParaRPr>
          </a:p>
        </p:txBody>
      </p:sp>
      <p:sp>
        <p:nvSpPr>
          <p:cNvPr id="9" name="TextBox 8"/>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3" name="Left Arrow 12"/>
          <p:cNvSpPr/>
          <p:nvPr/>
        </p:nvSpPr>
        <p:spPr>
          <a:xfrm>
            <a:off x="6705600" y="3429000"/>
            <a:ext cx="990600" cy="304800"/>
          </a:xfrm>
          <a:prstGeom prst="leftArrow">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eft Arrow 14"/>
          <p:cNvSpPr/>
          <p:nvPr/>
        </p:nvSpPr>
        <p:spPr>
          <a:xfrm>
            <a:off x="6400800" y="2514600"/>
            <a:ext cx="990600" cy="304800"/>
          </a:xfrm>
          <a:prstGeom prst="leftArrow">
            <a:avLst/>
          </a:prstGeom>
          <a:solidFill>
            <a:srgbClr val="D8C05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 Arrow 15"/>
          <p:cNvSpPr/>
          <p:nvPr/>
        </p:nvSpPr>
        <p:spPr>
          <a:xfrm>
            <a:off x="6705600" y="2133600"/>
            <a:ext cx="990600" cy="304800"/>
          </a:xfrm>
          <a:prstGeom prst="leftArrow">
            <a:avLst/>
          </a:prstGeom>
          <a:solidFill>
            <a:srgbClr val="7A63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2362200" y="6172200"/>
            <a:ext cx="457200" cy="457200"/>
          </a:xfrm>
          <a:prstGeom prst="star5">
            <a:avLst/>
          </a:prstGeom>
          <a:gradFill flip="none" rotWithShape="1">
            <a:gsLst>
              <a:gs pos="43000">
                <a:srgbClr val="000090"/>
              </a:gs>
              <a:gs pos="100000">
                <a:srgbClr val="FFFFFF"/>
              </a:gs>
            </a:gsLst>
            <a:path path="rect">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5059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Computer Science</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sp>
        <p:nvSpPr>
          <p:cNvPr id="15" name="Rectangle 14"/>
          <p:cNvSpPr/>
          <p:nvPr/>
        </p:nvSpPr>
        <p:spPr>
          <a:xfrm>
            <a:off x="2286000" y="1720840"/>
            <a:ext cx="6629400" cy="4524315"/>
          </a:xfrm>
          <a:prstGeom prst="rect">
            <a:avLst/>
          </a:prstGeom>
        </p:spPr>
        <p:txBody>
          <a:bodyPr wrap="square">
            <a:spAutoFit/>
          </a:bodyPr>
          <a:lstStyle/>
          <a:p>
            <a:r>
              <a:rPr lang="en-US" sz="2400" dirty="0" smtClean="0"/>
              <a:t>The Computer Science department strives to be an intellectual community that continually explores the broad field of computing, applies this knowledge to solve problems in a variety of domains, and engages with the profession and society at large. </a:t>
            </a:r>
          </a:p>
          <a:p>
            <a:endParaRPr lang="en-US" sz="2400" dirty="0" smtClean="0"/>
          </a:p>
          <a:p>
            <a:r>
              <a:rPr lang="en-US" sz="2400" dirty="0" smtClean="0"/>
              <a:t>Undergraduates join this community when they become majors, participating with faculty and other students in exploring computing through classes, projects, clubs, and internships.</a:t>
            </a:r>
          </a:p>
          <a:p>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1" name="Content Placeholder 10"/>
          <p:cNvSpPr>
            <a:spLocks noGrp="1"/>
          </p:cNvSpPr>
          <p:nvPr>
            <p:ph idx="1"/>
          </p:nvPr>
        </p:nvSpPr>
        <p:spPr>
          <a:xfrm>
            <a:off x="2133600" y="4343400"/>
            <a:ext cx="6858000" cy="2514600"/>
          </a:xfrm>
        </p:spPr>
        <p:txBody>
          <a:bodyPr/>
          <a:lstStyle/>
          <a:p>
            <a:pPr>
              <a:spcBef>
                <a:spcPts val="0"/>
              </a:spcBef>
              <a:spcAft>
                <a:spcPts val="1500"/>
              </a:spcAft>
              <a:defRPr/>
            </a:pPr>
            <a:r>
              <a:rPr lang="en-US" sz="2800" dirty="0" smtClean="0"/>
              <a:t>50 required hours (including CS 139)</a:t>
            </a:r>
          </a:p>
          <a:p>
            <a:pPr>
              <a:spcBef>
                <a:spcPts val="0"/>
              </a:spcBef>
              <a:spcAft>
                <a:spcPts val="1500"/>
              </a:spcAft>
              <a:defRPr/>
            </a:pPr>
            <a:r>
              <a:rPr lang="en-US" sz="2800" dirty="0" err="1" smtClean="0"/>
              <a:t>GenEd</a:t>
            </a:r>
            <a:r>
              <a:rPr lang="en-US" sz="2800" dirty="0" smtClean="0"/>
              <a:t> includes 4 hours of Calc </a:t>
            </a:r>
          </a:p>
          <a:p>
            <a:pPr>
              <a:spcBef>
                <a:spcPts val="0"/>
              </a:spcBef>
              <a:spcAft>
                <a:spcPts val="1500"/>
              </a:spcAft>
              <a:defRPr/>
            </a:pPr>
            <a:r>
              <a:rPr lang="en-US" sz="2800" dirty="0" smtClean="0"/>
              <a:t>29 elective hours</a:t>
            </a:r>
          </a:p>
        </p:txBody>
      </p:sp>
      <p:graphicFrame>
        <p:nvGraphicFramePr>
          <p:cNvPr id="12" name="Chart 11"/>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5058424"/>
              </p:ext>
            </p:extLst>
          </p:nvPr>
        </p:nvGraphicFramePr>
        <p:xfrm>
          <a:off x="3124200" y="1447800"/>
          <a:ext cx="472440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Computer Science</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CS – First Year</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graphicFrame>
        <p:nvGraphicFramePr>
          <p:cNvPr id="16" name="Table 15"/>
          <p:cNvGraphicFramePr>
            <a:graphicFrameLocks noGrp="1"/>
          </p:cNvGraphicFramePr>
          <p:nvPr/>
        </p:nvGraphicFramePr>
        <p:xfrm>
          <a:off x="2286000" y="1828800"/>
          <a:ext cx="6400800" cy="3180080"/>
        </p:xfrm>
        <a:graphic>
          <a:graphicData uri="http://schemas.openxmlformats.org/drawingml/2006/table">
            <a:tbl>
              <a:tblPr/>
              <a:tblGrid>
                <a:gridCol w="3200400"/>
                <a:gridCol w="3200400"/>
              </a:tblGrid>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First Semester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Second Semester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Arial" charset="0"/>
                          <a:ea typeface="ＭＳ Ｐゴシック" charset="-128"/>
                        </a:rPr>
                        <a:t>CS 139 - Java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ＭＳ Ｐゴシック" charset="-128"/>
                        </a:rPr>
                        <a:t>CS239 – Java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Math 235, 231, 155</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ＭＳ Ｐゴシック" charset="-128"/>
                        </a:rPr>
                        <a:t>CS227 – Discrete Math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Calculus</a:t>
                      </a:r>
                      <a:r>
                        <a:rPr kumimoji="0" lang="en-US" sz="1800" b="0" i="0" u="none" strike="noStrike" cap="none" normalizeH="0" baseline="0" dirty="0" smtClean="0">
                          <a:ln>
                            <a:noFill/>
                          </a:ln>
                          <a:solidFill>
                            <a:srgbClr val="000000"/>
                          </a:solidFill>
                          <a:effectLst/>
                          <a:latin typeface="Arial" charset="0"/>
                          <a:ea typeface="ＭＳ Ｐゴシック" charset="-128"/>
                        </a:rPr>
                        <a:t> Math 236, 232, 231</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 or 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Gen-</a:t>
                      </a:r>
                      <a:r>
                        <a:rPr kumimoji="0" lang="en-US" sz="1800" b="0" i="0" u="none" strike="noStrike" cap="none" normalizeH="0" baseline="0" dirty="0" err="1" smtClean="0">
                          <a:ln>
                            <a:noFill/>
                          </a:ln>
                          <a:solidFill>
                            <a:srgbClr val="000000"/>
                          </a:solidFill>
                          <a:effectLst/>
                          <a:latin typeface="Arial" charset="0"/>
                          <a:ea typeface="ＭＳ Ｐゴシック" charset="-128"/>
                        </a:rPr>
                        <a:t>ed</a:t>
                      </a:r>
                      <a:r>
                        <a:rPr kumimoji="0" lang="en-US" sz="1800" b="0" i="0" u="none" strike="noStrike" cap="none" normalizeH="0" baseline="0" dirty="0" smtClean="0">
                          <a:ln>
                            <a:noFill/>
                          </a:ln>
                          <a:solidFill>
                            <a:srgbClr val="000000"/>
                          </a:solidFill>
                          <a:effectLst/>
                          <a:latin typeface="Arial" charset="0"/>
                          <a:ea typeface="ＭＳ Ｐゴシック" charset="-128"/>
                        </a:rPr>
                        <a:t> (opt)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Math Placement</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sp>
        <p:nvSpPr>
          <p:cNvPr id="12" name="Content Placeholder 10"/>
          <p:cNvSpPr>
            <a:spLocks noGrp="1"/>
          </p:cNvSpPr>
          <p:nvPr>
            <p:ph idx="1"/>
          </p:nvPr>
        </p:nvSpPr>
        <p:spPr>
          <a:xfrm>
            <a:off x="2133600" y="1143000"/>
            <a:ext cx="6858000" cy="5715000"/>
          </a:xfrm>
        </p:spPr>
        <p:txBody>
          <a:bodyPr/>
          <a:lstStyle/>
          <a:p>
            <a:pPr>
              <a:spcBef>
                <a:spcPts val="0"/>
              </a:spcBef>
              <a:spcAft>
                <a:spcPts val="1500"/>
              </a:spcAft>
              <a:defRPr/>
            </a:pPr>
            <a:r>
              <a:rPr lang="en-US" sz="2400" dirty="0" smtClean="0"/>
              <a:t>Calc</a:t>
            </a:r>
          </a:p>
          <a:p>
            <a:pPr lvl="1">
              <a:spcBef>
                <a:spcPts val="0"/>
              </a:spcBef>
              <a:spcAft>
                <a:spcPts val="1500"/>
              </a:spcAft>
              <a:buFont typeface="Courier New"/>
              <a:buChar char="o"/>
              <a:defRPr/>
            </a:pPr>
            <a:r>
              <a:rPr lang="en-US" sz="2400" dirty="0" smtClean="0"/>
              <a:t>&lt; 15 Math 156</a:t>
            </a:r>
          </a:p>
          <a:p>
            <a:pPr lvl="1">
              <a:spcBef>
                <a:spcPts val="0"/>
              </a:spcBef>
              <a:spcAft>
                <a:spcPts val="1500"/>
              </a:spcAft>
              <a:buFont typeface="Courier New"/>
              <a:buChar char="o"/>
              <a:defRPr/>
            </a:pPr>
            <a:r>
              <a:rPr lang="en-US" sz="2400" dirty="0" smtClean="0"/>
              <a:t>15 – 22 – Math 231 AND Math 199E</a:t>
            </a:r>
          </a:p>
          <a:p>
            <a:pPr>
              <a:spcBef>
                <a:spcPts val="0"/>
              </a:spcBef>
              <a:spcAft>
                <a:spcPts val="1500"/>
              </a:spcAft>
              <a:buNone/>
              <a:defRPr/>
            </a:pPr>
            <a:r>
              <a:rPr lang="en-US" sz="2400" dirty="0" smtClean="0"/>
              <a:t>			   OR Math 155</a:t>
            </a:r>
          </a:p>
          <a:p>
            <a:pPr lvl="1">
              <a:spcBef>
                <a:spcPts val="0"/>
              </a:spcBef>
              <a:spcAft>
                <a:spcPts val="1500"/>
              </a:spcAft>
              <a:buFont typeface="Courier New"/>
              <a:buChar char="o"/>
              <a:defRPr/>
            </a:pPr>
            <a:r>
              <a:rPr lang="en-US" sz="2400" dirty="0" smtClean="0"/>
              <a:t>23 – 29 – Math 231 -&gt; 232 -&gt; 236</a:t>
            </a:r>
          </a:p>
          <a:p>
            <a:pPr lvl="1">
              <a:spcBef>
                <a:spcPts val="0"/>
              </a:spcBef>
              <a:spcAft>
                <a:spcPts val="1500"/>
              </a:spcAft>
              <a:buFont typeface="Courier New"/>
              <a:buChar char="o"/>
              <a:defRPr/>
            </a:pPr>
            <a:r>
              <a:rPr lang="en-US" sz="2400" dirty="0" smtClean="0"/>
              <a:t>30 – 45 – Math 235 -&gt; Math 236</a:t>
            </a:r>
          </a:p>
          <a:p>
            <a:pPr>
              <a:spcBef>
                <a:spcPts val="0"/>
              </a:spcBef>
              <a:spcAft>
                <a:spcPts val="1500"/>
              </a:spcAft>
              <a:defRPr/>
            </a:pPr>
            <a:r>
              <a:rPr lang="en-US" sz="2400" dirty="0" smtClean="0"/>
              <a:t>Stats</a:t>
            </a:r>
          </a:p>
          <a:p>
            <a:pPr lvl="1">
              <a:spcBef>
                <a:spcPts val="0"/>
              </a:spcBef>
              <a:spcAft>
                <a:spcPts val="1500"/>
              </a:spcAft>
              <a:buFont typeface="Courier New"/>
              <a:buChar char="o"/>
              <a:defRPr/>
            </a:pPr>
            <a:r>
              <a:rPr lang="en-US" sz="2400" dirty="0" smtClean="0"/>
              <a:t>&lt; 16 – Math 105E before Math 220</a:t>
            </a:r>
          </a:p>
          <a:p>
            <a:pPr lvl="1">
              <a:spcBef>
                <a:spcPts val="0"/>
              </a:spcBef>
              <a:spcAft>
                <a:spcPts val="1500"/>
              </a:spcAft>
              <a:buNone/>
              <a:defRPr/>
            </a:pPr>
            <a:r>
              <a:rPr lang="en-US" sz="2400" dirty="0" smtClean="0"/>
              <a:t>		         OR Take calculus first</a:t>
            </a:r>
          </a:p>
          <a:p>
            <a:pPr lvl="1">
              <a:spcBef>
                <a:spcPts val="0"/>
              </a:spcBef>
              <a:spcAft>
                <a:spcPts val="1500"/>
              </a:spcAft>
              <a:buFont typeface="Courier New"/>
              <a:buChar char="o"/>
              <a:defRPr/>
            </a:pPr>
            <a:r>
              <a:rPr lang="en-US" sz="2400" dirty="0" smtClean="0"/>
              <a:t>16 – 30 – Math 220</a:t>
            </a:r>
          </a:p>
          <a:p>
            <a:pPr>
              <a:spcBef>
                <a:spcPts val="0"/>
              </a:spcBef>
              <a:spcAft>
                <a:spcPts val="1500"/>
              </a:spcAft>
              <a:buNone/>
              <a:defRPr/>
            </a:pPr>
            <a:endParaRPr lang="en-US" sz="24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Engineering</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sp>
        <p:nvSpPr>
          <p:cNvPr id="9" name="Rectangle 8"/>
          <p:cNvSpPr/>
          <p:nvPr/>
        </p:nvSpPr>
        <p:spPr>
          <a:xfrm>
            <a:off x="2286000" y="1828800"/>
            <a:ext cx="6324600" cy="1938992"/>
          </a:xfrm>
          <a:prstGeom prst="rect">
            <a:avLst/>
          </a:prstGeom>
        </p:spPr>
        <p:txBody>
          <a:bodyPr wrap="square">
            <a:spAutoFit/>
          </a:bodyPr>
          <a:lstStyle/>
          <a:p>
            <a:r>
              <a:rPr lang="en-US" sz="2400" dirty="0" smtClean="0"/>
              <a:t>School of engineering graduates will improve the sustainability of our world by analyzing problems and designing solutions in the context of technical, economic, environmental, and social impacts.</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Engineering</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graphicFrame>
        <p:nvGraphicFramePr>
          <p:cNvPr id="16" name="Chart 15"/>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5058424"/>
              </p:ext>
            </p:extLst>
          </p:nvPr>
        </p:nvGraphicFramePr>
        <p:xfrm>
          <a:off x="3124200" y="1447800"/>
          <a:ext cx="472440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17" name="Content Placeholder 10"/>
          <p:cNvSpPr>
            <a:spLocks noGrp="1"/>
          </p:cNvSpPr>
          <p:nvPr>
            <p:ph idx="1"/>
          </p:nvPr>
        </p:nvSpPr>
        <p:spPr>
          <a:xfrm>
            <a:off x="2133600" y="4343400"/>
            <a:ext cx="6858000" cy="2514600"/>
          </a:xfrm>
        </p:spPr>
        <p:txBody>
          <a:bodyPr/>
          <a:lstStyle/>
          <a:p>
            <a:pPr>
              <a:spcBef>
                <a:spcPts val="0"/>
              </a:spcBef>
              <a:spcAft>
                <a:spcPts val="1500"/>
              </a:spcAft>
              <a:defRPr/>
            </a:pPr>
            <a:r>
              <a:rPr lang="en-US" sz="2800" dirty="0" smtClean="0"/>
              <a:t>69</a:t>
            </a:r>
            <a:r>
              <a:rPr lang="en-US" sz="2800" dirty="0" smtClean="0"/>
              <a:t> </a:t>
            </a:r>
            <a:r>
              <a:rPr lang="en-US" sz="2800" dirty="0" smtClean="0"/>
              <a:t>required hours</a:t>
            </a:r>
          </a:p>
          <a:p>
            <a:pPr>
              <a:spcBef>
                <a:spcPts val="0"/>
              </a:spcBef>
              <a:spcAft>
                <a:spcPts val="1500"/>
              </a:spcAft>
              <a:defRPr/>
            </a:pPr>
            <a:r>
              <a:rPr lang="en-US" sz="2800" dirty="0" err="1" smtClean="0"/>
              <a:t>GenEd</a:t>
            </a:r>
            <a:r>
              <a:rPr lang="en-US" sz="2800" dirty="0" smtClean="0"/>
              <a:t> includes Physics (240), Math 235, Bio 222/Geol 210</a:t>
            </a:r>
          </a:p>
          <a:p>
            <a:pPr>
              <a:spcBef>
                <a:spcPts val="0"/>
              </a:spcBef>
              <a:spcAft>
                <a:spcPts val="1500"/>
              </a:spcAft>
              <a:defRPr/>
            </a:pPr>
            <a:r>
              <a:rPr lang="en-US" sz="2800" dirty="0" smtClean="0"/>
              <a:t>9 elective hours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ENGR – First Year</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graphicFrame>
        <p:nvGraphicFramePr>
          <p:cNvPr id="16" name="Table 15"/>
          <p:cNvGraphicFramePr>
            <a:graphicFrameLocks noGrp="1"/>
          </p:cNvGraphicFramePr>
          <p:nvPr/>
        </p:nvGraphicFramePr>
        <p:xfrm>
          <a:off x="2819400" y="1219200"/>
          <a:ext cx="5181600" cy="1996440"/>
        </p:xfrm>
        <a:graphic>
          <a:graphicData uri="http://schemas.openxmlformats.org/drawingml/2006/table">
            <a:tbl>
              <a:tblPr/>
              <a:tblGrid>
                <a:gridCol w="2590800"/>
                <a:gridCol w="2590800"/>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First Semester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Second Semester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Arial" charset="0"/>
                          <a:ea typeface="ＭＳ Ｐゴシック" charset="-128"/>
                        </a:rPr>
                        <a:t>Math 235: Calculus 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Math 236: Calculus 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Phys 240/140L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Phys 250/150L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ENGR 112 or 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ENGR 112 or 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bl>
          </a:graphicData>
        </a:graphic>
      </p:graphicFrame>
      <p:graphicFrame>
        <p:nvGraphicFramePr>
          <p:cNvPr id="9" name="Table 8"/>
          <p:cNvGraphicFramePr>
            <a:graphicFrameLocks noGrp="1"/>
          </p:cNvGraphicFramePr>
          <p:nvPr/>
        </p:nvGraphicFramePr>
        <p:xfrm>
          <a:off x="2209800" y="3581400"/>
          <a:ext cx="6705600" cy="2651760"/>
        </p:xfrm>
        <a:graphic>
          <a:graphicData uri="http://schemas.openxmlformats.org/drawingml/2006/table">
            <a:tbl>
              <a:tblPr/>
              <a:tblGrid>
                <a:gridCol w="2235200"/>
                <a:gridCol w="2235200"/>
                <a:gridCol w="2235200"/>
              </a:tblGrid>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First Semester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Second Semester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Summer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Arial" charset="0"/>
                          <a:ea typeface="ＭＳ Ｐゴシック" charset="-128"/>
                        </a:rPr>
                        <a:t>Math 231: Calc </a:t>
                      </a:r>
                      <a:r>
                        <a:rPr kumimoji="0" lang="en-US" sz="1800" b="0" i="0" u="none" strike="noStrike" cap="none" normalizeH="0" baseline="0" dirty="0" err="1" smtClean="0">
                          <a:ln>
                            <a:noFill/>
                          </a:ln>
                          <a:solidFill>
                            <a:srgbClr val="000000"/>
                          </a:solidFill>
                          <a:effectLst/>
                          <a:latin typeface="Arial" charset="0"/>
                          <a:ea typeface="ＭＳ Ｐゴシック" charset="-128"/>
                        </a:rPr>
                        <a:t>w</a:t>
                      </a:r>
                      <a:r>
                        <a:rPr kumimoji="0" lang="en-US" sz="1800" b="0" i="0" u="none" strike="noStrike" cap="none" normalizeH="0" baseline="0" dirty="0" smtClean="0">
                          <a:ln>
                            <a:noFill/>
                          </a:ln>
                          <a:solidFill>
                            <a:srgbClr val="000000"/>
                          </a:solidFill>
                          <a:effectLst/>
                          <a:latin typeface="Arial" charset="0"/>
                          <a:ea typeface="ＭＳ Ｐゴシック" charset="-128"/>
                        </a:rPr>
                        <a:t>/ </a:t>
                      </a:r>
                      <a:r>
                        <a:rPr kumimoji="0" lang="en-US" sz="1800" b="0" i="0" u="none" strike="noStrike" cap="none" normalizeH="0" baseline="0" dirty="0" err="1" smtClean="0">
                          <a:ln>
                            <a:noFill/>
                          </a:ln>
                          <a:solidFill>
                            <a:srgbClr val="000000"/>
                          </a:solidFill>
                          <a:effectLst/>
                          <a:latin typeface="Arial" charset="0"/>
                          <a:ea typeface="ＭＳ Ｐゴシック" charset="-128"/>
                        </a:rPr>
                        <a:t>Func</a:t>
                      </a:r>
                      <a:r>
                        <a:rPr kumimoji="0" lang="en-US" sz="1800" b="0" i="0" u="none" strike="noStrike" cap="none" normalizeH="0" baseline="0" dirty="0" smtClean="0">
                          <a:ln>
                            <a:noFill/>
                          </a:ln>
                          <a:solidFill>
                            <a:srgbClr val="000000"/>
                          </a:solidFill>
                          <a:effectLst/>
                          <a:latin typeface="Arial" charset="0"/>
                          <a:ea typeface="ＭＳ Ｐゴシック" charset="-128"/>
                        </a:rPr>
                        <a:t> 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Math 232: Calc </a:t>
                      </a:r>
                      <a:r>
                        <a:rPr kumimoji="0" lang="en-US" sz="1800" b="0" i="0" u="none" strike="noStrike" cap="none" normalizeH="0" baseline="0" dirty="0" err="1" smtClean="0">
                          <a:ln>
                            <a:noFill/>
                          </a:ln>
                          <a:solidFill>
                            <a:srgbClr val="000000"/>
                          </a:solidFill>
                          <a:effectLst/>
                          <a:latin typeface="Arial" charset="0"/>
                          <a:ea typeface="ＭＳ Ｐゴシック" charset="-128"/>
                        </a:rPr>
                        <a:t>w/Func</a:t>
                      </a:r>
                      <a:r>
                        <a:rPr kumimoji="0" lang="en-US" sz="1800" b="0" i="0" u="none" strike="noStrike" cap="none" normalizeH="0" baseline="0" dirty="0" smtClean="0">
                          <a:ln>
                            <a:noFill/>
                          </a:ln>
                          <a:solidFill>
                            <a:srgbClr val="000000"/>
                          </a:solidFill>
                          <a:effectLst/>
                          <a:latin typeface="Arial" charset="0"/>
                          <a:ea typeface="ＭＳ Ｐゴシック" charset="-128"/>
                        </a:rPr>
                        <a:t> 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Math 236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GGEOL 210/BIO 222</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Gen 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ENGR 112 or 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ENGR 112 or 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bl>
          </a:graphicData>
        </a:graphic>
      </p:graphicFrame>
      <p:sp>
        <p:nvSpPr>
          <p:cNvPr id="11" name="TextBox 10"/>
          <p:cNvSpPr txBox="1"/>
          <p:nvPr/>
        </p:nvSpPr>
        <p:spPr>
          <a:xfrm>
            <a:off x="2133600" y="6248400"/>
            <a:ext cx="6851179" cy="307777"/>
          </a:xfrm>
          <a:prstGeom prst="rect">
            <a:avLst/>
          </a:prstGeom>
          <a:noFill/>
        </p:spPr>
        <p:txBody>
          <a:bodyPr wrap="none" rtlCol="0">
            <a:spAutoFit/>
          </a:bodyPr>
          <a:lstStyle/>
          <a:p>
            <a:r>
              <a:rPr lang="en-US" sz="1400" dirty="0" smtClean="0"/>
              <a:t>There may be some variation especially for students that do not place into Math 231</a:t>
            </a:r>
            <a:endParaRPr lang="en-US" sz="1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txBox="1">
            <a:spLocks noChangeArrowheads="1"/>
          </p:cNvSpPr>
          <p:nvPr/>
        </p:nvSpPr>
        <p:spPr>
          <a:xfrm>
            <a:off x="5181600" y="2438400"/>
            <a:ext cx="3657600" cy="2133600"/>
          </a:xfrm>
          <a:prstGeom prst="rect">
            <a:avLst/>
          </a:prstGeom>
        </p:spPr>
        <p:txBody>
          <a:bodyPr/>
          <a:lstStyle/>
          <a:p>
            <a:pPr marL="342900" indent="-342900" algn="r">
              <a:spcBef>
                <a:spcPts val="0"/>
              </a:spcBef>
              <a:spcAft>
                <a:spcPts val="1700"/>
              </a:spcAft>
              <a:buFont typeface="Wingdings" pitchFamily="2" charset="2"/>
              <a:buNone/>
              <a:defRPr/>
            </a:pPr>
            <a:r>
              <a:rPr lang="en-US" sz="3200" dirty="0" err="1" smtClean="0">
                <a:solidFill>
                  <a:srgbClr val="002060"/>
                </a:solidFill>
                <a:latin typeface="+mn-lt"/>
              </a:rPr>
              <a:t>mayfiecs@</a:t>
            </a:r>
            <a:r>
              <a:rPr lang="en-US" sz="3200" dirty="0" err="1">
                <a:solidFill>
                  <a:srgbClr val="002060"/>
                </a:solidFill>
                <a:latin typeface="+mn-lt"/>
              </a:rPr>
              <a:t>jmu.edu</a:t>
            </a:r>
            <a:endParaRPr lang="en-US" sz="3200" dirty="0">
              <a:solidFill>
                <a:srgbClr val="002060"/>
              </a:solidFill>
              <a:latin typeface="+mn-lt"/>
            </a:endParaRPr>
          </a:p>
          <a:p>
            <a:pPr marL="342900" indent="-342900" algn="r">
              <a:spcBef>
                <a:spcPts val="0"/>
              </a:spcBef>
              <a:spcAft>
                <a:spcPts val="1700"/>
              </a:spcAft>
              <a:buFont typeface="Wingdings" pitchFamily="2" charset="2"/>
              <a:buNone/>
              <a:defRPr/>
            </a:pPr>
            <a:r>
              <a:rPr lang="en-US" sz="3200" dirty="0">
                <a:solidFill>
                  <a:srgbClr val="002060"/>
                </a:solidFill>
                <a:latin typeface="+mn-lt"/>
              </a:rPr>
              <a:t>540-568</a:t>
            </a:r>
            <a:r>
              <a:rPr lang="en-US" sz="3200" dirty="0" smtClean="0">
                <a:solidFill>
                  <a:srgbClr val="002060"/>
                </a:solidFill>
                <a:latin typeface="+mn-lt"/>
              </a:rPr>
              <a:t>-3314</a:t>
            </a:r>
          </a:p>
          <a:p>
            <a:pPr marL="342900" indent="-342900" algn="r">
              <a:spcBef>
                <a:spcPts val="0"/>
              </a:spcBef>
              <a:spcAft>
                <a:spcPts val="1700"/>
              </a:spcAft>
              <a:buFont typeface="Wingdings" pitchFamily="2" charset="2"/>
              <a:buNone/>
              <a:defRPr/>
            </a:pPr>
            <a:r>
              <a:rPr lang="en-US" sz="3200" dirty="0" smtClean="0">
                <a:solidFill>
                  <a:srgbClr val="002060"/>
                </a:solidFill>
                <a:latin typeface="+mn-lt"/>
              </a:rPr>
              <a:t>ISAT/CS 208</a:t>
            </a:r>
          </a:p>
          <a:p>
            <a:pPr marL="342900" indent="-342900" algn="r">
              <a:spcBef>
                <a:spcPts val="0"/>
              </a:spcBef>
              <a:spcAft>
                <a:spcPts val="1700"/>
              </a:spcAft>
              <a:buFont typeface="Wingdings" pitchFamily="2" charset="2"/>
              <a:buNone/>
              <a:defRPr/>
            </a:pPr>
            <a:endParaRPr lang="en-US" sz="500" dirty="0">
              <a:solidFill>
                <a:srgbClr val="002060"/>
              </a:solidFill>
              <a:latin typeface="+mn-lt"/>
            </a:endParaRPr>
          </a:p>
        </p:txBody>
      </p:sp>
      <p:sp>
        <p:nvSpPr>
          <p:cNvPr id="5" name="Title 5"/>
          <p:cNvSpPr txBox="1">
            <a:spLocks/>
          </p:cNvSpPr>
          <p:nvPr/>
        </p:nvSpPr>
        <p:spPr>
          <a:xfrm>
            <a:off x="0" y="381000"/>
            <a:ext cx="9144000" cy="1143000"/>
          </a:xfrm>
          <a:prstGeom prst="rect">
            <a:avLst/>
          </a:prstGeom>
        </p:spPr>
        <p:txBody>
          <a:bodyPr/>
          <a:lstStyle/>
          <a:p>
            <a:pPr algn="ctr">
              <a:defRPr/>
            </a:pPr>
            <a:r>
              <a:rPr lang="en-US" sz="5400" b="1" dirty="0" smtClean="0">
                <a:solidFill>
                  <a:srgbClr val="002060"/>
                </a:solidFill>
                <a:effectLst>
                  <a:outerShdw blurRad="38100" dist="38100" dir="2700000" algn="tl">
                    <a:srgbClr val="000000">
                      <a:alpha val="43137"/>
                    </a:srgbClr>
                  </a:outerShdw>
                </a:effectLst>
                <a:latin typeface="+mj-lt"/>
                <a:ea typeface="+mj-ea"/>
                <a:cs typeface="+mj-cs"/>
              </a:rPr>
              <a:t>Nancy Harris - Chris Mayfield</a:t>
            </a:r>
          </a:p>
          <a:p>
            <a:pPr algn="ctr">
              <a:defRPr/>
            </a:pPr>
            <a:r>
              <a:rPr lang="en-US" sz="3600" b="1" dirty="0" smtClean="0">
                <a:solidFill>
                  <a:srgbClr val="002060"/>
                </a:solidFill>
                <a:effectLst>
                  <a:outerShdw blurRad="38100" dist="38100" dir="2700000" algn="tl">
                    <a:srgbClr val="000000">
                      <a:alpha val="43137"/>
                    </a:srgbClr>
                  </a:outerShdw>
                </a:effectLst>
                <a:latin typeface="+mj-lt"/>
                <a:ea typeface="+mj-ea"/>
                <a:cs typeface="+mj-cs"/>
              </a:rPr>
              <a:t>the part of Chris Mayfield is played by Mary </a:t>
            </a:r>
            <a:r>
              <a:rPr lang="en-US" sz="3600" b="1" dirty="0" err="1" smtClean="0">
                <a:solidFill>
                  <a:srgbClr val="002060"/>
                </a:solidFill>
                <a:effectLst>
                  <a:outerShdw blurRad="38100" dist="38100" dir="2700000" algn="tl">
                    <a:srgbClr val="000000">
                      <a:alpha val="43137"/>
                    </a:srgbClr>
                  </a:outerShdw>
                </a:effectLst>
                <a:latin typeface="+mj-lt"/>
                <a:ea typeface="+mj-ea"/>
                <a:cs typeface="+mj-cs"/>
              </a:rPr>
              <a:t>Morsch</a:t>
            </a:r>
            <a:r>
              <a:rPr lang="en-US" sz="3600" b="1" dirty="0" smtClean="0">
                <a:solidFill>
                  <a:srgbClr val="002060"/>
                </a:solidFill>
                <a:effectLst>
                  <a:outerShdw blurRad="38100" dist="38100" dir="2700000" algn="tl">
                    <a:srgbClr val="000000">
                      <a:alpha val="43137"/>
                    </a:srgbClr>
                  </a:outerShdw>
                </a:effectLst>
                <a:latin typeface="+mj-lt"/>
                <a:ea typeface="+mj-ea"/>
                <a:cs typeface="+mj-cs"/>
              </a:rPr>
              <a:t> today</a:t>
            </a:r>
            <a:endParaRPr lang="en-US" sz="3600" b="1" dirty="0">
              <a:solidFill>
                <a:srgbClr val="002060"/>
              </a:solidFill>
              <a:effectLst>
                <a:outerShdw blurRad="38100" dist="38100" dir="2700000" algn="tl">
                  <a:srgbClr val="000000">
                    <a:alpha val="43137"/>
                  </a:srgbClr>
                </a:outerShdw>
              </a:effectLst>
              <a:latin typeface="+mj-lt"/>
              <a:ea typeface="+mj-ea"/>
              <a:cs typeface="+mj-cs"/>
            </a:endParaRPr>
          </a:p>
        </p:txBody>
      </p:sp>
      <p:pic>
        <p:nvPicPr>
          <p:cNvPr id="7" name="Picture 6" descr="transparent.png"/>
          <p:cNvPicPr>
            <a:picLocks noChangeAspect="1"/>
          </p:cNvPicPr>
          <p:nvPr/>
        </p:nvPicPr>
        <p:blipFill>
          <a:blip r:embed="rId3"/>
          <a:stretch>
            <a:fillRect/>
          </a:stretch>
        </p:blipFill>
        <p:spPr>
          <a:xfrm>
            <a:off x="4565650" y="3422650"/>
            <a:ext cx="12700" cy="12700"/>
          </a:xfrm>
          <a:prstGeom prst="rect">
            <a:avLst/>
          </a:prstGeom>
        </p:spPr>
      </p:pic>
      <p:pic>
        <p:nvPicPr>
          <p:cNvPr id="10" name="Picture 9" descr="ISAT:CS.jpg"/>
          <p:cNvPicPr>
            <a:picLocks noChangeAspect="1"/>
          </p:cNvPicPr>
          <p:nvPr/>
        </p:nvPicPr>
        <p:blipFill>
          <a:blip r:embed="rId4">
            <a:lum bright="15000"/>
          </a:blip>
          <a:stretch>
            <a:fillRect/>
          </a:stretch>
        </p:blipFill>
        <p:spPr>
          <a:xfrm>
            <a:off x="3048000" y="3867150"/>
            <a:ext cx="2990850" cy="2990850"/>
          </a:xfrm>
          <a:prstGeom prst="rect">
            <a:avLst/>
          </a:prstGeom>
        </p:spPr>
      </p:pic>
      <p:sp>
        <p:nvSpPr>
          <p:cNvPr id="11" name="Rectangle 3"/>
          <p:cNvSpPr txBox="1">
            <a:spLocks noChangeArrowheads="1"/>
          </p:cNvSpPr>
          <p:nvPr/>
        </p:nvSpPr>
        <p:spPr>
          <a:xfrm>
            <a:off x="228600" y="2438400"/>
            <a:ext cx="3657600" cy="2895600"/>
          </a:xfrm>
          <a:prstGeom prst="rect">
            <a:avLst/>
          </a:prstGeom>
        </p:spPr>
        <p:txBody>
          <a:bodyPr/>
          <a:lstStyle/>
          <a:p>
            <a:pPr marL="342900" indent="-342900">
              <a:spcBef>
                <a:spcPts val="0"/>
              </a:spcBef>
              <a:spcAft>
                <a:spcPts val="1700"/>
              </a:spcAft>
              <a:buFont typeface="Wingdings" pitchFamily="2" charset="2"/>
              <a:buNone/>
              <a:defRPr/>
            </a:pPr>
            <a:r>
              <a:rPr lang="en-US" sz="3200" dirty="0" err="1" smtClean="0">
                <a:solidFill>
                  <a:srgbClr val="002060"/>
                </a:solidFill>
                <a:latin typeface="+mn-lt"/>
              </a:rPr>
              <a:t>harrisnl@</a:t>
            </a:r>
            <a:r>
              <a:rPr lang="en-US" sz="3200" dirty="0" err="1">
                <a:solidFill>
                  <a:srgbClr val="002060"/>
                </a:solidFill>
                <a:latin typeface="+mn-lt"/>
              </a:rPr>
              <a:t>jmu.edu</a:t>
            </a:r>
            <a:endParaRPr lang="en-US" sz="3200" dirty="0">
              <a:solidFill>
                <a:srgbClr val="002060"/>
              </a:solidFill>
              <a:latin typeface="+mn-lt"/>
            </a:endParaRPr>
          </a:p>
          <a:p>
            <a:pPr marL="342900" indent="-342900">
              <a:spcBef>
                <a:spcPts val="0"/>
              </a:spcBef>
              <a:spcAft>
                <a:spcPts val="1700"/>
              </a:spcAft>
              <a:buFont typeface="Wingdings" pitchFamily="2" charset="2"/>
              <a:buNone/>
              <a:defRPr/>
            </a:pPr>
            <a:r>
              <a:rPr lang="en-US" sz="3200" dirty="0">
                <a:solidFill>
                  <a:srgbClr val="002060"/>
                </a:solidFill>
                <a:latin typeface="+mn-lt"/>
              </a:rPr>
              <a:t>540-568</a:t>
            </a:r>
            <a:r>
              <a:rPr lang="en-US" sz="3200" dirty="0" smtClean="0">
                <a:solidFill>
                  <a:srgbClr val="002060"/>
                </a:solidFill>
                <a:latin typeface="+mn-lt"/>
              </a:rPr>
              <a:t>-8771</a:t>
            </a:r>
          </a:p>
          <a:p>
            <a:pPr marL="342900" indent="-342900">
              <a:spcBef>
                <a:spcPts val="0"/>
              </a:spcBef>
              <a:spcAft>
                <a:spcPts val="1700"/>
              </a:spcAft>
              <a:buFont typeface="Wingdings" pitchFamily="2" charset="2"/>
              <a:buNone/>
              <a:defRPr/>
            </a:pPr>
            <a:r>
              <a:rPr lang="en-US" sz="3200" dirty="0" smtClean="0">
                <a:solidFill>
                  <a:srgbClr val="002060"/>
                </a:solidFill>
                <a:latin typeface="+mn-lt"/>
              </a:rPr>
              <a:t>ISAT/CS 217</a:t>
            </a:r>
          </a:p>
          <a:p>
            <a:pPr marL="342900" indent="-342900">
              <a:spcBef>
                <a:spcPts val="0"/>
              </a:spcBef>
              <a:spcAft>
                <a:spcPts val="1700"/>
              </a:spcAft>
              <a:buFont typeface="Wingdings" pitchFamily="2" charset="2"/>
              <a:buNone/>
              <a:defRPr/>
            </a:pPr>
            <a:r>
              <a:rPr lang="en-US" sz="3200" dirty="0" smtClean="0">
                <a:solidFill>
                  <a:srgbClr val="002060"/>
                </a:solidFill>
                <a:latin typeface="+mn-lt"/>
              </a:rPr>
              <a:t>Skype - </a:t>
            </a:r>
            <a:r>
              <a:rPr lang="en-US" sz="3200" dirty="0" err="1" smtClean="0">
                <a:solidFill>
                  <a:srgbClr val="002060"/>
                </a:solidFill>
                <a:latin typeface="+mn-lt"/>
              </a:rPr>
              <a:t>csharrisnl</a:t>
            </a:r>
            <a:endParaRPr lang="en-US" sz="3200" dirty="0" smtClean="0">
              <a:solidFill>
                <a:srgbClr val="002060"/>
              </a:solidFill>
              <a:latin typeface="+mn-lt"/>
            </a:endParaRPr>
          </a:p>
          <a:p>
            <a:pPr marL="342900" indent="-342900">
              <a:spcBef>
                <a:spcPts val="0"/>
              </a:spcBef>
              <a:spcAft>
                <a:spcPts val="1700"/>
              </a:spcAft>
              <a:buFont typeface="Wingdings" pitchFamily="2" charset="2"/>
              <a:buNone/>
              <a:defRPr/>
            </a:pPr>
            <a:endParaRPr lang="en-US" sz="500" dirty="0">
              <a:solidFill>
                <a:srgbClr val="002060"/>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Intelligence Analyst</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sp>
        <p:nvSpPr>
          <p:cNvPr id="12" name="Rectangle 11"/>
          <p:cNvSpPr/>
          <p:nvPr/>
        </p:nvSpPr>
        <p:spPr>
          <a:xfrm>
            <a:off x="2286000" y="1166842"/>
            <a:ext cx="6324600" cy="3970318"/>
          </a:xfrm>
          <a:prstGeom prst="rect">
            <a:avLst/>
          </a:prstGeom>
        </p:spPr>
        <p:txBody>
          <a:bodyPr wrap="square">
            <a:spAutoFit/>
          </a:bodyPr>
          <a:lstStyle/>
          <a:p>
            <a:r>
              <a:rPr lang="en-US" dirty="0" smtClean="0"/>
              <a:t>The IA program prepares students to solve problems in national, international or business intelligence settings. </a:t>
            </a:r>
          </a:p>
          <a:p>
            <a:endParaRPr lang="en-US" dirty="0" smtClean="0"/>
          </a:p>
          <a:p>
            <a:r>
              <a:rPr lang="en-US" dirty="0" smtClean="0"/>
              <a:t>They will apply the principles of logic and reasoning, data mining and data synthesis with the influences of cultural and political factors to arrive at a holistic solution. </a:t>
            </a:r>
          </a:p>
          <a:p>
            <a:endParaRPr lang="en-US" dirty="0" smtClean="0"/>
          </a:p>
          <a:p>
            <a:r>
              <a:rPr lang="en-US" dirty="0" smtClean="0"/>
              <a:t>This requires the student to have a firm understanding of logic, reasoning, and aspects of how the human mind operates (cognitive psychology) joined with an understanding of cultural and political factors that may influence the relevance of data and a solid understanding of different technologies that facilitate the collecting and evaluation of data.</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1" name="Content Placeholder 10"/>
          <p:cNvSpPr>
            <a:spLocks noGrp="1"/>
          </p:cNvSpPr>
          <p:nvPr>
            <p:ph idx="1"/>
          </p:nvPr>
        </p:nvSpPr>
        <p:spPr>
          <a:xfrm>
            <a:off x="2057400" y="4114800"/>
            <a:ext cx="7086600" cy="2514600"/>
          </a:xfrm>
        </p:spPr>
        <p:txBody>
          <a:bodyPr/>
          <a:lstStyle/>
          <a:p>
            <a:pPr>
              <a:spcBef>
                <a:spcPts val="0"/>
              </a:spcBef>
              <a:spcAft>
                <a:spcPts val="1500"/>
              </a:spcAft>
              <a:defRPr/>
            </a:pPr>
            <a:r>
              <a:rPr lang="en-US" sz="2800" dirty="0" smtClean="0"/>
              <a:t>Major includes 57 hours</a:t>
            </a:r>
          </a:p>
          <a:p>
            <a:pPr>
              <a:spcBef>
                <a:spcPts val="0"/>
              </a:spcBef>
              <a:spcAft>
                <a:spcPts val="1500"/>
              </a:spcAft>
              <a:defRPr/>
            </a:pPr>
            <a:r>
              <a:rPr lang="en-US" sz="2800" dirty="0" err="1" smtClean="0"/>
              <a:t>GenEd</a:t>
            </a:r>
            <a:r>
              <a:rPr lang="en-US" sz="2800" dirty="0" smtClean="0"/>
              <a:t> has some recommended courses</a:t>
            </a:r>
          </a:p>
          <a:p>
            <a:pPr>
              <a:spcBef>
                <a:spcPts val="0"/>
              </a:spcBef>
              <a:spcAft>
                <a:spcPts val="1500"/>
              </a:spcAft>
              <a:defRPr/>
            </a:pPr>
            <a:r>
              <a:rPr lang="en-US" sz="2800" dirty="0" smtClean="0"/>
              <a:t>Scientific literacy and quantitative reasoning</a:t>
            </a:r>
          </a:p>
          <a:p>
            <a:pPr>
              <a:spcBef>
                <a:spcPts val="0"/>
              </a:spcBef>
              <a:spcAft>
                <a:spcPts val="1500"/>
              </a:spcAft>
              <a:defRPr/>
            </a:pPr>
            <a:r>
              <a:rPr lang="en-US" sz="2800" dirty="0" smtClean="0"/>
              <a:t>15 hours of electives</a:t>
            </a:r>
          </a:p>
        </p:txBody>
      </p:sp>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Intelligence Analyst</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graphicFrame>
        <p:nvGraphicFramePr>
          <p:cNvPr id="9" name="Chart 8"/>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5058424"/>
              </p:ext>
            </p:extLst>
          </p:nvPr>
        </p:nvGraphicFramePr>
        <p:xfrm>
          <a:off x="3048000" y="1219200"/>
          <a:ext cx="4724400" cy="2895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3555" name="Picture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3355058" y="0"/>
            <a:ext cx="4500809" cy="6858000"/>
          </a:xfrm>
          <a:prstGeom prst="rect">
            <a:avLst/>
          </a:prstGeom>
          <a:noFill/>
          <a:ln w="9525">
            <a:noFill/>
            <a:miter lim="800000"/>
            <a:headEnd/>
            <a:tailEnd/>
          </a:ln>
        </p:spPr>
      </p:pic>
      <p:pic>
        <p:nvPicPr>
          <p:cNvPr id="23556"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9" name="Rectangle 8"/>
          <p:cNvSpPr/>
          <p:nvPr/>
        </p:nvSpPr>
        <p:spPr>
          <a:xfrm>
            <a:off x="6400800" y="0"/>
            <a:ext cx="1676400" cy="533400"/>
          </a:xfrm>
          <a:prstGeom prst="rect">
            <a:avLst/>
          </a:prstGeom>
          <a:solidFill>
            <a:schemeClr val="bg1">
              <a:lumMod val="95000"/>
            </a:schemeClr>
          </a:solidFill>
          <a:ln>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1848"/>
                </a:solidFill>
              </a:rPr>
              <a:t>Page </a:t>
            </a:r>
            <a:r>
              <a:rPr lang="en-US" sz="3200" b="1" dirty="0" smtClean="0">
                <a:solidFill>
                  <a:srgbClr val="001848"/>
                </a:solidFill>
              </a:rPr>
              <a:t>35</a:t>
            </a:r>
            <a:endParaRPr lang="en-US" sz="3200" b="1" dirty="0">
              <a:solidFill>
                <a:srgbClr val="001848"/>
              </a:solidFill>
            </a:endParaRPr>
          </a:p>
        </p:txBody>
      </p:sp>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2" name="TextBox 11"/>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b="1" dirty="0">
                <a:solidFill>
                  <a:schemeClr val="bg1">
                    <a:lumMod val="9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b="1" dirty="0" smtClean="0">
                <a:solidFill>
                  <a:schemeClr val="bg1">
                    <a:lumMod val="95000"/>
                  </a:schemeClr>
                </a:solidFill>
                <a:latin typeface="+mj-lt"/>
              </a:rPr>
              <a:t>Major</a:t>
            </a:r>
            <a:endParaRPr lang="en-US" sz="2000" b="1" dirty="0">
              <a:solidFill>
                <a:schemeClr val="bg1">
                  <a:lumMod val="9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4" name="Title 5"/>
          <p:cNvSpPr txBox="1">
            <a:spLocks/>
          </p:cNvSpPr>
          <p:nvPr/>
        </p:nvSpPr>
        <p:spPr bwMode="auto">
          <a:xfrm>
            <a:off x="2286000" y="76200"/>
            <a:ext cx="6172200" cy="1143000"/>
          </a:xfrm>
          <a:prstGeom prst="rect">
            <a:avLst/>
          </a:prstGeom>
          <a:noFill/>
          <a:ln w="9525">
            <a:noFill/>
            <a:miter lim="800000"/>
            <a:headEnd/>
            <a:tailEnd/>
          </a:ln>
        </p:spPr>
        <p:txBody>
          <a:bodyPr anchor="ctr"/>
          <a:lstStyle/>
          <a:p>
            <a:pPr>
              <a:defRPr/>
            </a:pPr>
            <a:r>
              <a:rPr lang="en-US" sz="4400" b="1" dirty="0" smtClean="0">
                <a:solidFill>
                  <a:srgbClr val="002060"/>
                </a:solidFill>
                <a:effectLst>
                  <a:outerShdw blurRad="38100" dist="38100" dir="2700000" algn="tl">
                    <a:srgbClr val="000000">
                      <a:alpha val="43137"/>
                    </a:srgbClr>
                  </a:outerShdw>
                </a:effectLst>
                <a:latin typeface="+mj-lt"/>
                <a:ea typeface="+mj-ea"/>
                <a:cs typeface="+mj-cs"/>
              </a:rPr>
              <a:t>IA – First Year</a:t>
            </a:r>
            <a:endParaRPr lang="en-US" sz="4400" b="1" dirty="0">
              <a:solidFill>
                <a:srgbClr val="002060"/>
              </a:solidFill>
              <a:effectLst>
                <a:outerShdw blurRad="38100" dist="38100" dir="2700000" algn="tl">
                  <a:srgbClr val="000000">
                    <a:alpha val="43137"/>
                  </a:srgbClr>
                </a:outerShdw>
              </a:effectLst>
              <a:latin typeface="+mj-lt"/>
              <a:ea typeface="+mj-ea"/>
              <a:cs typeface="+mj-cs"/>
            </a:endParaRPr>
          </a:p>
        </p:txBody>
      </p:sp>
      <p:graphicFrame>
        <p:nvGraphicFramePr>
          <p:cNvPr id="16" name="Table 15"/>
          <p:cNvGraphicFramePr>
            <a:graphicFrameLocks noGrp="1"/>
          </p:cNvGraphicFramePr>
          <p:nvPr/>
        </p:nvGraphicFramePr>
        <p:xfrm>
          <a:off x="2286000" y="1219200"/>
          <a:ext cx="6400800" cy="3048000"/>
        </p:xfrm>
        <a:graphic>
          <a:graphicData uri="http://schemas.openxmlformats.org/drawingml/2006/table">
            <a:tbl>
              <a:tblPr/>
              <a:tblGrid>
                <a:gridCol w="3200400"/>
                <a:gridCol w="3200400"/>
              </a:tblGrid>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First Semester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128"/>
                        </a:rPr>
                        <a:t>Second Semester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Arial" charset="0"/>
                          <a:ea typeface="ＭＳ Ｐゴシック" charset="-128"/>
                        </a:rPr>
                        <a:t>Cluster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 or 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Cluster 1 or 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endParaRPr kumimoji="0" lang="en-US" sz="1800" b="0" i="0" u="none" strike="noStrike" cap="none" normalizeH="0" baseline="0" dirty="0" smtClean="0">
                        <a:ln>
                          <a:noFill/>
                        </a:ln>
                        <a:solidFill>
                          <a:srgbClr val="000000"/>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508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r>
                        <a:rPr kumimoji="0" lang="en-US" sz="1800" b="0" i="0" u="none" strike="noStrike" cap="none" normalizeH="0" baseline="0" dirty="0" smtClean="0">
                          <a:ln>
                            <a:noFill/>
                          </a:ln>
                          <a:solidFill>
                            <a:srgbClr val="000000"/>
                          </a:solidFill>
                          <a:effectLst/>
                          <a:latin typeface="Arial" charset="0"/>
                          <a:ea typeface="ＭＳ Ｐゴシック" charset="-128"/>
                        </a:rPr>
                        <a:t> or language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128"/>
                        </a:rPr>
                        <a:t>Gen </a:t>
                      </a:r>
                      <a:r>
                        <a:rPr kumimoji="0" lang="en-US" sz="1800" b="0" i="0" u="none" strike="noStrike" cap="none" normalizeH="0" baseline="0" dirty="0" err="1" smtClean="0">
                          <a:ln>
                            <a:noFill/>
                          </a:ln>
                          <a:solidFill>
                            <a:srgbClr val="000000"/>
                          </a:solidFill>
                          <a:effectLst/>
                          <a:latin typeface="Arial" charset="0"/>
                          <a:ea typeface="ＭＳ Ｐゴシック" charset="-128"/>
                        </a:rPr>
                        <a:t>ed</a:t>
                      </a:r>
                      <a:r>
                        <a:rPr kumimoji="0" lang="en-US" sz="1800" b="0" i="0" u="none" strike="noStrike" cap="none" normalizeH="0" baseline="0" dirty="0" smtClean="0">
                          <a:ln>
                            <a:noFill/>
                          </a:ln>
                          <a:solidFill>
                            <a:srgbClr val="000000"/>
                          </a:solidFill>
                          <a:effectLst/>
                          <a:latin typeface="Arial" charset="0"/>
                          <a:ea typeface="ＭＳ Ｐゴシック" charset="-128"/>
                        </a:rPr>
                        <a:t> or language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bl>
          </a:graphicData>
        </a:graphic>
      </p:graphicFrame>
      <p:sp>
        <p:nvSpPr>
          <p:cNvPr id="9" name="TextBox 8"/>
          <p:cNvSpPr txBox="1"/>
          <p:nvPr/>
        </p:nvSpPr>
        <p:spPr>
          <a:xfrm>
            <a:off x="2438400" y="4549676"/>
            <a:ext cx="5486400" cy="2585323"/>
          </a:xfrm>
          <a:prstGeom prst="rect">
            <a:avLst/>
          </a:prstGeom>
          <a:noFill/>
        </p:spPr>
        <p:txBody>
          <a:bodyPr wrap="square" rtlCol="0">
            <a:spAutoFit/>
          </a:bodyPr>
          <a:lstStyle/>
          <a:p>
            <a:r>
              <a:rPr lang="en-US" dirty="0" smtClean="0"/>
              <a:t>C1 - GPHIL 120 – Critical thinking</a:t>
            </a:r>
          </a:p>
          <a:p>
            <a:r>
              <a:rPr lang="en-US" dirty="0" smtClean="0"/>
              <a:t>C2 - GREL 101 – Religions of the World</a:t>
            </a:r>
          </a:p>
          <a:p>
            <a:r>
              <a:rPr lang="en-US" dirty="0" smtClean="0"/>
              <a:t>C3 - </a:t>
            </a:r>
            <a:r>
              <a:rPr lang="en-US" i="1" dirty="0" smtClean="0">
                <a:solidFill>
                  <a:srgbClr val="FF0000"/>
                </a:solidFill>
              </a:rPr>
              <a:t>GISAT 251 or MATH </a:t>
            </a:r>
            <a:r>
              <a:rPr lang="en-US" i="1" dirty="0" smtClean="0">
                <a:solidFill>
                  <a:srgbClr val="FF0000"/>
                </a:solidFill>
              </a:rPr>
              <a:t>220*</a:t>
            </a:r>
          </a:p>
          <a:p>
            <a:r>
              <a:rPr lang="en-US" dirty="0" smtClean="0"/>
              <a:t>C4 – </a:t>
            </a:r>
            <a:r>
              <a:rPr lang="en-US" i="1" dirty="0" smtClean="0">
                <a:solidFill>
                  <a:srgbClr val="FF0000"/>
                </a:solidFill>
              </a:rPr>
              <a:t>GECON </a:t>
            </a:r>
            <a:r>
              <a:rPr lang="en-US" i="1" dirty="0" smtClean="0">
                <a:solidFill>
                  <a:srgbClr val="FF0000"/>
                </a:solidFill>
              </a:rPr>
              <a:t>200*</a:t>
            </a:r>
            <a:r>
              <a:rPr lang="en-US" i="1" dirty="0" smtClean="0"/>
              <a:t> </a:t>
            </a:r>
            <a:r>
              <a:rPr lang="en-US" dirty="0" smtClean="0"/>
              <a:t>GPOSC200 or GPOSC 225</a:t>
            </a:r>
          </a:p>
          <a:p>
            <a:r>
              <a:rPr lang="en-US" dirty="0" smtClean="0">
                <a:solidFill>
                  <a:srgbClr val="000000"/>
                </a:solidFill>
              </a:rPr>
              <a:t>C5 – GPSYC 101</a:t>
            </a:r>
          </a:p>
          <a:p>
            <a:endParaRPr lang="en-US" dirty="0" smtClean="0">
              <a:solidFill>
                <a:srgbClr val="000000"/>
              </a:solidFill>
            </a:endParaRPr>
          </a:p>
          <a:p>
            <a:r>
              <a:rPr lang="en-US" dirty="0" smtClean="0">
                <a:solidFill>
                  <a:srgbClr val="000000"/>
                </a:solidFill>
              </a:rPr>
              <a:t>Korean, Chinese, Persian, or </a:t>
            </a:r>
            <a:r>
              <a:rPr lang="en-US" dirty="0" smtClean="0">
                <a:solidFill>
                  <a:srgbClr val="000000"/>
                </a:solidFill>
              </a:rPr>
              <a:t>Arabic</a:t>
            </a:r>
          </a:p>
          <a:p>
            <a:r>
              <a:rPr lang="en-US" sz="1200" dirty="0" smtClean="0">
                <a:solidFill>
                  <a:srgbClr val="000000"/>
                </a:solidFill>
              </a:rPr>
              <a:t>* Required</a:t>
            </a:r>
            <a:endParaRPr lang="en-US" sz="1200" dirty="0" smtClean="0">
              <a:solidFill>
                <a:srgbClr val="000000"/>
              </a:solidFill>
            </a:endParaRP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1448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itle 5"/>
          <p:cNvSpPr>
            <a:spLocks noGrp="1"/>
          </p:cNvSpPr>
          <p:nvPr>
            <p:ph type="title"/>
          </p:nvPr>
        </p:nvSpPr>
        <p:spPr>
          <a:xfrm>
            <a:off x="2286000" y="152400"/>
            <a:ext cx="6172200" cy="1143000"/>
          </a:xfrm>
        </p:spPr>
        <p:txBody>
          <a:bodyPr/>
          <a:lstStyle/>
          <a:p>
            <a:pPr algn="l" eaLnBrk="1" hangingPunct="1">
              <a:defRPr/>
            </a:pPr>
            <a:r>
              <a:rPr lang="en-US" dirty="0" smtClean="0">
                <a:effectLst>
                  <a:outerShdw blurRad="38100" dist="38100" dir="2700000" algn="tl">
                    <a:srgbClr val="000000">
                      <a:alpha val="43137"/>
                    </a:srgbClr>
                  </a:outerShdw>
                </a:effectLst>
              </a:rPr>
              <a:t>General Education:</a:t>
            </a:r>
            <a:br>
              <a:rPr lang="en-US" dirty="0" smtClean="0">
                <a:effectLst>
                  <a:outerShdw blurRad="38100" dist="38100" dir="2700000" algn="tl">
                    <a:srgbClr val="000000">
                      <a:alpha val="43137"/>
                    </a:srgbClr>
                  </a:outerShdw>
                </a:effectLst>
              </a:rPr>
            </a:br>
            <a:r>
              <a:rPr lang="en-US" sz="4000" i="1" dirty="0" smtClean="0">
                <a:effectLst>
                  <a:outerShdw blurRad="38100" dist="38100" dir="2700000" algn="tl">
                    <a:srgbClr val="000000">
                      <a:alpha val="43137"/>
                    </a:srgbClr>
                  </a:outerShdw>
                </a:effectLst>
              </a:rPr>
              <a:t>The Human Communit</a:t>
            </a:r>
            <a:r>
              <a:rPr lang="en-US" i="1" dirty="0" smtClean="0">
                <a:effectLst>
                  <a:outerShdw blurRad="38100" dist="38100" dir="2700000" algn="tl">
                    <a:srgbClr val="000000">
                      <a:alpha val="43137"/>
                    </a:srgbClr>
                  </a:outerShdw>
                </a:effectLst>
              </a:rPr>
              <a:t>y</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2209800" y="1600200"/>
            <a:ext cx="6934200" cy="5257800"/>
          </a:xfrm>
        </p:spPr>
        <p:txBody>
          <a:bodyPr/>
          <a:lstStyle/>
          <a:p>
            <a:pPr eaLnBrk="1" hangingPunct="1">
              <a:spcBef>
                <a:spcPts val="0"/>
              </a:spcBef>
              <a:spcAft>
                <a:spcPts val="1500"/>
              </a:spcAft>
              <a:defRPr/>
            </a:pPr>
            <a:r>
              <a:rPr lang="en-US" sz="2200" dirty="0" smtClean="0"/>
              <a:t>Enables students to achieve a </a:t>
            </a:r>
            <a:r>
              <a:rPr lang="en-US" sz="2200" b="1" dirty="0" smtClean="0"/>
              <a:t>well-rounded education</a:t>
            </a:r>
          </a:p>
          <a:p>
            <a:pPr eaLnBrk="1" hangingPunct="1">
              <a:spcBef>
                <a:spcPts val="0"/>
              </a:spcBef>
              <a:spcAft>
                <a:spcPts val="1500"/>
              </a:spcAft>
              <a:defRPr/>
            </a:pPr>
            <a:r>
              <a:rPr lang="en-US" sz="2200" dirty="0" smtClean="0"/>
              <a:t>Serves as the </a:t>
            </a:r>
            <a:r>
              <a:rPr lang="en-US" sz="2200" b="1" dirty="0" smtClean="0"/>
              <a:t>common core</a:t>
            </a:r>
            <a:r>
              <a:rPr lang="en-US" sz="2200" dirty="0" smtClean="0"/>
              <a:t> academic program at JMU </a:t>
            </a:r>
          </a:p>
          <a:p>
            <a:pPr eaLnBrk="1" hangingPunct="1">
              <a:spcBef>
                <a:spcPts val="0"/>
              </a:spcBef>
              <a:spcAft>
                <a:spcPts val="1500"/>
              </a:spcAft>
              <a:defRPr/>
            </a:pPr>
            <a:r>
              <a:rPr lang="en-US" sz="2200" dirty="0" smtClean="0"/>
              <a:t>Teaches students to understand</a:t>
            </a:r>
            <a:r>
              <a:rPr lang="en-US" sz="2200" b="1" dirty="0" smtClean="0"/>
              <a:t> </a:t>
            </a:r>
            <a:r>
              <a:rPr lang="en-US" sz="2200" dirty="0" smtClean="0"/>
              <a:t>how distinct disciplines look at the world from </a:t>
            </a:r>
            <a:r>
              <a:rPr lang="en-US" sz="2200" b="1" dirty="0" smtClean="0"/>
              <a:t>different points of view</a:t>
            </a:r>
          </a:p>
          <a:p>
            <a:pPr eaLnBrk="1" hangingPunct="1">
              <a:spcBef>
                <a:spcPts val="0"/>
              </a:spcBef>
              <a:spcAft>
                <a:spcPts val="1500"/>
              </a:spcAft>
              <a:defRPr/>
            </a:pPr>
            <a:r>
              <a:rPr lang="en-US" sz="2200" dirty="0" smtClean="0"/>
              <a:t>Aspires to </a:t>
            </a:r>
            <a:r>
              <a:rPr lang="en-US" sz="2200" b="1" dirty="0" smtClean="0"/>
              <a:t>create informed global citizens </a:t>
            </a:r>
            <a:r>
              <a:rPr lang="en-US" sz="2200" dirty="0" smtClean="0"/>
              <a:t>of the 21</a:t>
            </a:r>
            <a:r>
              <a:rPr lang="en-US" sz="2200" baseline="30000" dirty="0" smtClean="0"/>
              <a:t>st</a:t>
            </a:r>
            <a:r>
              <a:rPr lang="en-US" sz="2200" dirty="0" smtClean="0"/>
              <a:t> century</a:t>
            </a:r>
          </a:p>
          <a:p>
            <a:pPr eaLnBrk="1" hangingPunct="1">
              <a:spcBef>
                <a:spcPts val="0"/>
              </a:spcBef>
              <a:spcAft>
                <a:spcPts val="1500"/>
              </a:spcAft>
              <a:defRPr/>
            </a:pPr>
            <a:r>
              <a:rPr lang="en-US" sz="2200" dirty="0" smtClean="0"/>
              <a:t>Helps </a:t>
            </a:r>
            <a:r>
              <a:rPr lang="en-US" sz="2200" b="1" dirty="0" smtClean="0"/>
              <a:t>develop skills and knowledge </a:t>
            </a:r>
            <a:r>
              <a:rPr lang="en-US" sz="2200" dirty="0" smtClean="0"/>
              <a:t>which upper level courses use as a foundation and that employers seek</a:t>
            </a:r>
          </a:p>
          <a:p>
            <a:pPr eaLnBrk="1" hangingPunct="1">
              <a:spcBef>
                <a:spcPts val="0"/>
              </a:spcBef>
              <a:spcAft>
                <a:spcPts val="1500"/>
              </a:spcAft>
              <a:defRPr/>
            </a:pPr>
            <a:r>
              <a:rPr lang="en-US" sz="2200" dirty="0" smtClean="0"/>
              <a:t>Provides the opportunity for students to </a:t>
            </a:r>
            <a:r>
              <a:rPr lang="en-US" sz="2200" b="1" dirty="0" smtClean="0"/>
              <a:t>try academic areas</a:t>
            </a:r>
            <a:r>
              <a:rPr lang="en-US" sz="2200" dirty="0" smtClean="0"/>
              <a:t> that they may not have considered</a:t>
            </a:r>
          </a:p>
          <a:p>
            <a:pPr eaLnBrk="1" hangingPunct="1">
              <a:spcBef>
                <a:spcPts val="0"/>
              </a:spcBef>
              <a:spcAft>
                <a:spcPts val="1500"/>
              </a:spcAft>
              <a:defRPr/>
            </a:pPr>
            <a:endParaRPr lang="en-US" sz="2400" dirty="0"/>
          </a:p>
          <a:p>
            <a:pPr eaLnBrk="1" hangingPunct="1">
              <a:spcBef>
                <a:spcPts val="0"/>
              </a:spcBef>
              <a:spcAft>
                <a:spcPts val="1500"/>
              </a:spcAft>
              <a:defRPr/>
            </a:pPr>
            <a:endParaRPr lang="en-US" sz="2400" dirty="0" smtClean="0"/>
          </a:p>
        </p:txBody>
      </p:sp>
      <p:pic>
        <p:nvPicPr>
          <p:cNvPr id="15366"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1" name="TextBox 10"/>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effectLst>
                  <a:outerShdw blurRad="38100" dist="38100" dir="2700000" algn="tl">
                    <a:srgbClr val="000000">
                      <a:alpha val="43137"/>
                    </a:srgbClr>
                  </a:outerShdw>
                </a:effectLst>
                <a:latin typeface="+mn-lt"/>
              </a:rPr>
              <a:t>Our Roles</a:t>
            </a:r>
          </a:p>
          <a:p>
            <a:pPr marL="234950" indent="-234950">
              <a:spcAft>
                <a:spcPts val="500"/>
              </a:spcAft>
              <a:buFontTx/>
              <a:buAutoNum type="arabicPeriod"/>
              <a:defRPr/>
            </a:pPr>
            <a:r>
              <a:rPr lang="en-US" sz="1200" b="1" dirty="0" smtClean="0">
                <a:solidFill>
                  <a:srgbClr val="001848"/>
                </a:solidFill>
                <a:latin typeface="+mn-lt"/>
              </a:rPr>
              <a:t>Graduation </a:t>
            </a:r>
            <a:r>
              <a:rPr lang="en-US" sz="1200" b="1"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0" name="TextBox 9"/>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b="1" dirty="0">
                <a:solidFill>
                  <a:schemeClr val="bg1">
                    <a:lumMod val="9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5322706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7">
                                            <p:txEl>
                                              <p:pRg st="0" end="0"/>
                                            </p:txEl>
                                          </p:spTgt>
                                        </p:tgtEl>
                                        <p:attrNameLst>
                                          <p:attrName>style.opacity</p:attrName>
                                        </p:attrNameLst>
                                      </p:cBhvr>
                                      <p:to>
                                        <p:strVal val="0.5"/>
                                      </p:to>
                                    </p:set>
                                    <p:animEffect filter="image" prLst="opacity: 0.5">
                                      <p:cBhvr rctx="IE">
                                        <p:cTn id="9" dur="indefinite"/>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7">
                                            <p:txEl>
                                              <p:pRg st="1" end="1"/>
                                            </p:txEl>
                                          </p:spTgt>
                                        </p:tgtEl>
                                        <p:attrNameLst>
                                          <p:attrName>style.opacity</p:attrName>
                                        </p:attrNameLst>
                                      </p:cBhvr>
                                      <p:to>
                                        <p:strVal val="0.5"/>
                                      </p:to>
                                    </p:set>
                                    <p:animEffect filter="image" prLst="opacity: 0.5">
                                      <p:cBhvr rctx="IE">
                                        <p:cTn id="16" dur="indefinite"/>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par>
                                <p:cTn id="29" presetID="9" presetClass="emph" presetSubtype="0" nodeType="withEffect">
                                  <p:stCondLst>
                                    <p:cond delay="0"/>
                                  </p:stCondLst>
                                  <p:childTnLst>
                                    <p:set>
                                      <p:cBhvr rctx="PPT">
                                        <p:cTn id="30" dur="indefinite"/>
                                        <p:tgtEl>
                                          <p:spTgt spid="7">
                                            <p:txEl>
                                              <p:pRg st="2" end="2"/>
                                            </p:txEl>
                                          </p:spTgt>
                                        </p:tgtEl>
                                        <p:attrNameLst>
                                          <p:attrName>style.opacity</p:attrName>
                                        </p:attrNameLst>
                                      </p:cBhvr>
                                      <p:to>
                                        <p:strVal val="0.5"/>
                                      </p:to>
                                    </p:set>
                                    <p:animEffect filter="image" prLst="opacity: 0.5">
                                      <p:cBhvr rctx="IE">
                                        <p:cTn id="31" dur="indefinite"/>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Right Arrow 1">
            <a:hlinkClick r:id="rId3" action="ppaction://hlinksldjump"/>
          </p:cNvPr>
          <p:cNvSpPr/>
          <p:nvPr/>
        </p:nvSpPr>
        <p:spPr>
          <a:xfrm>
            <a:off x="7772400" y="6088505"/>
            <a:ext cx="1379094" cy="76200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Next Slide</a:t>
            </a:r>
            <a:endParaRPr lang="en-US" b="1" dirty="0">
              <a:solidFill>
                <a:schemeClr val="tx1"/>
              </a:solidFill>
            </a:endParaRPr>
          </a:p>
        </p:txBody>
      </p:sp>
      <p:pic>
        <p:nvPicPr>
          <p:cNvPr id="4" name="Picture 3" descr="Untitled.pdf"/>
          <p:cNvPicPr>
            <a:picLocks/>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129424" y="152400"/>
            <a:ext cx="8915400" cy="6400800"/>
          </a:xfrm>
          <a:prstGeom prst="rect">
            <a:avLst/>
          </a:prstGeom>
        </p:spPr>
      </p:pic>
      <p:sp>
        <p:nvSpPr>
          <p:cNvPr id="3" name="Action Button: Forward or Next 2">
            <a:hlinkClick r:id="rId6" highlightClick="1"/>
          </p:cNvPr>
          <p:cNvSpPr/>
          <p:nvPr/>
        </p:nvSpPr>
        <p:spPr>
          <a:xfrm>
            <a:off x="3505200" y="2514600"/>
            <a:ext cx="1981200" cy="160020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0097707"/>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 name="Chart 11"/>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1163683"/>
              </p:ext>
            </p:extLst>
          </p:nvPr>
        </p:nvGraphicFramePr>
        <p:xfrm>
          <a:off x="3124200" y="0"/>
          <a:ext cx="4724400"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052"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pic>
        <p:nvPicPr>
          <p:cNvPr id="6" name="Picture 9"/>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5854394" y="2590800"/>
            <a:ext cx="3208950" cy="4191000"/>
          </a:xfrm>
          <a:prstGeom prst="rect">
            <a:avLst/>
          </a:prstGeom>
          <a:noFill/>
          <a:ln w="9525">
            <a:solidFill>
              <a:schemeClr val="tx1"/>
            </a:solidFill>
            <a:miter lim="800000"/>
            <a:headEnd/>
            <a:tailEnd/>
          </a:ln>
        </p:spPr>
      </p:pic>
      <p:pic>
        <p:nvPicPr>
          <p:cNvPr id="31749" name="Picture 2"/>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133600" y="2606331"/>
            <a:ext cx="3200400" cy="4140888"/>
          </a:xfrm>
          <a:prstGeom prst="rect">
            <a:avLst/>
          </a:prstGeom>
          <a:noFill/>
          <a:ln w="9525">
            <a:solidFill>
              <a:schemeClr val="tx1"/>
            </a:solidFill>
            <a:miter lim="800000"/>
            <a:headEnd/>
            <a:tailEnd/>
          </a:ln>
        </p:spPr>
      </p:pic>
      <p:cxnSp>
        <p:nvCxnSpPr>
          <p:cNvPr id="11" name="Straight Arrow Connector 10"/>
          <p:cNvCxnSpPr/>
          <p:nvPr/>
        </p:nvCxnSpPr>
        <p:spPr>
          <a:xfrm>
            <a:off x="5181600" y="4572000"/>
            <a:ext cx="822325" cy="1588"/>
          </a:xfrm>
          <a:prstGeom prst="straightConnector1">
            <a:avLst/>
          </a:prstGeom>
          <a:ln w="476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b="1" dirty="0">
                <a:solidFill>
                  <a:schemeClr val="bg1">
                    <a:lumMod val="9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
        <p:nvSpPr>
          <p:cNvPr id="13" name="TextBox 12"/>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8675"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871788" y="27556"/>
            <a:ext cx="5257800" cy="6802888"/>
          </a:xfrm>
          <a:prstGeom prst="rect">
            <a:avLst/>
          </a:prstGeom>
          <a:noFill/>
          <a:ln w="9525">
            <a:noFill/>
            <a:miter lim="800000"/>
            <a:headEnd/>
            <a:tailEnd/>
          </a:ln>
        </p:spPr>
      </p:pic>
      <p:pic>
        <p:nvPicPr>
          <p:cNvPr id="28676"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7" name="TextBox 6"/>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1" name="TextBox 10"/>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b="1" dirty="0">
                <a:solidFill>
                  <a:schemeClr val="bg1">
                    <a:lumMod val="9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9699"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861239" y="1588"/>
            <a:ext cx="5264610" cy="6850062"/>
          </a:xfrm>
          <a:prstGeom prst="rect">
            <a:avLst/>
          </a:prstGeom>
          <a:noFill/>
          <a:ln w="9525">
            <a:noFill/>
            <a:miter lim="800000"/>
            <a:headEnd/>
            <a:tailEnd/>
          </a:ln>
        </p:spPr>
      </p:pic>
      <p:pic>
        <p:nvPicPr>
          <p:cNvPr id="29700"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7" name="TextBox 6"/>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0" name="TextBox 9"/>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b="1" dirty="0">
                <a:solidFill>
                  <a:schemeClr val="bg1">
                    <a:lumMod val="9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889250" y="19542"/>
            <a:ext cx="5256213" cy="6803041"/>
          </a:xfrm>
          <a:prstGeom prst="rect">
            <a:avLst/>
          </a:prstGeom>
          <a:noFill/>
          <a:ln w="9525">
            <a:noFill/>
            <a:miter lim="800000"/>
            <a:headEnd/>
            <a:tailEnd/>
          </a:ln>
        </p:spPr>
      </p:pic>
      <p:sp>
        <p:nvSpPr>
          <p:cNvPr id="11" name="Rectangle 10"/>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724"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9" name="Rectangle 8"/>
          <p:cNvSpPr/>
          <p:nvPr/>
        </p:nvSpPr>
        <p:spPr>
          <a:xfrm>
            <a:off x="3352800" y="2362200"/>
            <a:ext cx="1779588" cy="495300"/>
          </a:xfrm>
          <a:prstGeom prst="rect">
            <a:avLst/>
          </a:prstGeom>
          <a:solidFill>
            <a:srgbClr val="FFFF99"/>
          </a:solidFill>
          <a:ln>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cap="small" dirty="0">
                <a:solidFill>
                  <a:schemeClr val="tx1"/>
                </a:solidFill>
              </a:rPr>
              <a:t>Add</a:t>
            </a:r>
            <a:r>
              <a:rPr lang="en-US" sz="1600" b="1" dirty="0">
                <a:solidFill>
                  <a:schemeClr val="tx1"/>
                </a:solidFill>
              </a:rPr>
              <a:t>:</a:t>
            </a:r>
            <a:r>
              <a:rPr lang="en-US" sz="1600" b="1" i="1" dirty="0">
                <a:solidFill>
                  <a:schemeClr val="tx1"/>
                </a:solidFill>
              </a:rPr>
              <a:t> </a:t>
            </a:r>
            <a:r>
              <a:rPr lang="en-US" sz="1600" b="1" dirty="0">
                <a:solidFill>
                  <a:schemeClr val="tx1"/>
                </a:solidFill>
              </a:rPr>
              <a:t>MATH 105E</a:t>
            </a:r>
            <a:r>
              <a:rPr lang="en-US" sz="1600" dirty="0">
                <a:solidFill>
                  <a:schemeClr val="tx1"/>
                </a:solidFill>
              </a:rPr>
              <a:t>: </a:t>
            </a:r>
            <a:r>
              <a:rPr lang="en-US" sz="1300" dirty="0">
                <a:solidFill>
                  <a:schemeClr val="tx1"/>
                </a:solidFill>
              </a:rPr>
              <a:t>Quantitative Reasoning</a:t>
            </a:r>
          </a:p>
        </p:txBody>
      </p:sp>
      <p:sp>
        <p:nvSpPr>
          <p:cNvPr id="8" name="TextBox 7"/>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0" name="TextBox 9"/>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b="1" dirty="0">
                <a:solidFill>
                  <a:schemeClr val="bg1">
                    <a:lumMod val="9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cstate="print"/>
          <a:srcRect t="26426"/>
          <a:stretch>
            <a:fillRect/>
          </a:stretch>
        </p:blipFill>
        <p:spPr bwMode="auto">
          <a:xfrm>
            <a:off x="2308142" y="82911"/>
            <a:ext cx="4473658" cy="2192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437" name="Picture 5" descr="N:\SA\AACD\AACD-Common\Photos\Student Contact\kate student2.jpg"/>
          <p:cNvPicPr>
            <a:picLocks noChangeAspect="1" noChangeArrowheads="1"/>
          </p:cNvPicPr>
          <p:nvPr/>
        </p:nvPicPr>
        <p:blipFill>
          <a:blip r:embed="rId4" cstate="print"/>
          <a:srcRect l="10938" t="13672" r="6250" b="27995"/>
          <a:stretch>
            <a:fillRect/>
          </a:stretch>
        </p:blipFill>
        <p:spPr bwMode="auto">
          <a:xfrm>
            <a:off x="2308143" y="3427758"/>
            <a:ext cx="4473657" cy="2363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0" y="2322513"/>
            <a:ext cx="9144000" cy="954087"/>
          </a:xfrm>
          <a:prstGeom prst="rect">
            <a:avLst/>
          </a:prstGeom>
          <a:noFill/>
        </p:spPr>
        <p:txBody>
          <a:bodyPr>
            <a:spAutoFit/>
          </a:bodyPr>
          <a:lstStyle/>
          <a:p>
            <a:pPr algn="ctr">
              <a:defRPr/>
            </a:pPr>
            <a:r>
              <a:rPr lang="en-US" sz="2800" b="1" dirty="0">
                <a:solidFill>
                  <a:srgbClr val="002060"/>
                </a:solidFill>
                <a:latin typeface="+mj-lt"/>
              </a:rPr>
              <a:t>Group Session</a:t>
            </a:r>
          </a:p>
          <a:p>
            <a:pPr algn="ctr">
              <a:defRPr/>
            </a:pPr>
            <a:r>
              <a:rPr lang="en-US" sz="2800" dirty="0" smtClean="0">
                <a:solidFill>
                  <a:srgbClr val="002060"/>
                </a:solidFill>
                <a:latin typeface="+mj-lt"/>
              </a:rPr>
              <a:t>1:00 </a:t>
            </a:r>
            <a:r>
              <a:rPr lang="en-US" sz="2800" dirty="0">
                <a:solidFill>
                  <a:srgbClr val="002060"/>
                </a:solidFill>
                <a:latin typeface="+mj-lt"/>
              </a:rPr>
              <a:t>– </a:t>
            </a:r>
            <a:r>
              <a:rPr lang="en-US" sz="2800" dirty="0" smtClean="0">
                <a:solidFill>
                  <a:srgbClr val="002060"/>
                </a:solidFill>
                <a:latin typeface="+mj-lt"/>
              </a:rPr>
              <a:t>2:25</a:t>
            </a:r>
            <a:endParaRPr lang="en-US" sz="2800" dirty="0">
              <a:solidFill>
                <a:srgbClr val="002060"/>
              </a:solidFill>
              <a:latin typeface="+mj-lt"/>
            </a:endParaRPr>
          </a:p>
        </p:txBody>
      </p:sp>
      <p:sp>
        <p:nvSpPr>
          <p:cNvPr id="9" name="TextBox 8"/>
          <p:cNvSpPr txBox="1"/>
          <p:nvPr/>
        </p:nvSpPr>
        <p:spPr>
          <a:xfrm>
            <a:off x="0" y="5827713"/>
            <a:ext cx="9144000" cy="954087"/>
          </a:xfrm>
          <a:prstGeom prst="rect">
            <a:avLst/>
          </a:prstGeom>
          <a:noFill/>
        </p:spPr>
        <p:txBody>
          <a:bodyPr>
            <a:spAutoFit/>
          </a:bodyPr>
          <a:lstStyle/>
          <a:p>
            <a:pPr algn="ctr">
              <a:defRPr/>
            </a:pPr>
            <a:r>
              <a:rPr lang="en-US" sz="2800" b="1" dirty="0">
                <a:solidFill>
                  <a:srgbClr val="002060"/>
                </a:solidFill>
                <a:latin typeface="+mj-lt"/>
              </a:rPr>
              <a:t>Individual Sessions</a:t>
            </a:r>
          </a:p>
          <a:p>
            <a:pPr algn="ctr">
              <a:defRPr/>
            </a:pPr>
            <a:r>
              <a:rPr lang="en-US" sz="2800" dirty="0" smtClean="0">
                <a:solidFill>
                  <a:srgbClr val="002060"/>
                </a:solidFill>
                <a:latin typeface="+mj-lt"/>
              </a:rPr>
              <a:t>2:40 </a:t>
            </a:r>
            <a:r>
              <a:rPr lang="en-US" sz="2800" dirty="0">
                <a:solidFill>
                  <a:srgbClr val="002060"/>
                </a:solidFill>
                <a:latin typeface="+mj-lt"/>
              </a:rPr>
              <a:t>– </a:t>
            </a:r>
            <a:r>
              <a:rPr lang="en-US" sz="2800" dirty="0" smtClean="0">
                <a:solidFill>
                  <a:srgbClr val="002060"/>
                </a:solidFill>
                <a:latin typeface="+mj-lt"/>
              </a:rPr>
              <a:t>4:45</a:t>
            </a:r>
            <a:endParaRPr lang="en-US" sz="2800"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9" presetClass="emph" presetSubtype="0" grpId="0" nodeType="withEffect">
                                  <p:stCondLst>
                                    <p:cond delay="0"/>
                                  </p:stCondLst>
                                  <p:childTnLst>
                                    <p:set>
                                      <p:cBhvr rctx="PPT">
                                        <p:cTn id="10" dur="indefinite"/>
                                        <p:tgtEl>
                                          <p:spTgt spid="8"/>
                                        </p:tgtEl>
                                        <p:attrNameLst>
                                          <p:attrName>style.opacity</p:attrName>
                                        </p:attrNameLst>
                                      </p:cBhvr>
                                      <p:to>
                                        <p:strVal val="0.5"/>
                                      </p:to>
                                    </p:set>
                                    <p:animEffect filter="image" prLst="opacity: 0.5">
                                      <p:cBhvr rctx="IE">
                                        <p:cTn id="11" dur="indefinite"/>
                                        <p:tgtEl>
                                          <p:spTgt spid="8"/>
                                        </p:tgtEl>
                                      </p:cBhvr>
                                    </p:animEffect>
                                  </p:childTnLst>
                                </p:cTn>
                              </p:par>
                              <p:par>
                                <p:cTn id="12" presetID="9" presetClass="emph" presetSubtype="0" nodeType="withEffect">
                                  <p:stCondLst>
                                    <p:cond delay="0"/>
                                  </p:stCondLst>
                                  <p:childTnLst>
                                    <p:set>
                                      <p:cBhvr rctx="PPT">
                                        <p:cTn id="13" dur="indefinite"/>
                                        <p:tgtEl>
                                          <p:spTgt spid="18435"/>
                                        </p:tgtEl>
                                        <p:attrNameLst>
                                          <p:attrName>style.opacity</p:attrName>
                                        </p:attrNameLst>
                                      </p:cBhvr>
                                      <p:to>
                                        <p:strVal val="0.5"/>
                                      </p:to>
                                    </p:set>
                                    <p:animEffect filter="image" prLst="opacity: 0.5">
                                      <p:cBhvr rctx="IE">
                                        <p:cTn id="14" dur="indefinite"/>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53430"/>
          <a:stretch/>
        </p:blipFill>
        <p:spPr bwMode="auto">
          <a:xfrm>
            <a:off x="3035300" y="-1"/>
            <a:ext cx="5270500" cy="3199615"/>
          </a:xfrm>
          <a:prstGeom prst="rect">
            <a:avLst/>
          </a:prstGeom>
          <a:noFill/>
          <a:ln w="9525">
            <a:noFill/>
            <a:miter lim="800000"/>
            <a:headEnd/>
            <a:tailEnd/>
          </a:ln>
        </p:spPr>
      </p:pic>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1748"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pic>
        <p:nvPicPr>
          <p:cNvPr id="11" name="Picture 2"/>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46570"/>
          <a:stretch/>
        </p:blipFill>
        <p:spPr bwMode="auto">
          <a:xfrm>
            <a:off x="3035300" y="3200400"/>
            <a:ext cx="5270500" cy="3670997"/>
          </a:xfrm>
          <a:prstGeom prst="rect">
            <a:avLst/>
          </a:prstGeom>
          <a:noFill/>
          <a:ln w="9525">
            <a:noFill/>
            <a:miter lim="800000"/>
            <a:headEnd/>
            <a:tailEnd/>
          </a:ln>
        </p:spPr>
      </p:pic>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2" name="TextBox 11"/>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b="1" dirty="0">
                <a:solidFill>
                  <a:schemeClr val="bg1">
                    <a:lumMod val="95000"/>
                  </a:schemeClr>
                </a:solidFill>
                <a:latin typeface="+mj-lt"/>
              </a:rPr>
              <a:t>General Education</a:t>
            </a:r>
          </a:p>
          <a:p>
            <a:pPr marL="114300" indent="-114300">
              <a:spcAft>
                <a:spcPts val="150"/>
              </a:spcAft>
              <a:buFontTx/>
              <a:buChar char="-"/>
              <a:defRPr/>
            </a:pPr>
            <a:r>
              <a:rPr lang="en-US" sz="2000" dirty="0" smtClean="0">
                <a:solidFill>
                  <a:schemeClr val="bg1">
                    <a:lumMod val="65000"/>
                  </a:schemeClr>
                </a:solidFill>
                <a:latin typeface="+mj-lt"/>
              </a:rPr>
              <a:t>Electives</a:t>
            </a:r>
            <a:endParaRPr lang="en-US" sz="2000" dirty="0">
              <a:solidFill>
                <a:schemeClr val="bg1">
                  <a:lumMod val="65000"/>
                </a:schemeClr>
              </a:solidFill>
              <a:latin typeface="+mj-lt"/>
            </a:endParaRPr>
          </a:p>
          <a:p>
            <a:pPr marL="228600">
              <a:spcAft>
                <a:spcPts val="150"/>
              </a:spcAft>
              <a:defRPr/>
            </a:pPr>
            <a:r>
              <a:rPr lang="en-US" sz="1700" dirty="0">
                <a:solidFill>
                  <a:schemeClr val="bg1">
                    <a:lumMod val="65000"/>
                  </a:schemeClr>
                </a:solidFill>
                <a:latin typeface="+mj-lt"/>
              </a:rPr>
              <a:t>Pre-Professional</a:t>
            </a:r>
          </a:p>
          <a:p>
            <a:pPr marL="228600">
              <a:spcAft>
                <a:spcPts val="150"/>
              </a:spcAft>
              <a:defRPr/>
            </a:pPr>
            <a:r>
              <a:rPr lang="en-US" sz="1700" dirty="0">
                <a:solidFill>
                  <a:schemeClr val="bg1">
                    <a:lumMod val="65000"/>
                  </a:schemeClr>
                </a:solidFill>
                <a:latin typeface="+mj-lt"/>
              </a:rPr>
              <a:t>Minor</a:t>
            </a:r>
          </a:p>
          <a:p>
            <a:pPr marL="228600">
              <a:spcAft>
                <a:spcPts val="150"/>
              </a:spcAft>
              <a:defRPr/>
            </a:pPr>
            <a:r>
              <a:rPr lang="en-US" sz="1700" dirty="0">
                <a:solidFill>
                  <a:schemeClr val="bg1">
                    <a:lumMod val="65000"/>
                  </a:schemeClr>
                </a:solidFill>
                <a:latin typeface="+mj-lt"/>
              </a:rPr>
              <a:t>Double-Major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055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endCondLst>
                                    <p:cond evt="onNext" delay="0">
                                      <p:tgtEl>
                                        <p:sldTgt/>
                                      </p:tgtEl>
                                    </p:cond>
                                  </p:end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34818"/>
                                        </p:tgtEl>
                                        <p:attrNameLst>
                                          <p:attrName>style.opacity</p:attrName>
                                        </p:attrNameLst>
                                      </p:cBhvr>
                                      <p:to>
                                        <p:strVal val="0.5"/>
                                      </p:to>
                                    </p:set>
                                    <p:animEffect filter="image" prLst="opacity: 0.5">
                                      <p:cBhvr rctx="IE">
                                        <p:cTn id="12" dur="indefinite"/>
                                        <p:tgtEl>
                                          <p:spTgt spid="34818"/>
                                        </p:tgtEl>
                                      </p:cBhvr>
                                    </p:animEffec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149"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1" name="Content Placeholder 10"/>
          <p:cNvSpPr>
            <a:spLocks noGrp="1"/>
          </p:cNvSpPr>
          <p:nvPr>
            <p:ph idx="1"/>
          </p:nvPr>
        </p:nvSpPr>
        <p:spPr>
          <a:xfrm>
            <a:off x="2133600" y="2895600"/>
            <a:ext cx="6858000" cy="3962400"/>
          </a:xfrm>
        </p:spPr>
        <p:txBody>
          <a:bodyPr/>
          <a:lstStyle/>
          <a:p>
            <a:pPr>
              <a:spcBef>
                <a:spcPts val="0"/>
              </a:spcBef>
              <a:spcAft>
                <a:spcPts val="1500"/>
              </a:spcAft>
              <a:defRPr/>
            </a:pPr>
            <a:r>
              <a:rPr lang="en-US" sz="2800" dirty="0" smtClean="0"/>
              <a:t>CS – Electives could include minors or subjects of interest</a:t>
            </a:r>
          </a:p>
          <a:p>
            <a:pPr>
              <a:spcBef>
                <a:spcPts val="0"/>
              </a:spcBef>
              <a:spcAft>
                <a:spcPts val="1500"/>
              </a:spcAft>
              <a:defRPr/>
            </a:pPr>
            <a:r>
              <a:rPr lang="en-US" sz="2800" dirty="0" smtClean="0"/>
              <a:t>ENGR – Electives should be selected from the “approved” technical electives</a:t>
            </a:r>
          </a:p>
          <a:p>
            <a:pPr>
              <a:spcBef>
                <a:spcPts val="0"/>
              </a:spcBef>
              <a:spcAft>
                <a:spcPts val="1500"/>
              </a:spcAft>
              <a:defRPr/>
            </a:pPr>
            <a:r>
              <a:rPr lang="en-US" sz="2800" dirty="0" smtClean="0"/>
              <a:t>IA – Electives may include foreign language (recommended), minors, or subjects of interest</a:t>
            </a:r>
            <a:endParaRPr lang="en-US" sz="2800" dirty="0"/>
          </a:p>
        </p:txBody>
      </p:sp>
      <p:graphicFrame>
        <p:nvGraphicFramePr>
          <p:cNvPr id="10" name="Chart 11"/>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74571699"/>
              </p:ext>
            </p:extLst>
          </p:nvPr>
        </p:nvGraphicFramePr>
        <p:xfrm>
          <a:off x="3124200" y="0"/>
          <a:ext cx="472440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b="1" dirty="0" smtClean="0">
                <a:solidFill>
                  <a:srgbClr val="001848"/>
                </a:solidFill>
                <a:effectLst>
                  <a:outerShdw blurRad="38100" dist="38100" dir="2700000" algn="tl">
                    <a:srgbClr val="000000">
                      <a:alpha val="43137"/>
                    </a:srgbClr>
                  </a:outerShdw>
                </a:effectLst>
                <a:latin typeface="+mn-lt"/>
              </a:rPr>
              <a:t>Graduation </a:t>
            </a:r>
            <a:r>
              <a:rPr lang="en-US" sz="1200" b="1" dirty="0">
                <a:solidFill>
                  <a:srgbClr val="001848"/>
                </a:solidFill>
                <a:effectLst>
                  <a:outerShdw blurRad="38100" dist="38100" dir="2700000" algn="tl">
                    <a:srgbClr val="000000">
                      <a:alpha val="43137"/>
                    </a:srgbClr>
                  </a:outerShdw>
                </a:effectLst>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3" name="TextBox 12"/>
          <p:cNvSpPr txBox="1"/>
          <p:nvPr/>
        </p:nvSpPr>
        <p:spPr>
          <a:xfrm>
            <a:off x="0" y="2246313"/>
            <a:ext cx="1981200" cy="3621504"/>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120 Credit Hours</a:t>
            </a:r>
          </a:p>
          <a:p>
            <a:pPr marL="114300" indent="-114300">
              <a:spcAft>
                <a:spcPts val="1000"/>
              </a:spcAft>
              <a:buFontTx/>
              <a:buChar char="-"/>
              <a:defRPr/>
            </a:pPr>
            <a:r>
              <a:rPr lang="en-US" sz="2000" dirty="0" smtClean="0">
                <a:solidFill>
                  <a:schemeClr val="bg1">
                    <a:lumMod val="65000"/>
                  </a:schemeClr>
                </a:solidFill>
                <a:latin typeface="+mj-lt"/>
              </a:rPr>
              <a:t>Major</a:t>
            </a:r>
            <a:endParaRPr lang="en-US" sz="2000" dirty="0">
              <a:solidFill>
                <a:schemeClr val="bg1">
                  <a:lumMod val="65000"/>
                </a:schemeClr>
              </a:solidFill>
              <a:latin typeface="+mj-lt"/>
            </a:endParaRPr>
          </a:p>
          <a:p>
            <a:pPr marL="114300" indent="-114300">
              <a:spcAft>
                <a:spcPts val="1000"/>
              </a:spcAft>
              <a:buFontTx/>
              <a:buChar char="-"/>
              <a:defRPr/>
            </a:pPr>
            <a:r>
              <a:rPr lang="en-US" sz="2000" dirty="0">
                <a:solidFill>
                  <a:schemeClr val="bg1">
                    <a:lumMod val="65000"/>
                  </a:schemeClr>
                </a:solidFill>
                <a:latin typeface="+mj-lt"/>
              </a:rPr>
              <a:t>Degree</a:t>
            </a:r>
          </a:p>
          <a:p>
            <a:pPr marL="114300" indent="-114300">
              <a:spcAft>
                <a:spcPts val="1000"/>
              </a:spcAft>
              <a:buFontTx/>
              <a:buChar char="-"/>
              <a:defRPr/>
            </a:pPr>
            <a:r>
              <a:rPr lang="en-US" sz="2000" dirty="0">
                <a:solidFill>
                  <a:schemeClr val="bg1">
                    <a:lumMod val="65000"/>
                  </a:schemeClr>
                </a:solidFill>
                <a:latin typeface="+mj-lt"/>
              </a:rPr>
              <a:t>General Education</a:t>
            </a:r>
          </a:p>
          <a:p>
            <a:pPr marL="114300" indent="-114300">
              <a:spcAft>
                <a:spcPts val="150"/>
              </a:spcAft>
              <a:buFontTx/>
              <a:buChar char="-"/>
              <a:defRPr/>
            </a:pPr>
            <a:r>
              <a:rPr lang="en-US" sz="2000" b="1" dirty="0" smtClean="0">
                <a:solidFill>
                  <a:schemeClr val="bg1">
                    <a:lumMod val="95000"/>
                  </a:schemeClr>
                </a:solidFill>
                <a:latin typeface="+mj-lt"/>
              </a:rPr>
              <a:t>Electives</a:t>
            </a:r>
            <a:endParaRPr lang="en-US" sz="2000" b="1" dirty="0">
              <a:solidFill>
                <a:schemeClr val="bg1">
                  <a:lumMod val="95000"/>
                </a:schemeClr>
              </a:solidFill>
              <a:latin typeface="+mj-lt"/>
            </a:endParaRPr>
          </a:p>
          <a:p>
            <a:pPr marL="228600">
              <a:spcAft>
                <a:spcPts val="150"/>
              </a:spcAft>
              <a:defRPr/>
            </a:pPr>
            <a:r>
              <a:rPr lang="en-US" sz="1700" dirty="0">
                <a:solidFill>
                  <a:schemeClr val="bg1">
                    <a:lumMod val="95000"/>
                  </a:schemeClr>
                </a:solidFill>
                <a:latin typeface="+mj-lt"/>
              </a:rPr>
              <a:t>Pre-Professional</a:t>
            </a:r>
          </a:p>
          <a:p>
            <a:pPr marL="228600">
              <a:spcAft>
                <a:spcPts val="150"/>
              </a:spcAft>
              <a:defRPr/>
            </a:pPr>
            <a:r>
              <a:rPr lang="en-US" sz="1700" dirty="0">
                <a:solidFill>
                  <a:schemeClr val="bg1">
                    <a:lumMod val="95000"/>
                  </a:schemeClr>
                </a:solidFill>
                <a:latin typeface="+mj-lt"/>
              </a:rPr>
              <a:t>Minor</a:t>
            </a:r>
          </a:p>
          <a:p>
            <a:pPr marL="228600">
              <a:spcAft>
                <a:spcPts val="150"/>
              </a:spcAft>
              <a:defRPr/>
            </a:pPr>
            <a:r>
              <a:rPr lang="en-US" sz="1700" dirty="0">
                <a:solidFill>
                  <a:schemeClr val="bg1">
                    <a:lumMod val="95000"/>
                  </a:schemeClr>
                </a:solidFill>
                <a:latin typeface="+mj-lt"/>
              </a:rPr>
              <a:t>Double-Major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l="19167" t="8333" r="18909" b="14999"/>
          <a:stretch>
            <a:fillRect/>
          </a:stretch>
        </p:blipFill>
        <p:spPr bwMode="auto">
          <a:xfrm>
            <a:off x="0" y="0"/>
            <a:ext cx="6122988" cy="6705600"/>
          </a:xfrm>
          <a:prstGeom prst="rect">
            <a:avLst/>
          </a:prstGeom>
          <a:noFill/>
          <a:ln w="9525">
            <a:noFill/>
            <a:miter lim="800000"/>
            <a:headEnd/>
            <a:tailEnd/>
          </a:ln>
        </p:spPr>
      </p:pic>
      <p:sp>
        <p:nvSpPr>
          <p:cNvPr id="11" name="TextBox 10"/>
          <p:cNvSpPr txBox="1"/>
          <p:nvPr/>
        </p:nvSpPr>
        <p:spPr>
          <a:xfrm rot="21412350">
            <a:off x="639763" y="1932342"/>
            <a:ext cx="4568825" cy="3439403"/>
          </a:xfrm>
          <a:prstGeom prst="rect">
            <a:avLst/>
          </a:prstGeom>
          <a:noFill/>
        </p:spPr>
        <p:txBody>
          <a:bodyPr>
            <a:spAutoFit/>
          </a:bodyPr>
          <a:lstStyle/>
          <a:p>
            <a:pPr marL="461963" indent="-461963">
              <a:spcAft>
                <a:spcPts val="1500"/>
              </a:spcAft>
              <a:buFontTx/>
              <a:buAutoNum type="arabicPeriod"/>
              <a:defRPr/>
            </a:pPr>
            <a:r>
              <a:rPr lang="en-US" sz="3600" dirty="0">
                <a:solidFill>
                  <a:srgbClr val="002060"/>
                </a:solidFill>
                <a:latin typeface="+mn-lt"/>
              </a:rPr>
              <a:t>Our Roles</a:t>
            </a:r>
          </a:p>
          <a:p>
            <a:pPr marL="461963" indent="-461963">
              <a:spcAft>
                <a:spcPts val="1500"/>
              </a:spcAft>
              <a:buFontTx/>
              <a:buAutoNum type="arabicPeriod"/>
              <a:defRPr/>
            </a:pPr>
            <a:r>
              <a:rPr lang="en-US" sz="3600" dirty="0" smtClean="0">
                <a:solidFill>
                  <a:srgbClr val="002060"/>
                </a:solidFill>
                <a:latin typeface="+mn-lt"/>
              </a:rPr>
              <a:t>Graduation </a:t>
            </a:r>
            <a:r>
              <a:rPr lang="en-US" sz="3600" dirty="0">
                <a:solidFill>
                  <a:srgbClr val="002060"/>
                </a:solidFill>
                <a:latin typeface="+mn-lt"/>
              </a:rPr>
              <a:t>Requirements</a:t>
            </a:r>
          </a:p>
          <a:p>
            <a:pPr marL="461963" indent="-461963">
              <a:spcAft>
                <a:spcPts val="1500"/>
              </a:spcAft>
              <a:buFontTx/>
              <a:buAutoNum type="arabicPeriod"/>
              <a:defRPr/>
            </a:pPr>
            <a:r>
              <a:rPr lang="en-US" sz="3600" b="1" dirty="0">
                <a:solidFill>
                  <a:srgbClr val="002060"/>
                </a:solidFill>
                <a:latin typeface="+mn-lt"/>
              </a:rPr>
              <a:t>Your Schedule</a:t>
            </a:r>
          </a:p>
          <a:p>
            <a:pPr marL="461963" indent="-461963">
              <a:spcAft>
                <a:spcPts val="1500"/>
              </a:spcAft>
              <a:buFontTx/>
              <a:buAutoNum type="arabicPeriod"/>
              <a:defRPr/>
            </a:pPr>
            <a:r>
              <a:rPr lang="en-US" sz="3600" dirty="0">
                <a:solidFill>
                  <a:srgbClr val="002060"/>
                </a:solidFill>
                <a:latin typeface="+mn-lt"/>
              </a:rPr>
              <a:t>Your “To Do List”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91697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7"/>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b="1" dirty="0" smtClean="0">
                <a:solidFill>
                  <a:schemeClr val="bg1">
                    <a:lumMod val="9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dirty="0" smtClean="0">
                <a:solidFill>
                  <a:schemeClr val="bg1">
                    <a:lumMod val="6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pic>
        <p:nvPicPr>
          <p:cNvPr id="33796"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6" name="TextBox 15"/>
          <p:cNvSpPr txBox="1"/>
          <p:nvPr/>
        </p:nvSpPr>
        <p:spPr>
          <a:xfrm>
            <a:off x="2094139" y="4800600"/>
            <a:ext cx="5638800" cy="2064668"/>
          </a:xfrm>
          <a:prstGeom prst="rect">
            <a:avLst/>
          </a:prstGeom>
          <a:noFill/>
        </p:spPr>
        <p:txBody>
          <a:bodyPr wrap="square">
            <a:spAutoFit/>
          </a:bodyPr>
          <a:lstStyle/>
          <a:p>
            <a:pPr marL="166688" indent="-166688">
              <a:spcAft>
                <a:spcPts val="500"/>
              </a:spcAft>
              <a:defRPr/>
            </a:pPr>
            <a:r>
              <a:rPr lang="en-US" sz="2400" b="1" u="sng" dirty="0">
                <a:solidFill>
                  <a:srgbClr val="001848"/>
                </a:solidFill>
                <a:effectLst>
                  <a:outerShdw blurRad="38100" dist="38100" dir="2700000" algn="tl">
                    <a:srgbClr val="000000">
                      <a:alpha val="43137"/>
                    </a:srgbClr>
                  </a:outerShdw>
                </a:effectLst>
                <a:latin typeface="+mj-lt"/>
              </a:rPr>
              <a:t>2-3 Courses</a:t>
            </a:r>
          </a:p>
          <a:p>
            <a:pPr marL="166688" indent="-166688">
              <a:spcAft>
                <a:spcPts val="0"/>
              </a:spcAft>
              <a:buFont typeface="Arial" pitchFamily="34" charset="0"/>
              <a:buChar char="•"/>
              <a:defRPr/>
            </a:pPr>
            <a:r>
              <a:rPr lang="en-US" sz="2000" b="1" dirty="0">
                <a:solidFill>
                  <a:srgbClr val="001848"/>
                </a:solidFill>
                <a:latin typeface="+mj-lt"/>
              </a:rPr>
              <a:t>Cluster </a:t>
            </a:r>
            <a:r>
              <a:rPr lang="en-US" sz="2000" b="1" dirty="0" smtClean="0">
                <a:solidFill>
                  <a:srgbClr val="001848"/>
                </a:solidFill>
                <a:latin typeface="+mj-lt"/>
              </a:rPr>
              <a:t>I</a:t>
            </a:r>
            <a:r>
              <a:rPr lang="en-US" sz="1400" dirty="0" smtClean="0">
                <a:solidFill>
                  <a:srgbClr val="001848"/>
                </a:solidFill>
                <a:latin typeface="+mj-lt"/>
              </a:rPr>
              <a:t>… at </a:t>
            </a:r>
            <a:r>
              <a:rPr lang="en-US" sz="1400" dirty="0">
                <a:solidFill>
                  <a:srgbClr val="001848"/>
                </a:solidFill>
                <a:latin typeface="+mj-lt"/>
              </a:rPr>
              <a:t>least one</a:t>
            </a:r>
          </a:p>
          <a:p>
            <a:pPr marL="166688" indent="-166688">
              <a:spcAft>
                <a:spcPts val="0"/>
              </a:spcAft>
              <a:buFont typeface="Arial" pitchFamily="34" charset="0"/>
              <a:buChar char="•"/>
              <a:defRPr/>
            </a:pPr>
            <a:r>
              <a:rPr lang="en-US" sz="2000" b="1" dirty="0">
                <a:solidFill>
                  <a:srgbClr val="001848"/>
                </a:solidFill>
                <a:latin typeface="+mj-lt"/>
              </a:rPr>
              <a:t>Major </a:t>
            </a:r>
            <a:r>
              <a:rPr lang="en-US" sz="2000" b="1" dirty="0" smtClean="0">
                <a:solidFill>
                  <a:srgbClr val="001848"/>
                </a:solidFill>
                <a:latin typeface="+mj-lt"/>
              </a:rPr>
              <a:t>Courses</a:t>
            </a:r>
            <a:endParaRPr lang="en-US" sz="1400" dirty="0" smtClean="0">
              <a:solidFill>
                <a:srgbClr val="001848"/>
              </a:solidFill>
              <a:latin typeface="+mj-lt"/>
            </a:endParaRPr>
          </a:p>
          <a:p>
            <a:pPr marL="166688" indent="-166688">
              <a:spcAft>
                <a:spcPts val="0"/>
              </a:spcAft>
              <a:buFont typeface="Arial" pitchFamily="34" charset="0"/>
              <a:buChar char="•"/>
              <a:defRPr/>
            </a:pPr>
            <a:r>
              <a:rPr lang="en-US" sz="2000" b="1" dirty="0" smtClean="0">
                <a:solidFill>
                  <a:srgbClr val="001848"/>
                </a:solidFill>
                <a:latin typeface="+mj-lt"/>
              </a:rPr>
              <a:t>Cluster </a:t>
            </a:r>
            <a:r>
              <a:rPr lang="en-US" sz="2000" b="1" dirty="0">
                <a:solidFill>
                  <a:srgbClr val="001848"/>
                </a:solidFill>
                <a:latin typeface="+mj-lt"/>
              </a:rPr>
              <a:t>II</a:t>
            </a:r>
            <a:r>
              <a:rPr lang="en-US" sz="2000" dirty="0">
                <a:solidFill>
                  <a:srgbClr val="001848"/>
                </a:solidFill>
                <a:latin typeface="+mj-lt"/>
              </a:rPr>
              <a:t>: </a:t>
            </a:r>
            <a:r>
              <a:rPr lang="en-US" sz="1600" i="1" dirty="0">
                <a:solidFill>
                  <a:srgbClr val="001848"/>
                </a:solidFill>
                <a:latin typeface="+mj-lt"/>
              </a:rPr>
              <a:t>Visual &amp; Performing Arts</a:t>
            </a:r>
          </a:p>
          <a:p>
            <a:pPr marL="166688" indent="-166688">
              <a:spcAft>
                <a:spcPts val="0"/>
              </a:spcAft>
              <a:buFont typeface="Arial" pitchFamily="34" charset="0"/>
              <a:buChar char="•"/>
              <a:defRPr/>
            </a:pPr>
            <a:r>
              <a:rPr lang="en-US" sz="2000" b="1" dirty="0">
                <a:solidFill>
                  <a:srgbClr val="001848"/>
                </a:solidFill>
                <a:latin typeface="+mj-lt"/>
              </a:rPr>
              <a:t>Cluster IV</a:t>
            </a:r>
            <a:r>
              <a:rPr lang="en-US" sz="2000" dirty="0">
                <a:solidFill>
                  <a:srgbClr val="001848"/>
                </a:solidFill>
                <a:latin typeface="+mj-lt"/>
              </a:rPr>
              <a:t>: </a:t>
            </a:r>
            <a:r>
              <a:rPr lang="en-US" sz="1600" i="1" dirty="0">
                <a:solidFill>
                  <a:srgbClr val="001848"/>
                </a:solidFill>
                <a:latin typeface="+mj-lt"/>
              </a:rPr>
              <a:t>American Experience</a:t>
            </a:r>
          </a:p>
          <a:p>
            <a:pPr marL="166688" indent="-166688">
              <a:spcAft>
                <a:spcPts val="0"/>
              </a:spcAft>
              <a:buFont typeface="Arial" pitchFamily="34" charset="0"/>
              <a:buChar char="•"/>
              <a:defRPr/>
            </a:pPr>
            <a:r>
              <a:rPr lang="en-US" sz="2000" b="1" dirty="0">
                <a:solidFill>
                  <a:srgbClr val="001848"/>
                </a:solidFill>
                <a:latin typeface="+mj-lt"/>
              </a:rPr>
              <a:t>Cluster V</a:t>
            </a:r>
            <a:r>
              <a:rPr lang="en-US" sz="2000" dirty="0">
                <a:solidFill>
                  <a:srgbClr val="001848"/>
                </a:solidFill>
                <a:latin typeface="+mj-lt"/>
              </a:rPr>
              <a:t>: </a:t>
            </a:r>
            <a:r>
              <a:rPr lang="en-US" sz="1600" i="1" dirty="0" smtClean="0">
                <a:solidFill>
                  <a:srgbClr val="001848"/>
                </a:solidFill>
                <a:latin typeface="+mj-lt"/>
              </a:rPr>
              <a:t>Wellness</a:t>
            </a:r>
            <a:endParaRPr lang="en-US" sz="1600" i="1" dirty="0">
              <a:solidFill>
                <a:srgbClr val="001848"/>
              </a:solidFill>
              <a:latin typeface="+mj-lt"/>
            </a:endParaRPr>
          </a:p>
        </p:txBody>
      </p:sp>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grpSp>
        <p:nvGrpSpPr>
          <p:cNvPr id="3" name="Group 2"/>
          <p:cNvGrpSpPr/>
          <p:nvPr/>
        </p:nvGrpSpPr>
        <p:grpSpPr>
          <a:xfrm>
            <a:off x="2151288" y="32657"/>
            <a:ext cx="6818541" cy="4746508"/>
            <a:chOff x="2047218" y="932280"/>
            <a:chExt cx="6918434" cy="4806116"/>
          </a:xfrm>
        </p:grpSpPr>
        <p:pic>
          <p:nvPicPr>
            <p:cNvPr id="2" name="Picture 1"/>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196" r="1382"/>
            <a:stretch/>
          </p:blipFill>
          <p:spPr>
            <a:xfrm>
              <a:off x="2047218" y="932280"/>
              <a:ext cx="6918434" cy="4806116"/>
            </a:xfrm>
            <a:prstGeom prst="rect">
              <a:avLst/>
            </a:prstGeom>
          </p:spPr>
        </p:pic>
        <p:pic>
          <p:nvPicPr>
            <p:cNvPr id="11" name="Picture 10"/>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9400" r="24457" b="93555"/>
            <a:stretch/>
          </p:blipFill>
          <p:spPr>
            <a:xfrm>
              <a:off x="5646682" y="932280"/>
              <a:ext cx="3318970" cy="309802"/>
            </a:xfrm>
            <a:prstGeom prst="rect">
              <a:avLst/>
            </a:prstGeom>
          </p:spPr>
        </p:pic>
      </p:grpSp>
      <p:sp>
        <p:nvSpPr>
          <p:cNvPr id="14" name="Rounded Rectangle 13"/>
          <p:cNvSpPr/>
          <p:nvPr/>
        </p:nvSpPr>
        <p:spPr>
          <a:xfrm>
            <a:off x="2162174" y="3712365"/>
            <a:ext cx="6753226" cy="1066800"/>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43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9" presetClass="emph" presetSubtype="0" grpId="1" nodeType="withEffect">
                                  <p:stCondLst>
                                    <p:cond delay="0"/>
                                  </p:stCondLst>
                                  <p:childTnLst>
                                    <p:set>
                                      <p:cBhvr rctx="PPT">
                                        <p:cTn id="12" dur="indefinite"/>
                                        <p:tgtEl>
                                          <p:spTgt spid="14"/>
                                        </p:tgtEl>
                                        <p:attrNameLst>
                                          <p:attrName>style.opacity</p:attrName>
                                        </p:attrNameLst>
                                      </p:cBhvr>
                                      <p:to>
                                        <p:strVal val="0.5"/>
                                      </p:to>
                                    </p:set>
                                    <p:animEffect filter="image" prLst="opacity: 0.5">
                                      <p:cBhvr rctx="IE">
                                        <p:cTn id="13"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P spid="14" grpId="1"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7"/>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b="1" dirty="0" smtClean="0">
                <a:solidFill>
                  <a:schemeClr val="bg1">
                    <a:lumMod val="9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dirty="0" smtClean="0">
                <a:solidFill>
                  <a:schemeClr val="bg1">
                    <a:lumMod val="6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pic>
        <p:nvPicPr>
          <p:cNvPr id="33796"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6" name="TextBox 15"/>
          <p:cNvSpPr txBox="1"/>
          <p:nvPr/>
        </p:nvSpPr>
        <p:spPr>
          <a:xfrm>
            <a:off x="2590800" y="2057400"/>
            <a:ext cx="5638800" cy="1264449"/>
          </a:xfrm>
          <a:prstGeom prst="rect">
            <a:avLst/>
          </a:prstGeom>
          <a:noFill/>
        </p:spPr>
        <p:txBody>
          <a:bodyPr wrap="square">
            <a:spAutoFit/>
          </a:bodyPr>
          <a:lstStyle/>
          <a:p>
            <a:pPr marL="166688" indent="-166688">
              <a:spcAft>
                <a:spcPts val="500"/>
              </a:spcAft>
              <a:defRPr/>
            </a:pPr>
            <a:r>
              <a:rPr lang="en-US" sz="2400" b="1" u="sng" dirty="0" smtClean="0">
                <a:solidFill>
                  <a:srgbClr val="001848"/>
                </a:solidFill>
                <a:effectLst>
                  <a:outerShdw blurRad="38100" dist="38100" dir="2700000" algn="tl">
                    <a:srgbClr val="000000">
                      <a:alpha val="43137"/>
                    </a:srgbClr>
                  </a:outerShdw>
                </a:effectLst>
                <a:latin typeface="+mj-lt"/>
              </a:rPr>
              <a:t>Let’s look at your schedule – </a:t>
            </a:r>
            <a:r>
              <a:rPr lang="en-US" sz="2400" b="1" u="sng" dirty="0" err="1" smtClean="0">
                <a:solidFill>
                  <a:srgbClr val="001848"/>
                </a:solidFill>
                <a:effectLst>
                  <a:outerShdw blurRad="38100" dist="38100" dir="2700000" algn="tl">
                    <a:srgbClr val="000000">
                      <a:alpha val="43137"/>
                    </a:srgbClr>
                  </a:outerShdw>
                </a:effectLst>
                <a:latin typeface="+mj-lt"/>
              </a:rPr>
              <a:t>MyMadison.jmu.edu</a:t>
            </a:r>
            <a:r>
              <a:rPr lang="en-US" sz="2400" b="1" u="sng" dirty="0" smtClean="0">
                <a:solidFill>
                  <a:srgbClr val="001848"/>
                </a:solidFill>
                <a:effectLst>
                  <a:outerShdw blurRad="38100" dist="38100" dir="2700000" algn="tl">
                    <a:srgbClr val="000000">
                      <a:alpha val="43137"/>
                    </a:srgbClr>
                  </a:outerShdw>
                </a:effectLst>
                <a:latin typeface="+mj-lt"/>
              </a:rPr>
              <a:t> </a:t>
            </a:r>
          </a:p>
          <a:p>
            <a:pPr marL="166688" indent="-166688">
              <a:spcAft>
                <a:spcPts val="500"/>
              </a:spcAft>
              <a:defRPr/>
            </a:pPr>
            <a:r>
              <a:rPr lang="en-US" sz="2400" b="1" i="1" u="sng" dirty="0" smtClean="0">
                <a:solidFill>
                  <a:srgbClr val="001848"/>
                </a:solidFill>
                <a:effectLst>
                  <a:outerShdw blurRad="38100" dist="38100" dir="2700000" algn="tl">
                    <a:srgbClr val="000000">
                      <a:alpha val="43137"/>
                    </a:srgbClr>
                  </a:outerShdw>
                </a:effectLst>
                <a:latin typeface="+mj-lt"/>
              </a:rPr>
              <a:t>or follow Blackboard link</a:t>
            </a:r>
            <a:endParaRPr lang="en-US" sz="1600" i="1" dirty="0">
              <a:solidFill>
                <a:srgbClr val="001848"/>
              </a:solidFill>
              <a:latin typeface="+mj-lt"/>
            </a:endParaRPr>
          </a:p>
        </p:txBody>
      </p:sp>
      <p:sp>
        <p:nvSpPr>
          <p:cNvPr id="10" name="TextBox 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43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5602" name="Picture 9"/>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3177844" y="0"/>
            <a:ext cx="4425024" cy="6858000"/>
          </a:xfrm>
          <a:prstGeom prst="rect">
            <a:avLst/>
          </a:prstGeom>
          <a:noFill/>
          <a:ln w="9525">
            <a:noFill/>
            <a:miter lim="800000"/>
            <a:headEnd/>
            <a:tailEnd/>
          </a:ln>
        </p:spPr>
      </p:pic>
      <p:sp>
        <p:nvSpPr>
          <p:cNvPr id="4" name="Rectangle 3"/>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5604"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0" name="Rectangle 9"/>
          <p:cNvSpPr/>
          <p:nvPr/>
        </p:nvSpPr>
        <p:spPr>
          <a:xfrm>
            <a:off x="6248400" y="0"/>
            <a:ext cx="1828800" cy="533400"/>
          </a:xfrm>
          <a:prstGeom prst="rect">
            <a:avLst/>
          </a:prstGeom>
          <a:solidFill>
            <a:schemeClr val="bg1">
              <a:lumMod val="95000"/>
            </a:schemeClr>
          </a:solidFill>
          <a:ln>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1848"/>
                </a:solidFill>
              </a:rPr>
              <a:t>Page </a:t>
            </a:r>
            <a:r>
              <a:rPr lang="en-US" sz="3200" b="1" dirty="0" smtClean="0">
                <a:solidFill>
                  <a:srgbClr val="001848"/>
                </a:solidFill>
              </a:rPr>
              <a:t>348</a:t>
            </a:r>
            <a:endParaRPr lang="en-US" sz="3200" b="1" dirty="0">
              <a:solidFill>
                <a:srgbClr val="001848"/>
              </a:solidFill>
            </a:endParaRPr>
          </a:p>
        </p:txBody>
      </p:sp>
      <p:sp>
        <p:nvSpPr>
          <p:cNvPr id="9" name="TextBox 8"/>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8" name="TextBox 7"/>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b="1" dirty="0">
                <a:solidFill>
                  <a:schemeClr val="bg1">
                    <a:lumMod val="95000"/>
                  </a:schemeClr>
                </a:solidFill>
                <a:latin typeface="+mj-lt"/>
              </a:rPr>
              <a:t>Course Descriptions</a:t>
            </a:r>
          </a:p>
          <a:p>
            <a:pPr marL="114300" indent="-114300">
              <a:spcAft>
                <a:spcPts val="1000"/>
              </a:spcAft>
              <a:buFontTx/>
              <a:buChar char="-"/>
              <a:defRPr/>
            </a:pPr>
            <a:r>
              <a:rPr lang="en-US" sz="2000" dirty="0" smtClean="0">
                <a:solidFill>
                  <a:schemeClr val="bg1">
                    <a:lumMod val="6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sp>
        <p:nvSpPr>
          <p:cNvPr id="11" name="5-Point Star 10"/>
          <p:cNvSpPr/>
          <p:nvPr/>
        </p:nvSpPr>
        <p:spPr>
          <a:xfrm>
            <a:off x="2438400" y="6096000"/>
            <a:ext cx="533400" cy="457200"/>
          </a:xfrm>
          <a:prstGeom prst="star5">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6627"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pic>
        <p:nvPicPr>
          <p:cNvPr id="26630" name="Picture 7" descr="GSCI101.jpg"/>
          <p:cNvPicPr>
            <a:picLocks noChangeAspect="1"/>
          </p:cNvPicPr>
          <p:nvPr/>
        </p:nvPicPr>
        <p:blipFill>
          <a:blip r:embed="rId4" cstate="print"/>
          <a:srcRect/>
          <a:stretch>
            <a:fillRect/>
          </a:stretch>
        </p:blipFill>
        <p:spPr bwMode="auto">
          <a:xfrm>
            <a:off x="2133600" y="2286000"/>
            <a:ext cx="6907213" cy="1371600"/>
          </a:xfrm>
          <a:prstGeom prst="rect">
            <a:avLst/>
          </a:prstGeom>
          <a:noFill/>
          <a:ln w="9525">
            <a:noFill/>
            <a:miter lim="800000"/>
            <a:headEnd/>
            <a:tailEnd/>
          </a:ln>
        </p:spPr>
      </p:pic>
      <p:cxnSp>
        <p:nvCxnSpPr>
          <p:cNvPr id="13" name="Straight Connector 12"/>
          <p:cNvCxnSpPr/>
          <p:nvPr/>
        </p:nvCxnSpPr>
        <p:spPr>
          <a:xfrm>
            <a:off x="2254250" y="2611438"/>
            <a:ext cx="4800600"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52663" y="2994025"/>
            <a:ext cx="6583362"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63775" y="3189288"/>
            <a:ext cx="6583363"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55838" y="3352800"/>
            <a:ext cx="2376487"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24400" y="3352800"/>
            <a:ext cx="4114800"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70125" y="3581400"/>
            <a:ext cx="4343400"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63775" y="2801938"/>
            <a:ext cx="593725"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21" name="TextBox 20"/>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b="1" dirty="0">
                <a:solidFill>
                  <a:schemeClr val="bg1">
                    <a:lumMod val="95000"/>
                  </a:schemeClr>
                </a:solidFill>
                <a:latin typeface="+mj-lt"/>
              </a:rPr>
              <a:t>Course Descriptions</a:t>
            </a:r>
          </a:p>
          <a:p>
            <a:pPr marL="114300" indent="-114300">
              <a:spcAft>
                <a:spcPts val="1000"/>
              </a:spcAft>
              <a:buFontTx/>
              <a:buChar char="-"/>
              <a:defRPr/>
            </a:pPr>
            <a:r>
              <a:rPr lang="en-US" sz="2000" dirty="0" smtClean="0">
                <a:solidFill>
                  <a:schemeClr val="bg1">
                    <a:lumMod val="6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sp>
        <p:nvSpPr>
          <p:cNvPr id="22" name="5-Point Star 21"/>
          <p:cNvSpPr/>
          <p:nvPr/>
        </p:nvSpPr>
        <p:spPr>
          <a:xfrm>
            <a:off x="2209800" y="6324600"/>
            <a:ext cx="344852" cy="337402"/>
          </a:xfrm>
          <a:prstGeom prst="star5">
            <a:avLst/>
          </a:prstGeom>
          <a:solidFill>
            <a:srgbClr val="FF0000"/>
          </a:solidFill>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4579"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pic>
        <p:nvPicPr>
          <p:cNvPr id="24582"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362200" y="242343"/>
            <a:ext cx="4711700" cy="6373314"/>
          </a:xfrm>
          <a:prstGeom prst="rect">
            <a:avLst/>
          </a:prstGeom>
          <a:noFill/>
          <a:ln w="9525">
            <a:noFill/>
            <a:miter lim="800000"/>
            <a:headEnd/>
            <a:tailEnd/>
          </a:ln>
        </p:spPr>
      </p:pic>
      <p:sp>
        <p:nvSpPr>
          <p:cNvPr id="10" name="Rounded Rectangle 9"/>
          <p:cNvSpPr/>
          <p:nvPr/>
        </p:nvSpPr>
        <p:spPr>
          <a:xfrm>
            <a:off x="2438400" y="1457325"/>
            <a:ext cx="911225" cy="447675"/>
          </a:xfrm>
          <a:prstGeom prst="roundRect">
            <a:avLst/>
          </a:prstGeom>
          <a:solidFill>
            <a:schemeClr val="accent3">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11" name="Rounded Rectangle 10"/>
          <p:cNvSpPr/>
          <p:nvPr/>
        </p:nvSpPr>
        <p:spPr>
          <a:xfrm>
            <a:off x="4268788" y="1447800"/>
            <a:ext cx="912812" cy="457201"/>
          </a:xfrm>
          <a:prstGeom prst="roundRect">
            <a:avLst/>
          </a:prstGeom>
          <a:solidFill>
            <a:schemeClr val="accent3">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12" name="Rounded Rectangle 11"/>
          <p:cNvSpPr/>
          <p:nvPr/>
        </p:nvSpPr>
        <p:spPr>
          <a:xfrm>
            <a:off x="6096000" y="1447800"/>
            <a:ext cx="912812" cy="457201"/>
          </a:xfrm>
          <a:prstGeom prst="roundRect">
            <a:avLst/>
          </a:prstGeom>
          <a:solidFill>
            <a:schemeClr val="accent3">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15" name="Rounded Rectangle 14"/>
          <p:cNvSpPr/>
          <p:nvPr/>
        </p:nvSpPr>
        <p:spPr>
          <a:xfrm>
            <a:off x="2449513" y="3852863"/>
            <a:ext cx="912812" cy="719137"/>
          </a:xfrm>
          <a:prstGeom prst="roundRect">
            <a:avLst/>
          </a:prstGeom>
          <a:solidFill>
            <a:srgbClr val="FFFF00">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75 min</a:t>
            </a:r>
          </a:p>
        </p:txBody>
      </p:sp>
      <p:sp>
        <p:nvSpPr>
          <p:cNvPr id="16" name="Rounded Rectangle 15"/>
          <p:cNvSpPr/>
          <p:nvPr/>
        </p:nvSpPr>
        <p:spPr>
          <a:xfrm>
            <a:off x="4267200" y="3863974"/>
            <a:ext cx="912812" cy="722376"/>
          </a:xfrm>
          <a:prstGeom prst="roundRect">
            <a:avLst/>
          </a:prstGeom>
          <a:solidFill>
            <a:srgbClr val="FFFF00">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75 min</a:t>
            </a:r>
          </a:p>
        </p:txBody>
      </p:sp>
      <p:sp>
        <p:nvSpPr>
          <p:cNvPr id="19" name="TextBox 18"/>
          <p:cNvSpPr txBox="1"/>
          <p:nvPr/>
        </p:nvSpPr>
        <p:spPr>
          <a:xfrm>
            <a:off x="7072702" y="2286000"/>
            <a:ext cx="1993805" cy="707886"/>
          </a:xfrm>
          <a:prstGeom prst="rect">
            <a:avLst/>
          </a:prstGeom>
          <a:noFill/>
        </p:spPr>
        <p:txBody>
          <a:bodyPr wrap="none">
            <a:spAutoFit/>
          </a:bodyPr>
          <a:lstStyle/>
          <a:p>
            <a:pPr>
              <a:spcAft>
                <a:spcPts val="1800"/>
              </a:spcAft>
              <a:defRPr/>
            </a:pPr>
            <a:r>
              <a:rPr lang="en-US" sz="4000" b="1" dirty="0">
                <a:solidFill>
                  <a:srgbClr val="001848"/>
                </a:solidFill>
                <a:effectLst>
                  <a:outerShdw blurRad="38100" dist="38100" dir="2700000" algn="tl">
                    <a:srgbClr val="000000">
                      <a:alpha val="43137"/>
                    </a:srgbClr>
                  </a:outerShdw>
                </a:effectLst>
                <a:latin typeface="+mj-lt"/>
              </a:rPr>
              <a:t>3 </a:t>
            </a:r>
            <a:r>
              <a:rPr lang="en-US" sz="4000" b="1" dirty="0" smtClean="0">
                <a:solidFill>
                  <a:srgbClr val="001848"/>
                </a:solidFill>
                <a:effectLst>
                  <a:outerShdw blurRad="38100" dist="38100" dir="2700000" algn="tl">
                    <a:srgbClr val="000000">
                      <a:alpha val="43137"/>
                    </a:srgbClr>
                  </a:outerShdw>
                </a:effectLst>
                <a:latin typeface="+mj-lt"/>
              </a:rPr>
              <a:t>credits</a:t>
            </a:r>
          </a:p>
        </p:txBody>
      </p:sp>
      <p:sp>
        <p:nvSpPr>
          <p:cNvPr id="22" name="Rounded Rectangle 21"/>
          <p:cNvSpPr/>
          <p:nvPr/>
        </p:nvSpPr>
        <p:spPr>
          <a:xfrm>
            <a:off x="3370263" y="5176837"/>
            <a:ext cx="911225" cy="1223963"/>
          </a:xfrm>
          <a:prstGeom prst="roundRect">
            <a:avLst/>
          </a:prstGeom>
          <a:solidFill>
            <a:schemeClr val="accent2">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2 hrs</a:t>
            </a:r>
          </a:p>
          <a:p>
            <a:pPr algn="ctr">
              <a:defRPr/>
            </a:pPr>
            <a:r>
              <a:rPr lang="en-US" dirty="0">
                <a:solidFill>
                  <a:srgbClr val="001848"/>
                </a:solidFill>
              </a:rPr>
              <a:t>50 m</a:t>
            </a:r>
            <a:r>
              <a:rPr lang="en-US" dirty="0" smtClean="0">
                <a:solidFill>
                  <a:srgbClr val="001848"/>
                </a:solidFill>
              </a:rPr>
              <a:t>in</a:t>
            </a:r>
            <a:endParaRPr lang="en-US" dirty="0">
              <a:solidFill>
                <a:srgbClr val="001848"/>
              </a:solidFill>
            </a:endParaRPr>
          </a:p>
        </p:txBody>
      </p:sp>
      <p:sp>
        <p:nvSpPr>
          <p:cNvPr id="26" name="Rounded Rectangle 25"/>
          <p:cNvSpPr/>
          <p:nvPr/>
        </p:nvSpPr>
        <p:spPr>
          <a:xfrm>
            <a:off x="3352800" y="3166110"/>
            <a:ext cx="912813" cy="686754"/>
          </a:xfrm>
          <a:prstGeom prst="roundRect">
            <a:avLst/>
          </a:prstGeom>
          <a:solidFill>
            <a:srgbClr val="001848">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75 min</a:t>
            </a:r>
          </a:p>
        </p:txBody>
      </p:sp>
      <p:sp>
        <p:nvSpPr>
          <p:cNvPr id="27" name="Rounded Rectangle 26"/>
          <p:cNvSpPr/>
          <p:nvPr/>
        </p:nvSpPr>
        <p:spPr>
          <a:xfrm>
            <a:off x="5183188" y="3143250"/>
            <a:ext cx="912812" cy="709613"/>
          </a:xfrm>
          <a:prstGeom prst="roundRect">
            <a:avLst/>
          </a:prstGeom>
          <a:solidFill>
            <a:srgbClr val="001848">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75 min</a:t>
            </a:r>
          </a:p>
        </p:txBody>
      </p:sp>
      <p:sp>
        <p:nvSpPr>
          <p:cNvPr id="24" name="TextBox 23"/>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31" name="TextBox 30"/>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b="1" dirty="0" smtClean="0">
                <a:solidFill>
                  <a:schemeClr val="bg1">
                    <a:lumMod val="9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4579"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pic>
        <p:nvPicPr>
          <p:cNvPr id="24582"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362200" y="228600"/>
            <a:ext cx="4711700" cy="6373314"/>
          </a:xfrm>
          <a:prstGeom prst="rect">
            <a:avLst/>
          </a:prstGeom>
          <a:noFill/>
          <a:ln w="9525">
            <a:noFill/>
            <a:miter lim="800000"/>
            <a:headEnd/>
            <a:tailEnd/>
          </a:ln>
        </p:spPr>
      </p:pic>
      <p:sp>
        <p:nvSpPr>
          <p:cNvPr id="19" name="TextBox 18"/>
          <p:cNvSpPr txBox="1"/>
          <p:nvPr/>
        </p:nvSpPr>
        <p:spPr>
          <a:xfrm>
            <a:off x="7072702" y="2286000"/>
            <a:ext cx="1789172" cy="707886"/>
          </a:xfrm>
          <a:prstGeom prst="rect">
            <a:avLst/>
          </a:prstGeom>
          <a:noFill/>
        </p:spPr>
        <p:txBody>
          <a:bodyPr wrap="none">
            <a:spAutoFit/>
          </a:bodyPr>
          <a:lstStyle/>
          <a:p>
            <a:pPr>
              <a:spcAft>
                <a:spcPts val="1800"/>
              </a:spcAft>
              <a:defRPr/>
            </a:pPr>
            <a:r>
              <a:rPr lang="en-US" sz="4000" b="1" dirty="0" smtClean="0">
                <a:solidFill>
                  <a:srgbClr val="001848"/>
                </a:solidFill>
                <a:effectLst>
                  <a:outerShdw blurRad="38100" dist="38100" dir="2700000" algn="tl">
                    <a:srgbClr val="000000">
                      <a:alpha val="43137"/>
                    </a:srgbClr>
                  </a:outerShdw>
                </a:effectLst>
                <a:latin typeface="+mj-lt"/>
              </a:rPr>
              <a:t>1 credit</a:t>
            </a:r>
            <a:endParaRPr lang="en-US" sz="4000" b="1" dirty="0">
              <a:solidFill>
                <a:srgbClr val="001848"/>
              </a:solidFill>
              <a:effectLst>
                <a:outerShdw blurRad="38100" dist="38100" dir="2700000" algn="tl">
                  <a:srgbClr val="000000">
                    <a:alpha val="43137"/>
                  </a:srgbClr>
                </a:outerShdw>
              </a:effectLst>
              <a:latin typeface="+mj-lt"/>
            </a:endParaRPr>
          </a:p>
        </p:txBody>
      </p:sp>
      <p:sp>
        <p:nvSpPr>
          <p:cNvPr id="21" name="Rounded Rectangle 20"/>
          <p:cNvSpPr/>
          <p:nvPr/>
        </p:nvSpPr>
        <p:spPr>
          <a:xfrm>
            <a:off x="6096000" y="4419600"/>
            <a:ext cx="912813" cy="1600200"/>
          </a:xfrm>
          <a:prstGeom prst="roundRect">
            <a:avLst/>
          </a:prstGeom>
          <a:solidFill>
            <a:schemeClr val="bg2">
              <a:lumMod val="50000"/>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rgbClr val="001848"/>
                </a:solidFill>
              </a:rPr>
              <a:t>180 </a:t>
            </a:r>
            <a:r>
              <a:rPr lang="en-US" dirty="0">
                <a:solidFill>
                  <a:srgbClr val="001848"/>
                </a:solidFill>
              </a:rPr>
              <a:t>min</a:t>
            </a:r>
          </a:p>
        </p:txBody>
      </p:sp>
      <p:sp>
        <p:nvSpPr>
          <p:cNvPr id="23" name="Rounded Rectangle 22"/>
          <p:cNvSpPr/>
          <p:nvPr/>
        </p:nvSpPr>
        <p:spPr>
          <a:xfrm>
            <a:off x="3362325" y="457200"/>
            <a:ext cx="912813" cy="1257301"/>
          </a:xfrm>
          <a:prstGeom prst="roundRect">
            <a:avLst/>
          </a:prstGeom>
          <a:solidFill>
            <a:srgbClr val="001848">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2 hrs</a:t>
            </a:r>
          </a:p>
          <a:p>
            <a:pPr algn="ctr">
              <a:defRPr/>
            </a:pPr>
            <a:r>
              <a:rPr lang="en-US" dirty="0">
                <a:solidFill>
                  <a:srgbClr val="001848"/>
                </a:solidFill>
              </a:rPr>
              <a:t>50 min</a:t>
            </a:r>
          </a:p>
        </p:txBody>
      </p:sp>
      <p:sp>
        <p:nvSpPr>
          <p:cNvPr id="25" name="Rounded Rectangle 24"/>
          <p:cNvSpPr/>
          <p:nvPr/>
        </p:nvSpPr>
        <p:spPr>
          <a:xfrm>
            <a:off x="4267200" y="3886200"/>
            <a:ext cx="912813" cy="914400"/>
          </a:xfrm>
          <a:prstGeom prst="roundRect">
            <a:avLst/>
          </a:prstGeom>
          <a:solidFill>
            <a:schemeClr val="accent1">
              <a:lumMod val="75000"/>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rgbClr val="001848"/>
                </a:solidFill>
              </a:rPr>
              <a:t>100 </a:t>
            </a:r>
            <a:r>
              <a:rPr lang="en-US" dirty="0">
                <a:solidFill>
                  <a:srgbClr val="001848"/>
                </a:solidFill>
              </a:rPr>
              <a:t>min</a:t>
            </a:r>
          </a:p>
        </p:txBody>
      </p:sp>
      <p:sp>
        <p:nvSpPr>
          <p:cNvPr id="28" name="Rounded Rectangle 27"/>
          <p:cNvSpPr/>
          <p:nvPr/>
        </p:nvSpPr>
        <p:spPr>
          <a:xfrm>
            <a:off x="2438400" y="1905001"/>
            <a:ext cx="912813" cy="495300"/>
          </a:xfrm>
          <a:prstGeom prst="roundRect">
            <a:avLst/>
          </a:prstGeom>
          <a:solidFill>
            <a:schemeClr val="accent2">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24" name="TextBox 23"/>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31" name="TextBox 30"/>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b="1" dirty="0" smtClean="0">
                <a:solidFill>
                  <a:schemeClr val="bg1">
                    <a:lumMod val="9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4579"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pic>
        <p:nvPicPr>
          <p:cNvPr id="24582"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362200" y="242343"/>
            <a:ext cx="4711700" cy="6373314"/>
          </a:xfrm>
          <a:prstGeom prst="rect">
            <a:avLst/>
          </a:prstGeom>
          <a:noFill/>
          <a:ln w="9525">
            <a:noFill/>
            <a:miter lim="800000"/>
            <a:headEnd/>
            <a:tailEnd/>
          </a:ln>
        </p:spPr>
      </p:pic>
      <p:sp>
        <p:nvSpPr>
          <p:cNvPr id="10" name="Rounded Rectangle 9"/>
          <p:cNvSpPr/>
          <p:nvPr/>
        </p:nvSpPr>
        <p:spPr>
          <a:xfrm>
            <a:off x="2438400" y="1457325"/>
            <a:ext cx="911225" cy="447675"/>
          </a:xfrm>
          <a:prstGeom prst="roundRect">
            <a:avLst/>
          </a:prstGeom>
          <a:solidFill>
            <a:srgbClr val="001848">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11" name="Rounded Rectangle 10"/>
          <p:cNvSpPr/>
          <p:nvPr/>
        </p:nvSpPr>
        <p:spPr>
          <a:xfrm>
            <a:off x="4268788" y="1447800"/>
            <a:ext cx="912812" cy="457201"/>
          </a:xfrm>
          <a:prstGeom prst="roundRect">
            <a:avLst/>
          </a:prstGeom>
          <a:solidFill>
            <a:srgbClr val="001848">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12" name="Rounded Rectangle 11"/>
          <p:cNvSpPr/>
          <p:nvPr/>
        </p:nvSpPr>
        <p:spPr>
          <a:xfrm>
            <a:off x="6096000" y="1447800"/>
            <a:ext cx="912812" cy="457201"/>
          </a:xfrm>
          <a:prstGeom prst="roundRect">
            <a:avLst/>
          </a:prstGeom>
          <a:solidFill>
            <a:srgbClr val="001848">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13" name="Rounded Rectangle 12"/>
          <p:cNvSpPr/>
          <p:nvPr/>
        </p:nvSpPr>
        <p:spPr>
          <a:xfrm>
            <a:off x="3352800" y="2487611"/>
            <a:ext cx="912813" cy="644209"/>
          </a:xfrm>
          <a:prstGeom prst="roundRect">
            <a:avLst/>
          </a:prstGeom>
          <a:solidFill>
            <a:schemeClr val="accent2">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75 min</a:t>
            </a:r>
          </a:p>
        </p:txBody>
      </p:sp>
      <p:sp>
        <p:nvSpPr>
          <p:cNvPr id="14" name="Rounded Rectangle 13"/>
          <p:cNvSpPr/>
          <p:nvPr/>
        </p:nvSpPr>
        <p:spPr>
          <a:xfrm>
            <a:off x="5181600" y="2487613"/>
            <a:ext cx="912813" cy="667067"/>
          </a:xfrm>
          <a:prstGeom prst="roundRect">
            <a:avLst/>
          </a:prstGeom>
          <a:solidFill>
            <a:schemeClr val="accent2">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75 min</a:t>
            </a:r>
          </a:p>
        </p:txBody>
      </p:sp>
      <p:sp>
        <p:nvSpPr>
          <p:cNvPr id="15" name="Rounded Rectangle 14"/>
          <p:cNvSpPr/>
          <p:nvPr/>
        </p:nvSpPr>
        <p:spPr>
          <a:xfrm>
            <a:off x="2449513" y="3852863"/>
            <a:ext cx="912812" cy="719137"/>
          </a:xfrm>
          <a:prstGeom prst="roundRect">
            <a:avLst/>
          </a:prstGeom>
          <a:solidFill>
            <a:schemeClr val="accent4">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75 min</a:t>
            </a:r>
          </a:p>
        </p:txBody>
      </p:sp>
      <p:sp>
        <p:nvSpPr>
          <p:cNvPr id="16" name="Rounded Rectangle 15"/>
          <p:cNvSpPr/>
          <p:nvPr/>
        </p:nvSpPr>
        <p:spPr>
          <a:xfrm>
            <a:off x="4267200" y="3863974"/>
            <a:ext cx="912812" cy="722376"/>
          </a:xfrm>
          <a:prstGeom prst="roundRect">
            <a:avLst/>
          </a:prstGeom>
          <a:solidFill>
            <a:schemeClr val="accent4">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75 min</a:t>
            </a:r>
          </a:p>
        </p:txBody>
      </p:sp>
      <p:sp>
        <p:nvSpPr>
          <p:cNvPr id="19" name="TextBox 18"/>
          <p:cNvSpPr txBox="1"/>
          <p:nvPr/>
        </p:nvSpPr>
        <p:spPr>
          <a:xfrm>
            <a:off x="7072702" y="2286000"/>
            <a:ext cx="1993805" cy="707886"/>
          </a:xfrm>
          <a:prstGeom prst="rect">
            <a:avLst/>
          </a:prstGeom>
          <a:noFill/>
        </p:spPr>
        <p:txBody>
          <a:bodyPr wrap="none">
            <a:spAutoFit/>
          </a:bodyPr>
          <a:lstStyle/>
          <a:p>
            <a:pPr>
              <a:spcAft>
                <a:spcPts val="1800"/>
              </a:spcAft>
              <a:defRPr/>
            </a:pPr>
            <a:r>
              <a:rPr lang="en-US" sz="4000" b="1" dirty="0" smtClean="0">
                <a:solidFill>
                  <a:srgbClr val="001848"/>
                </a:solidFill>
                <a:effectLst>
                  <a:outerShdw blurRad="38100" dist="38100" dir="2700000" algn="tl">
                    <a:srgbClr val="000000">
                      <a:alpha val="43137"/>
                    </a:srgbClr>
                  </a:outerShdw>
                </a:effectLst>
                <a:latin typeface="+mj-lt"/>
              </a:rPr>
              <a:t>4 </a:t>
            </a:r>
            <a:r>
              <a:rPr lang="en-US" sz="4000" b="1" dirty="0">
                <a:solidFill>
                  <a:srgbClr val="001848"/>
                </a:solidFill>
                <a:effectLst>
                  <a:outerShdw blurRad="38100" dist="38100" dir="2700000" algn="tl">
                    <a:srgbClr val="000000">
                      <a:alpha val="43137"/>
                    </a:srgbClr>
                  </a:outerShdw>
                </a:effectLst>
                <a:latin typeface="+mj-lt"/>
              </a:rPr>
              <a:t>credits</a:t>
            </a:r>
          </a:p>
        </p:txBody>
      </p:sp>
      <p:sp>
        <p:nvSpPr>
          <p:cNvPr id="21" name="Rounded Rectangle 20"/>
          <p:cNvSpPr/>
          <p:nvPr/>
        </p:nvSpPr>
        <p:spPr>
          <a:xfrm>
            <a:off x="2438400" y="2438401"/>
            <a:ext cx="912813" cy="441960"/>
          </a:xfrm>
          <a:prstGeom prst="roundRect">
            <a:avLst/>
          </a:prstGeom>
          <a:solidFill>
            <a:schemeClr val="accent2">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22" name="Rounded Rectangle 21"/>
          <p:cNvSpPr/>
          <p:nvPr/>
        </p:nvSpPr>
        <p:spPr>
          <a:xfrm>
            <a:off x="3370263" y="5176837"/>
            <a:ext cx="911225" cy="1223963"/>
          </a:xfrm>
          <a:prstGeom prst="roundRect">
            <a:avLst/>
          </a:prstGeom>
          <a:solidFill>
            <a:schemeClr val="accent4">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2 hrs</a:t>
            </a:r>
          </a:p>
          <a:p>
            <a:pPr algn="ctr">
              <a:defRPr/>
            </a:pPr>
            <a:r>
              <a:rPr lang="en-US" dirty="0">
                <a:solidFill>
                  <a:srgbClr val="001848"/>
                </a:solidFill>
              </a:rPr>
              <a:t>50 m</a:t>
            </a:r>
            <a:r>
              <a:rPr lang="en-US" dirty="0" smtClean="0">
                <a:solidFill>
                  <a:srgbClr val="001848"/>
                </a:solidFill>
              </a:rPr>
              <a:t>in</a:t>
            </a:r>
            <a:endParaRPr lang="en-US" dirty="0">
              <a:solidFill>
                <a:srgbClr val="001848"/>
              </a:solidFill>
            </a:endParaRPr>
          </a:p>
        </p:txBody>
      </p:sp>
      <p:sp>
        <p:nvSpPr>
          <p:cNvPr id="23" name="Rounded Rectangle 22"/>
          <p:cNvSpPr/>
          <p:nvPr/>
        </p:nvSpPr>
        <p:spPr>
          <a:xfrm>
            <a:off x="3362325" y="457201"/>
            <a:ext cx="912813" cy="685799"/>
          </a:xfrm>
          <a:prstGeom prst="roundRect">
            <a:avLst/>
          </a:prstGeom>
          <a:solidFill>
            <a:srgbClr val="001848">
              <a:alpha val="25000"/>
            </a:srgb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rgbClr val="001848"/>
                </a:solidFill>
              </a:rPr>
              <a:t>75 min</a:t>
            </a:r>
            <a:endParaRPr lang="en-US" dirty="0">
              <a:solidFill>
                <a:srgbClr val="001848"/>
              </a:solidFill>
            </a:endParaRPr>
          </a:p>
        </p:txBody>
      </p:sp>
      <p:sp>
        <p:nvSpPr>
          <p:cNvPr id="25" name="Rounded Rectangle 24"/>
          <p:cNvSpPr/>
          <p:nvPr/>
        </p:nvSpPr>
        <p:spPr>
          <a:xfrm>
            <a:off x="4267200" y="2438400"/>
            <a:ext cx="912813" cy="457200"/>
          </a:xfrm>
          <a:prstGeom prst="roundRect">
            <a:avLst/>
          </a:prstGeom>
          <a:solidFill>
            <a:schemeClr val="accent2">
              <a:alpha val="25000"/>
            </a:schemeClr>
          </a:solidFill>
          <a:ln w="4445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1848"/>
                </a:solidFill>
              </a:rPr>
              <a:t>50 min</a:t>
            </a:r>
          </a:p>
        </p:txBody>
      </p:sp>
      <p:sp>
        <p:nvSpPr>
          <p:cNvPr id="24" name="TextBox 23"/>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31" name="TextBox 30"/>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b="1" dirty="0" smtClean="0">
                <a:solidFill>
                  <a:schemeClr val="bg1">
                    <a:lumMod val="9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l="19167" t="8333" r="18909" b="14999"/>
          <a:stretch>
            <a:fillRect/>
          </a:stretch>
        </p:blipFill>
        <p:spPr bwMode="auto">
          <a:xfrm>
            <a:off x="0" y="0"/>
            <a:ext cx="6122988" cy="6705600"/>
          </a:xfrm>
          <a:prstGeom prst="rect">
            <a:avLst/>
          </a:prstGeom>
          <a:noFill/>
          <a:ln w="9525">
            <a:noFill/>
            <a:miter lim="800000"/>
            <a:headEnd/>
            <a:tailEnd/>
          </a:ln>
        </p:spPr>
      </p:pic>
      <p:sp>
        <p:nvSpPr>
          <p:cNvPr id="5" name="TextBox 4"/>
          <p:cNvSpPr txBox="1"/>
          <p:nvPr/>
        </p:nvSpPr>
        <p:spPr>
          <a:xfrm rot="21412350">
            <a:off x="639763" y="1932342"/>
            <a:ext cx="4568825" cy="3439403"/>
          </a:xfrm>
          <a:prstGeom prst="rect">
            <a:avLst/>
          </a:prstGeom>
          <a:noFill/>
        </p:spPr>
        <p:txBody>
          <a:bodyPr>
            <a:spAutoFit/>
          </a:bodyPr>
          <a:lstStyle/>
          <a:p>
            <a:pPr marL="461963" indent="-461963">
              <a:spcAft>
                <a:spcPts val="1500"/>
              </a:spcAft>
              <a:buFontTx/>
              <a:buAutoNum type="arabicPeriod"/>
              <a:defRPr/>
            </a:pPr>
            <a:r>
              <a:rPr lang="en-US" sz="3600" dirty="0">
                <a:solidFill>
                  <a:srgbClr val="002060"/>
                </a:solidFill>
                <a:latin typeface="+mn-lt"/>
              </a:rPr>
              <a:t>Our Roles</a:t>
            </a:r>
          </a:p>
          <a:p>
            <a:pPr marL="461963" indent="-461963">
              <a:spcAft>
                <a:spcPts val="1500"/>
              </a:spcAft>
              <a:buFontTx/>
              <a:buAutoNum type="arabicPeriod"/>
              <a:defRPr/>
            </a:pPr>
            <a:r>
              <a:rPr lang="en-US" sz="3600" dirty="0" smtClean="0">
                <a:solidFill>
                  <a:srgbClr val="002060"/>
                </a:solidFill>
                <a:latin typeface="+mn-lt"/>
              </a:rPr>
              <a:t>Graduation </a:t>
            </a:r>
            <a:r>
              <a:rPr lang="en-US" sz="3600" dirty="0">
                <a:solidFill>
                  <a:srgbClr val="002060"/>
                </a:solidFill>
                <a:latin typeface="+mn-lt"/>
              </a:rPr>
              <a:t>Requirements</a:t>
            </a:r>
          </a:p>
          <a:p>
            <a:pPr marL="461963" indent="-461963">
              <a:spcAft>
                <a:spcPts val="1500"/>
              </a:spcAft>
              <a:buFontTx/>
              <a:buAutoNum type="arabicPeriod"/>
              <a:defRPr/>
            </a:pPr>
            <a:r>
              <a:rPr lang="en-US" sz="3600" dirty="0">
                <a:solidFill>
                  <a:srgbClr val="002060"/>
                </a:solidFill>
                <a:latin typeface="+mn-lt"/>
              </a:rPr>
              <a:t>Your Schedule</a:t>
            </a:r>
          </a:p>
          <a:p>
            <a:pPr marL="461963" indent="-461963">
              <a:spcAft>
                <a:spcPts val="1500"/>
              </a:spcAft>
              <a:buFontTx/>
              <a:buAutoNum type="arabicPeriod"/>
              <a:defRPr/>
            </a:pPr>
            <a:r>
              <a:rPr lang="en-US" sz="3600" dirty="0">
                <a:solidFill>
                  <a:srgbClr val="002060"/>
                </a:solidFill>
                <a:latin typeface="+mn-lt"/>
              </a:rPr>
              <a:t>Your “To Do List”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30" descr="GPSYC101.jpg"/>
          <p:cNvPicPr>
            <a:picLocks noChangeAspect="1"/>
          </p:cNvPicPr>
          <p:nvPr/>
        </p:nvPicPr>
        <p:blipFill>
          <a:blip r:embed="rId3" cstate="print"/>
          <a:srcRect/>
          <a:stretch>
            <a:fillRect/>
          </a:stretch>
        </p:blipFill>
        <p:spPr bwMode="auto">
          <a:xfrm>
            <a:off x="2173288" y="1925637"/>
            <a:ext cx="6881812" cy="1773238"/>
          </a:xfrm>
          <a:prstGeom prst="rect">
            <a:avLst/>
          </a:prstGeom>
          <a:noFill/>
          <a:ln w="9525">
            <a:noFill/>
            <a:miter lim="800000"/>
            <a:headEnd/>
            <a:tailEnd/>
          </a:ln>
        </p:spPr>
      </p:pic>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4821"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3" name="Line 43"/>
          <p:cNvSpPr>
            <a:spLocks noChangeShapeType="1"/>
          </p:cNvSpPr>
          <p:nvPr/>
        </p:nvSpPr>
        <p:spPr bwMode="auto">
          <a:xfrm>
            <a:off x="4192588" y="1546225"/>
            <a:ext cx="357187" cy="365125"/>
          </a:xfrm>
          <a:prstGeom prst="line">
            <a:avLst/>
          </a:prstGeom>
          <a:noFill/>
          <a:ln w="38100">
            <a:solidFill>
              <a:srgbClr val="001848"/>
            </a:solidFill>
            <a:round/>
            <a:headEnd/>
            <a:tailEnd type="triangle" w="lg" len="lg"/>
          </a:ln>
        </p:spPr>
        <p:txBody>
          <a:bodyPr/>
          <a:lstStyle/>
          <a:p>
            <a:pPr>
              <a:defRPr/>
            </a:pPr>
            <a:endParaRPr lang="en-US" b="1">
              <a:solidFill>
                <a:srgbClr val="001848"/>
              </a:solidFill>
              <a:latin typeface="+mj-lt"/>
            </a:endParaRPr>
          </a:p>
        </p:txBody>
      </p:sp>
      <p:sp>
        <p:nvSpPr>
          <p:cNvPr id="14" name="Text Box 44"/>
          <p:cNvSpPr txBox="1">
            <a:spLocks noChangeArrowheads="1"/>
          </p:cNvSpPr>
          <p:nvPr/>
        </p:nvSpPr>
        <p:spPr bwMode="auto">
          <a:xfrm>
            <a:off x="2311400" y="1276350"/>
            <a:ext cx="2068513" cy="368300"/>
          </a:xfrm>
          <a:prstGeom prst="rect">
            <a:avLst/>
          </a:prstGeom>
          <a:noFill/>
          <a:ln w="9525">
            <a:noFill/>
            <a:miter lim="800000"/>
            <a:headEnd/>
            <a:tailEnd/>
          </a:ln>
        </p:spPr>
        <p:txBody>
          <a:bodyPr wrap="none">
            <a:spAutoFit/>
          </a:bodyPr>
          <a:lstStyle/>
          <a:p>
            <a:pPr>
              <a:defRPr/>
            </a:pPr>
            <a:r>
              <a:rPr lang="en-US" b="1" dirty="0">
                <a:solidFill>
                  <a:srgbClr val="001848"/>
                </a:solidFill>
                <a:latin typeface="+mj-lt"/>
              </a:rPr>
              <a:t>Course # and Name</a:t>
            </a:r>
          </a:p>
        </p:txBody>
      </p:sp>
      <p:sp>
        <p:nvSpPr>
          <p:cNvPr id="16" name="Line 48"/>
          <p:cNvSpPr>
            <a:spLocks noChangeShapeType="1"/>
          </p:cNvSpPr>
          <p:nvPr/>
        </p:nvSpPr>
        <p:spPr bwMode="auto">
          <a:xfrm flipH="1">
            <a:off x="5422900" y="1570037"/>
            <a:ext cx="876300" cy="666750"/>
          </a:xfrm>
          <a:prstGeom prst="line">
            <a:avLst/>
          </a:prstGeom>
          <a:noFill/>
          <a:ln w="38100">
            <a:solidFill>
              <a:srgbClr val="001848"/>
            </a:solidFill>
            <a:round/>
            <a:headEnd/>
            <a:tailEnd type="triangle" w="lg" len="lg"/>
          </a:ln>
        </p:spPr>
        <p:txBody>
          <a:bodyPr/>
          <a:lstStyle/>
          <a:p>
            <a:pPr>
              <a:defRPr/>
            </a:pPr>
            <a:endParaRPr lang="en-US" b="1">
              <a:solidFill>
                <a:srgbClr val="001848"/>
              </a:solidFill>
              <a:latin typeface="+mj-lt"/>
            </a:endParaRPr>
          </a:p>
        </p:txBody>
      </p:sp>
      <p:sp>
        <p:nvSpPr>
          <p:cNvPr id="19" name="Text Box 49"/>
          <p:cNvSpPr txBox="1">
            <a:spLocks noChangeArrowheads="1"/>
          </p:cNvSpPr>
          <p:nvPr/>
        </p:nvSpPr>
        <p:spPr bwMode="auto">
          <a:xfrm>
            <a:off x="6197600" y="1254125"/>
            <a:ext cx="1401763" cy="369887"/>
          </a:xfrm>
          <a:prstGeom prst="rect">
            <a:avLst/>
          </a:prstGeom>
          <a:noFill/>
          <a:ln w="9525">
            <a:noFill/>
            <a:miter lim="800000"/>
            <a:headEnd/>
            <a:tailEnd/>
          </a:ln>
        </p:spPr>
        <p:txBody>
          <a:bodyPr wrap="none">
            <a:spAutoFit/>
          </a:bodyPr>
          <a:lstStyle/>
          <a:p>
            <a:pPr>
              <a:defRPr/>
            </a:pPr>
            <a:r>
              <a:rPr lang="en-US" b="1" dirty="0">
                <a:solidFill>
                  <a:srgbClr val="001848"/>
                </a:solidFill>
                <a:latin typeface="+mj-lt"/>
              </a:rPr>
              <a:t>Credit Hours</a:t>
            </a:r>
          </a:p>
        </p:txBody>
      </p:sp>
      <p:sp>
        <p:nvSpPr>
          <p:cNvPr id="22" name="Line 52"/>
          <p:cNvSpPr>
            <a:spLocks noChangeShapeType="1"/>
          </p:cNvSpPr>
          <p:nvPr/>
        </p:nvSpPr>
        <p:spPr bwMode="auto">
          <a:xfrm flipV="1">
            <a:off x="4884738" y="3679825"/>
            <a:ext cx="609600" cy="914400"/>
          </a:xfrm>
          <a:prstGeom prst="line">
            <a:avLst/>
          </a:prstGeom>
          <a:noFill/>
          <a:ln w="38100">
            <a:solidFill>
              <a:srgbClr val="001848"/>
            </a:solidFill>
            <a:round/>
            <a:headEnd/>
            <a:tailEnd type="triangle" w="lg" len="lg"/>
          </a:ln>
        </p:spPr>
        <p:txBody>
          <a:bodyPr/>
          <a:lstStyle/>
          <a:p>
            <a:pPr>
              <a:defRPr/>
            </a:pPr>
            <a:endParaRPr lang="en-US" b="1">
              <a:solidFill>
                <a:srgbClr val="001848"/>
              </a:solidFill>
              <a:latin typeface="+mj-lt"/>
            </a:endParaRPr>
          </a:p>
        </p:txBody>
      </p:sp>
      <p:sp>
        <p:nvSpPr>
          <p:cNvPr id="23" name="Line 53"/>
          <p:cNvSpPr>
            <a:spLocks noChangeShapeType="1"/>
          </p:cNvSpPr>
          <p:nvPr/>
        </p:nvSpPr>
        <p:spPr bwMode="auto">
          <a:xfrm flipV="1">
            <a:off x="7829550" y="3635375"/>
            <a:ext cx="609600" cy="914400"/>
          </a:xfrm>
          <a:prstGeom prst="line">
            <a:avLst/>
          </a:prstGeom>
          <a:noFill/>
          <a:ln w="38100">
            <a:solidFill>
              <a:srgbClr val="001848"/>
            </a:solidFill>
            <a:round/>
            <a:headEnd/>
            <a:tailEnd type="triangle" w="lg" len="lg"/>
          </a:ln>
        </p:spPr>
        <p:txBody>
          <a:bodyPr/>
          <a:lstStyle/>
          <a:p>
            <a:pPr>
              <a:defRPr/>
            </a:pPr>
            <a:endParaRPr lang="en-US" b="1">
              <a:solidFill>
                <a:srgbClr val="001848"/>
              </a:solidFill>
              <a:latin typeface="+mj-lt"/>
            </a:endParaRPr>
          </a:p>
        </p:txBody>
      </p:sp>
      <p:sp>
        <p:nvSpPr>
          <p:cNvPr id="24" name="Text Box 54"/>
          <p:cNvSpPr txBox="1">
            <a:spLocks noChangeArrowheads="1"/>
          </p:cNvSpPr>
          <p:nvPr/>
        </p:nvSpPr>
        <p:spPr bwMode="auto">
          <a:xfrm>
            <a:off x="3436938" y="4594225"/>
            <a:ext cx="1663700" cy="369887"/>
          </a:xfrm>
          <a:prstGeom prst="rect">
            <a:avLst/>
          </a:prstGeom>
          <a:noFill/>
          <a:ln w="9525">
            <a:noFill/>
            <a:miter lim="800000"/>
            <a:headEnd/>
            <a:tailEnd/>
          </a:ln>
        </p:spPr>
        <p:txBody>
          <a:bodyPr wrap="none">
            <a:spAutoFit/>
          </a:bodyPr>
          <a:lstStyle/>
          <a:p>
            <a:pPr>
              <a:defRPr/>
            </a:pPr>
            <a:r>
              <a:rPr lang="en-US" b="1" dirty="0">
                <a:solidFill>
                  <a:srgbClr val="001848"/>
                </a:solidFill>
                <a:latin typeface="+mj-lt"/>
              </a:rPr>
              <a:t>When &amp; Where</a:t>
            </a:r>
          </a:p>
        </p:txBody>
      </p:sp>
      <p:sp>
        <p:nvSpPr>
          <p:cNvPr id="25" name="Text Box 55"/>
          <p:cNvSpPr txBox="1">
            <a:spLocks noChangeArrowheads="1"/>
          </p:cNvSpPr>
          <p:nvPr/>
        </p:nvSpPr>
        <p:spPr bwMode="auto">
          <a:xfrm>
            <a:off x="6762750" y="4549775"/>
            <a:ext cx="2286000" cy="708025"/>
          </a:xfrm>
          <a:prstGeom prst="rect">
            <a:avLst/>
          </a:prstGeom>
          <a:noFill/>
          <a:ln w="9525">
            <a:noFill/>
            <a:miter lim="800000"/>
            <a:headEnd/>
            <a:tailEnd/>
          </a:ln>
        </p:spPr>
        <p:txBody>
          <a:bodyPr wrap="none">
            <a:spAutoFit/>
          </a:bodyPr>
          <a:lstStyle/>
          <a:p>
            <a:pPr>
              <a:defRPr/>
            </a:pPr>
            <a:r>
              <a:rPr lang="en-US" b="1" dirty="0">
                <a:solidFill>
                  <a:srgbClr val="001848"/>
                </a:solidFill>
                <a:latin typeface="+mj-lt"/>
              </a:rPr>
              <a:t>Dates </a:t>
            </a:r>
            <a:r>
              <a:rPr lang="en-US" sz="2000" b="1" dirty="0">
                <a:solidFill>
                  <a:srgbClr val="001848"/>
                </a:solidFill>
                <a:latin typeface="+mj-lt"/>
              </a:rPr>
              <a:t>(full semester</a:t>
            </a:r>
          </a:p>
          <a:p>
            <a:pPr>
              <a:defRPr/>
            </a:pPr>
            <a:r>
              <a:rPr lang="en-US" sz="2000" b="1" dirty="0">
                <a:solidFill>
                  <a:srgbClr val="001848"/>
                </a:solidFill>
                <a:latin typeface="+mj-lt"/>
              </a:rPr>
              <a:t>or block course?)</a:t>
            </a:r>
          </a:p>
        </p:txBody>
      </p:sp>
      <p:sp>
        <p:nvSpPr>
          <p:cNvPr id="26" name="Rounded Rectangle 25"/>
          <p:cNvSpPr/>
          <p:nvPr/>
        </p:nvSpPr>
        <p:spPr>
          <a:xfrm>
            <a:off x="2209800" y="1938337"/>
            <a:ext cx="3173413" cy="327025"/>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ounded Rectangle 26"/>
          <p:cNvSpPr/>
          <p:nvPr/>
        </p:nvSpPr>
        <p:spPr>
          <a:xfrm>
            <a:off x="4713288" y="2271712"/>
            <a:ext cx="762000" cy="446088"/>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ounded Rectangle 28"/>
          <p:cNvSpPr/>
          <p:nvPr/>
        </p:nvSpPr>
        <p:spPr>
          <a:xfrm>
            <a:off x="7799388" y="2716212"/>
            <a:ext cx="1162050" cy="944563"/>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le 29"/>
          <p:cNvSpPr/>
          <p:nvPr/>
        </p:nvSpPr>
        <p:spPr>
          <a:xfrm>
            <a:off x="4278313" y="2711450"/>
            <a:ext cx="2362200" cy="949325"/>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itle 1"/>
          <p:cNvSpPr txBox="1">
            <a:spLocks/>
          </p:cNvSpPr>
          <p:nvPr/>
        </p:nvSpPr>
        <p:spPr bwMode="auto">
          <a:xfrm>
            <a:off x="2138362" y="0"/>
            <a:ext cx="6911976"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002060"/>
                </a:solidFill>
                <a:latin typeface="+mj-lt"/>
                <a:ea typeface="+mj-ea"/>
                <a:cs typeface="+mj-cs"/>
              </a:defRPr>
            </a:lvl1pPr>
            <a:lvl2pPr algn="ctr" rtl="0" eaLnBrk="0" fontAlgn="base" hangingPunct="0">
              <a:spcBef>
                <a:spcPct val="0"/>
              </a:spcBef>
              <a:spcAft>
                <a:spcPct val="0"/>
              </a:spcAft>
              <a:defRPr sz="4400" b="1">
                <a:solidFill>
                  <a:srgbClr val="17375E"/>
                </a:solidFill>
                <a:latin typeface="Calibri" pitchFamily="34" charset="0"/>
              </a:defRPr>
            </a:lvl2pPr>
            <a:lvl3pPr algn="ctr" rtl="0" eaLnBrk="0" fontAlgn="base" hangingPunct="0">
              <a:spcBef>
                <a:spcPct val="0"/>
              </a:spcBef>
              <a:spcAft>
                <a:spcPct val="0"/>
              </a:spcAft>
              <a:defRPr sz="4400" b="1">
                <a:solidFill>
                  <a:srgbClr val="17375E"/>
                </a:solidFill>
                <a:latin typeface="Calibri" pitchFamily="34" charset="0"/>
              </a:defRPr>
            </a:lvl3pPr>
            <a:lvl4pPr algn="ctr" rtl="0" eaLnBrk="0" fontAlgn="base" hangingPunct="0">
              <a:spcBef>
                <a:spcPct val="0"/>
              </a:spcBef>
              <a:spcAft>
                <a:spcPct val="0"/>
              </a:spcAft>
              <a:defRPr sz="4400" b="1">
                <a:solidFill>
                  <a:srgbClr val="17375E"/>
                </a:solidFill>
                <a:latin typeface="Calibri" pitchFamily="34" charset="0"/>
              </a:defRPr>
            </a:lvl4pPr>
            <a:lvl5pPr algn="ctr" rtl="0" eaLnBrk="0" fontAlgn="base" hangingPunct="0">
              <a:spcBef>
                <a:spcPct val="0"/>
              </a:spcBef>
              <a:spcAft>
                <a:spcPct val="0"/>
              </a:spcAft>
              <a:defRPr sz="4400" b="1">
                <a:solidFill>
                  <a:srgbClr val="17375E"/>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4000" dirty="0" smtClean="0"/>
              <a:t>Reading Your Schedule</a:t>
            </a:r>
            <a:endParaRPr lang="en-US" sz="4000" dirty="0"/>
          </a:p>
        </p:txBody>
      </p:sp>
      <p:sp>
        <p:nvSpPr>
          <p:cNvPr id="21" name="TextBox 20"/>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28" name="TextBox 27"/>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b="1" dirty="0" smtClean="0">
                <a:solidFill>
                  <a:schemeClr val="bg1">
                    <a:lumMod val="9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9" presetClass="emph" presetSubtype="0" grpId="1" nodeType="withEffect">
                                  <p:stCondLst>
                                    <p:cond delay="0"/>
                                  </p:stCondLst>
                                  <p:childTnLst>
                                    <p:set>
                                      <p:cBhvr rctx="PPT">
                                        <p:cTn id="20" dur="indefinite"/>
                                        <p:tgtEl>
                                          <p:spTgt spid="26"/>
                                        </p:tgtEl>
                                        <p:attrNameLst>
                                          <p:attrName>style.opacity</p:attrName>
                                        </p:attrNameLst>
                                      </p:cBhvr>
                                      <p:to>
                                        <p:strVal val="0.5"/>
                                      </p:to>
                                    </p:set>
                                    <p:animEffect filter="image" prLst="opacity: 0.5">
                                      <p:cBhvr rctx="IE">
                                        <p:cTn id="21" dur="indefinite"/>
                                        <p:tgtEl>
                                          <p:spTgt spid="26"/>
                                        </p:tgtEl>
                                      </p:cBhvr>
                                    </p:animEffect>
                                  </p:childTnLst>
                                </p:cTn>
                              </p:par>
                              <p:par>
                                <p:cTn id="22" presetID="9" presetClass="emph" presetSubtype="0" nodeType="withEffect">
                                  <p:stCondLst>
                                    <p:cond delay="0"/>
                                  </p:stCondLst>
                                  <p:childTnLst>
                                    <p:set>
                                      <p:cBhvr rctx="PPT">
                                        <p:cTn id="23" dur="indefinite"/>
                                        <p:tgtEl>
                                          <p:spTgt spid="13"/>
                                        </p:tgtEl>
                                        <p:attrNameLst>
                                          <p:attrName>style.opacity</p:attrName>
                                        </p:attrNameLst>
                                      </p:cBhvr>
                                      <p:to>
                                        <p:strVal val="0.5"/>
                                      </p:to>
                                    </p:set>
                                    <p:animEffect filter="image" prLst="opacity: 0.5">
                                      <p:cBhvr rctx="IE">
                                        <p:cTn id="24" dur="indefinite"/>
                                        <p:tgtEl>
                                          <p:spTgt spid="13"/>
                                        </p:tgtEl>
                                      </p:cBhvr>
                                    </p:animEffect>
                                  </p:childTnLst>
                                </p:cTn>
                              </p:par>
                              <p:par>
                                <p:cTn id="25" presetID="9" presetClass="emph" presetSubtype="0" grpId="1" nodeType="withEffect">
                                  <p:stCondLst>
                                    <p:cond delay="0"/>
                                  </p:stCondLst>
                                  <p:childTnLst>
                                    <p:set>
                                      <p:cBhvr rctx="PPT">
                                        <p:cTn id="26" dur="indefinite"/>
                                        <p:tgtEl>
                                          <p:spTgt spid="14"/>
                                        </p:tgtEl>
                                        <p:attrNameLst>
                                          <p:attrName>style.opacity</p:attrName>
                                        </p:attrNameLst>
                                      </p:cBhvr>
                                      <p:to>
                                        <p:strVal val="0.5"/>
                                      </p:to>
                                    </p:set>
                                    <p:animEffect filter="image" prLst="opacity: 0.5">
                                      <p:cBhvr rctx="IE">
                                        <p:cTn id="27" dur="indefinite"/>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9" presetClass="emph" presetSubtype="0" grpId="1" nodeType="withEffect">
                                  <p:stCondLst>
                                    <p:cond delay="0"/>
                                  </p:stCondLst>
                                  <p:childTnLst>
                                    <p:set>
                                      <p:cBhvr rctx="PPT">
                                        <p:cTn id="37" dur="indefinite"/>
                                        <p:tgtEl>
                                          <p:spTgt spid="27"/>
                                        </p:tgtEl>
                                        <p:attrNameLst>
                                          <p:attrName>style.opacity</p:attrName>
                                        </p:attrNameLst>
                                      </p:cBhvr>
                                      <p:to>
                                        <p:strVal val="0.5"/>
                                      </p:to>
                                    </p:set>
                                    <p:animEffect filter="image" prLst="opacity: 0.5">
                                      <p:cBhvr rctx="IE">
                                        <p:cTn id="38" dur="indefinite"/>
                                        <p:tgtEl>
                                          <p:spTgt spid="27"/>
                                        </p:tgtEl>
                                      </p:cBhvr>
                                    </p:animEffect>
                                  </p:childTnLst>
                                </p:cTn>
                              </p:par>
                              <p:par>
                                <p:cTn id="39" presetID="9" presetClass="emph" presetSubtype="0" nodeType="withEffect">
                                  <p:stCondLst>
                                    <p:cond delay="0"/>
                                  </p:stCondLst>
                                  <p:childTnLst>
                                    <p:set>
                                      <p:cBhvr rctx="PPT">
                                        <p:cTn id="40" dur="indefinite"/>
                                        <p:tgtEl>
                                          <p:spTgt spid="16"/>
                                        </p:tgtEl>
                                        <p:attrNameLst>
                                          <p:attrName>style.opacity</p:attrName>
                                        </p:attrNameLst>
                                      </p:cBhvr>
                                      <p:to>
                                        <p:strVal val="0.5"/>
                                      </p:to>
                                    </p:set>
                                    <p:animEffect filter="image" prLst="opacity: 0.5">
                                      <p:cBhvr rctx="IE">
                                        <p:cTn id="41" dur="indefinite"/>
                                        <p:tgtEl>
                                          <p:spTgt spid="16"/>
                                        </p:tgtEl>
                                      </p:cBhvr>
                                    </p:animEffect>
                                  </p:childTnLst>
                                </p:cTn>
                              </p:par>
                              <p:par>
                                <p:cTn id="42" presetID="9" presetClass="emph" presetSubtype="0" grpId="1" nodeType="withEffect">
                                  <p:stCondLst>
                                    <p:cond delay="0"/>
                                  </p:stCondLst>
                                  <p:childTnLst>
                                    <p:set>
                                      <p:cBhvr rctx="PPT">
                                        <p:cTn id="43" dur="indefinite"/>
                                        <p:tgtEl>
                                          <p:spTgt spid="19"/>
                                        </p:tgtEl>
                                        <p:attrNameLst>
                                          <p:attrName>style.opacity</p:attrName>
                                        </p:attrNameLst>
                                      </p:cBhvr>
                                      <p:to>
                                        <p:strVal val="0.5"/>
                                      </p:to>
                                    </p:set>
                                    <p:animEffect filter="image" prLst="opacity: 0.5">
                                      <p:cBhvr rctx="IE">
                                        <p:cTn id="44" dur="indefinite"/>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9" presetClass="emph" presetSubtype="0" grpId="1" nodeType="withEffect">
                                  <p:stCondLst>
                                    <p:cond delay="0"/>
                                  </p:stCondLst>
                                  <p:childTnLst>
                                    <p:set>
                                      <p:cBhvr rctx="PPT">
                                        <p:cTn id="54" dur="indefinite"/>
                                        <p:tgtEl>
                                          <p:spTgt spid="30"/>
                                        </p:tgtEl>
                                        <p:attrNameLst>
                                          <p:attrName>style.opacity</p:attrName>
                                        </p:attrNameLst>
                                      </p:cBhvr>
                                      <p:to>
                                        <p:strVal val="0.5"/>
                                      </p:to>
                                    </p:set>
                                    <p:animEffect filter="image" prLst="opacity: 0.5">
                                      <p:cBhvr rctx="IE">
                                        <p:cTn id="55" dur="indefinite"/>
                                        <p:tgtEl>
                                          <p:spTgt spid="30"/>
                                        </p:tgtEl>
                                      </p:cBhvr>
                                    </p:animEffect>
                                  </p:childTnLst>
                                </p:cTn>
                              </p:par>
                              <p:par>
                                <p:cTn id="56" presetID="9" presetClass="emph" presetSubtype="0" nodeType="withEffect">
                                  <p:stCondLst>
                                    <p:cond delay="0"/>
                                  </p:stCondLst>
                                  <p:childTnLst>
                                    <p:set>
                                      <p:cBhvr rctx="PPT">
                                        <p:cTn id="57" dur="indefinite"/>
                                        <p:tgtEl>
                                          <p:spTgt spid="22"/>
                                        </p:tgtEl>
                                        <p:attrNameLst>
                                          <p:attrName>style.opacity</p:attrName>
                                        </p:attrNameLst>
                                      </p:cBhvr>
                                      <p:to>
                                        <p:strVal val="0.5"/>
                                      </p:to>
                                    </p:set>
                                    <p:animEffect filter="image" prLst="opacity: 0.5">
                                      <p:cBhvr rctx="IE">
                                        <p:cTn id="58" dur="indefinite"/>
                                        <p:tgtEl>
                                          <p:spTgt spid="22"/>
                                        </p:tgtEl>
                                      </p:cBhvr>
                                    </p:animEffect>
                                  </p:childTnLst>
                                </p:cTn>
                              </p:par>
                              <p:par>
                                <p:cTn id="59" presetID="9" presetClass="emph" presetSubtype="0" grpId="1" nodeType="withEffect">
                                  <p:stCondLst>
                                    <p:cond delay="0"/>
                                  </p:stCondLst>
                                  <p:childTnLst>
                                    <p:set>
                                      <p:cBhvr rctx="PPT">
                                        <p:cTn id="60" dur="indefinite"/>
                                        <p:tgtEl>
                                          <p:spTgt spid="24"/>
                                        </p:tgtEl>
                                        <p:attrNameLst>
                                          <p:attrName>style.opacity</p:attrName>
                                        </p:attrNameLst>
                                      </p:cBhvr>
                                      <p:to>
                                        <p:strVal val="0.5"/>
                                      </p:to>
                                    </p:set>
                                    <p:animEffect filter="image" prLst="opacity: 0.5">
                                      <p:cBhvr rctx="IE">
                                        <p:cTn id="61"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9" grpId="0"/>
      <p:bldP spid="19" grpId="1"/>
      <p:bldP spid="24" grpId="0"/>
      <p:bldP spid="24" grpId="1"/>
      <p:bldP spid="25" grpId="0"/>
      <p:bldP spid="26" grpId="0" animBg="1"/>
      <p:bldP spid="26" grpId="1" animBg="1"/>
      <p:bldP spid="27" grpId="0" animBg="1"/>
      <p:bldP spid="27" grpId="1" animBg="1"/>
      <p:bldP spid="29" grpId="0" animBg="1"/>
      <p:bldP spid="30" grpId="0" animBg="1"/>
      <p:bldP spid="30" grpId="1"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8" descr="GHIST224.jpg"/>
          <p:cNvPicPr>
            <a:picLocks noChangeAspect="1"/>
          </p:cNvPicPr>
          <p:nvPr/>
        </p:nvPicPr>
        <p:blipFill>
          <a:blip r:embed="rId3" cstate="print"/>
          <a:srcRect/>
          <a:stretch>
            <a:fillRect/>
          </a:stretch>
        </p:blipFill>
        <p:spPr bwMode="auto">
          <a:xfrm>
            <a:off x="2176463" y="4676775"/>
            <a:ext cx="6894512" cy="2035175"/>
          </a:xfrm>
          <a:prstGeom prst="rect">
            <a:avLst/>
          </a:prstGeom>
          <a:noFill/>
          <a:ln w="9525">
            <a:noFill/>
            <a:miter lim="800000"/>
            <a:headEnd/>
            <a:tailEnd/>
          </a:ln>
        </p:spPr>
      </p:pic>
      <p:pic>
        <p:nvPicPr>
          <p:cNvPr id="35843" name="Picture 29" descr="GPSYC101.jpg"/>
          <p:cNvPicPr>
            <a:picLocks noChangeAspect="1"/>
          </p:cNvPicPr>
          <p:nvPr/>
        </p:nvPicPr>
        <p:blipFill>
          <a:blip r:embed="rId4" cstate="print"/>
          <a:srcRect/>
          <a:stretch>
            <a:fillRect/>
          </a:stretch>
        </p:blipFill>
        <p:spPr bwMode="auto">
          <a:xfrm>
            <a:off x="2168525" y="836613"/>
            <a:ext cx="6881813" cy="1773237"/>
          </a:xfrm>
          <a:prstGeom prst="rect">
            <a:avLst/>
          </a:prstGeom>
          <a:noFill/>
          <a:ln w="9525">
            <a:noFill/>
            <a:miter lim="800000"/>
            <a:headEnd/>
            <a:tailEnd/>
          </a:ln>
        </p:spPr>
      </p:pic>
      <p:pic>
        <p:nvPicPr>
          <p:cNvPr id="31" name="Picture 30" descr="MATH220.jpg"/>
          <p:cNvPicPr>
            <a:picLocks noChangeAspect="1"/>
          </p:cNvPicPr>
          <p:nvPr/>
        </p:nvPicPr>
        <p:blipFill>
          <a:blip r:embed="rId5" cstate="print"/>
          <a:srcRect/>
          <a:stretch>
            <a:fillRect/>
          </a:stretch>
        </p:blipFill>
        <p:spPr bwMode="auto">
          <a:xfrm>
            <a:off x="2138363" y="2611438"/>
            <a:ext cx="6918325" cy="2036762"/>
          </a:xfrm>
          <a:prstGeom prst="rect">
            <a:avLst/>
          </a:prstGeom>
          <a:noFill/>
          <a:ln w="9525">
            <a:noFill/>
            <a:miter lim="800000"/>
            <a:headEnd/>
            <a:tailEnd/>
          </a:ln>
        </p:spPr>
      </p:pic>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5847" name="Picture 2"/>
          <p:cNvPicPr>
            <a:picLocks noChangeAspect="1" noChangeArrowheads="1"/>
          </p:cNvPicPr>
          <p:nvPr/>
        </p:nvPicPr>
        <p:blipFill>
          <a:blip r:embed="rId6"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26" name="Rounded Rectangle 25"/>
          <p:cNvSpPr/>
          <p:nvPr/>
        </p:nvSpPr>
        <p:spPr>
          <a:xfrm>
            <a:off x="4278313" y="1995488"/>
            <a:ext cx="4732337" cy="565150"/>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ounded Rectangle 26"/>
          <p:cNvSpPr/>
          <p:nvPr/>
        </p:nvSpPr>
        <p:spPr>
          <a:xfrm>
            <a:off x="4267200" y="3810000"/>
            <a:ext cx="4732338" cy="784225"/>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ounded Rectangle 27"/>
          <p:cNvSpPr/>
          <p:nvPr/>
        </p:nvSpPr>
        <p:spPr>
          <a:xfrm>
            <a:off x="4267200" y="5845175"/>
            <a:ext cx="4732338" cy="784225"/>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5" name="Title 1"/>
          <p:cNvSpPr txBox="1">
            <a:spLocks/>
          </p:cNvSpPr>
          <p:nvPr/>
        </p:nvSpPr>
        <p:spPr bwMode="auto">
          <a:xfrm>
            <a:off x="2138362" y="0"/>
            <a:ext cx="6911976"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002060"/>
                </a:solidFill>
                <a:latin typeface="+mj-lt"/>
                <a:ea typeface="+mj-ea"/>
                <a:cs typeface="+mj-cs"/>
              </a:defRPr>
            </a:lvl1pPr>
            <a:lvl2pPr algn="ctr" rtl="0" eaLnBrk="0" fontAlgn="base" hangingPunct="0">
              <a:spcBef>
                <a:spcPct val="0"/>
              </a:spcBef>
              <a:spcAft>
                <a:spcPct val="0"/>
              </a:spcAft>
              <a:defRPr sz="4400" b="1">
                <a:solidFill>
                  <a:srgbClr val="17375E"/>
                </a:solidFill>
                <a:latin typeface="Calibri" pitchFamily="34" charset="0"/>
              </a:defRPr>
            </a:lvl2pPr>
            <a:lvl3pPr algn="ctr" rtl="0" eaLnBrk="0" fontAlgn="base" hangingPunct="0">
              <a:spcBef>
                <a:spcPct val="0"/>
              </a:spcBef>
              <a:spcAft>
                <a:spcPct val="0"/>
              </a:spcAft>
              <a:defRPr sz="4400" b="1">
                <a:solidFill>
                  <a:srgbClr val="17375E"/>
                </a:solidFill>
                <a:latin typeface="Calibri" pitchFamily="34" charset="0"/>
              </a:defRPr>
            </a:lvl3pPr>
            <a:lvl4pPr algn="ctr" rtl="0" eaLnBrk="0" fontAlgn="base" hangingPunct="0">
              <a:spcBef>
                <a:spcPct val="0"/>
              </a:spcBef>
              <a:spcAft>
                <a:spcPct val="0"/>
              </a:spcAft>
              <a:defRPr sz="4400" b="1">
                <a:solidFill>
                  <a:srgbClr val="17375E"/>
                </a:solidFill>
                <a:latin typeface="Calibri" pitchFamily="34" charset="0"/>
              </a:defRPr>
            </a:lvl4pPr>
            <a:lvl5pPr algn="ctr" rtl="0" eaLnBrk="0" fontAlgn="base" hangingPunct="0">
              <a:spcBef>
                <a:spcPct val="0"/>
              </a:spcBef>
              <a:spcAft>
                <a:spcPct val="0"/>
              </a:spcAft>
              <a:defRPr sz="4400" b="1">
                <a:solidFill>
                  <a:srgbClr val="17375E"/>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4000" dirty="0" smtClean="0"/>
              <a:t>Reading Your Schedule</a:t>
            </a:r>
            <a:endParaRPr lang="en-US" sz="4000" dirty="0"/>
          </a:p>
        </p:txBody>
      </p:sp>
      <p:sp>
        <p:nvSpPr>
          <p:cNvPr id="16" name="TextBox 15"/>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b="1" dirty="0" smtClean="0">
                <a:solidFill>
                  <a:schemeClr val="bg1">
                    <a:lumMod val="95000"/>
                  </a:schemeClr>
                </a:solidFill>
                <a:latin typeface="+mj-lt"/>
              </a:rPr>
              <a:t>Daily Schedule</a:t>
            </a:r>
          </a:p>
          <a:p>
            <a:pPr marL="114300" indent="-114300">
              <a:spcAft>
                <a:spcPts val="1000"/>
              </a:spcAft>
              <a:buFontTx/>
              <a:buChar char="-"/>
              <a:defRPr/>
            </a:pPr>
            <a:r>
              <a:rPr lang="en-US" sz="2000" dirty="0" smtClean="0">
                <a:solidFill>
                  <a:schemeClr val="bg1">
                    <a:lumMod val="65000"/>
                  </a:schemeClr>
                </a:solidFill>
                <a:latin typeface="+mj-lt"/>
              </a:rPr>
              <a:t>Complete/ Change Schedule</a:t>
            </a:r>
            <a:endParaRPr lang="en-US" sz="2000" dirty="0">
              <a:solidFill>
                <a:schemeClr val="bg1">
                  <a:lumMod val="6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8437" name="Picture 5" descr="N:\SA\AACD\AACD-Common\Photos\Student Contact\kate student2.jpg"/>
          <p:cNvPicPr>
            <a:picLocks noChangeAspect="1" noChangeArrowheads="1"/>
          </p:cNvPicPr>
          <p:nvPr/>
        </p:nvPicPr>
        <p:blipFill>
          <a:blip r:embed="rId3" cstate="print"/>
          <a:srcRect l="10938" t="13672" r="6250" b="27995"/>
          <a:stretch>
            <a:fillRect/>
          </a:stretch>
        </p:blipFill>
        <p:spPr bwMode="auto">
          <a:xfrm>
            <a:off x="3657600" y="152400"/>
            <a:ext cx="3732538" cy="1971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981200" y="2209800"/>
            <a:ext cx="7162800" cy="954088"/>
          </a:xfrm>
          <a:prstGeom prst="rect">
            <a:avLst/>
          </a:prstGeom>
          <a:noFill/>
        </p:spPr>
        <p:txBody>
          <a:bodyPr>
            <a:spAutoFit/>
          </a:bodyPr>
          <a:lstStyle/>
          <a:p>
            <a:pPr algn="ctr">
              <a:defRPr/>
            </a:pPr>
            <a:r>
              <a:rPr lang="en-US" sz="2800" b="1" dirty="0">
                <a:solidFill>
                  <a:srgbClr val="002060"/>
                </a:solidFill>
                <a:latin typeface="+mj-lt"/>
              </a:rPr>
              <a:t>Individual Sessions</a:t>
            </a:r>
          </a:p>
          <a:p>
            <a:pPr algn="ctr">
              <a:defRPr/>
            </a:pPr>
            <a:r>
              <a:rPr lang="en-US" sz="2800" dirty="0" smtClean="0">
                <a:solidFill>
                  <a:srgbClr val="002060"/>
                </a:solidFill>
                <a:latin typeface="+mj-lt"/>
              </a:rPr>
              <a:t>2:40 </a:t>
            </a:r>
            <a:r>
              <a:rPr lang="en-US" sz="2800" dirty="0">
                <a:solidFill>
                  <a:srgbClr val="002060"/>
                </a:solidFill>
                <a:latin typeface="+mj-lt"/>
              </a:rPr>
              <a:t>– </a:t>
            </a:r>
            <a:r>
              <a:rPr lang="en-US" sz="2800" dirty="0" smtClean="0">
                <a:solidFill>
                  <a:srgbClr val="002060"/>
                </a:solidFill>
                <a:latin typeface="+mj-lt"/>
              </a:rPr>
              <a:t>4:45</a:t>
            </a:r>
            <a:endParaRPr lang="en-US" sz="2800" i="1" dirty="0">
              <a:solidFill>
                <a:srgbClr val="002060"/>
              </a:solidFill>
              <a:latin typeface="+mj-lt"/>
            </a:endParaRPr>
          </a:p>
        </p:txBody>
      </p:sp>
      <p:sp>
        <p:nvSpPr>
          <p:cNvPr id="12" name="TextBox 11"/>
          <p:cNvSpPr txBox="1"/>
          <p:nvPr/>
        </p:nvSpPr>
        <p:spPr>
          <a:xfrm rot="21412350">
            <a:off x="188913" y="373063"/>
            <a:ext cx="1608137" cy="1641475"/>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a:solidFill>
                  <a:srgbClr val="001848"/>
                </a:solidFill>
                <a:latin typeface="+mn-lt"/>
              </a:rPr>
              <a:t>Catalog and Academic Terms</a:t>
            </a:r>
          </a:p>
          <a:p>
            <a:pPr marL="234950" indent="-234950">
              <a:spcAft>
                <a:spcPts val="500"/>
              </a:spcAft>
              <a:buFontTx/>
              <a:buAutoNum type="arabicPeriod"/>
              <a:defRPr/>
            </a:pPr>
            <a:r>
              <a:rPr lang="en-US" sz="1200" dirty="0">
                <a:solidFill>
                  <a:srgbClr val="001848"/>
                </a:solidFill>
                <a:latin typeface="+mn-lt"/>
              </a:rPr>
              <a:t>Graduation 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pic>
        <p:nvPicPr>
          <p:cNvPr id="49183"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1" name="TextBox 10"/>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sp>
        <p:nvSpPr>
          <p:cNvPr id="13" name="TextBox 12"/>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dirty="0" smtClean="0">
                <a:solidFill>
                  <a:schemeClr val="bg1">
                    <a:lumMod val="65000"/>
                  </a:schemeClr>
                </a:solidFill>
                <a:latin typeface="+mj-lt"/>
              </a:rPr>
              <a:t>Daily Schedule</a:t>
            </a:r>
          </a:p>
          <a:p>
            <a:pPr marL="114300" indent="-114300">
              <a:spcAft>
                <a:spcPts val="1000"/>
              </a:spcAft>
              <a:buFontTx/>
              <a:buChar char="-"/>
              <a:defRPr/>
            </a:pPr>
            <a:r>
              <a:rPr lang="en-US" sz="2000" b="1" dirty="0" smtClean="0">
                <a:solidFill>
                  <a:schemeClr val="bg1">
                    <a:lumMod val="95000"/>
                  </a:schemeClr>
                </a:solidFill>
                <a:latin typeface="+mj-lt"/>
              </a:rPr>
              <a:t>Complete/ Change Schedule</a:t>
            </a:r>
            <a:endParaRPr lang="en-US" sz="2000" b="1" dirty="0">
              <a:solidFill>
                <a:schemeClr val="bg1">
                  <a:lumMod val="95000"/>
                </a:schemeClr>
              </a:solidFill>
              <a:latin typeface="+mj-lt"/>
            </a:endParaRPr>
          </a:p>
        </p:txBody>
      </p:sp>
      <p:sp>
        <p:nvSpPr>
          <p:cNvPr id="14" name="TextBox 13"/>
          <p:cNvSpPr txBox="1"/>
          <p:nvPr/>
        </p:nvSpPr>
        <p:spPr>
          <a:xfrm>
            <a:off x="2209800" y="3197616"/>
            <a:ext cx="5638800" cy="1141338"/>
          </a:xfrm>
          <a:prstGeom prst="rect">
            <a:avLst/>
          </a:prstGeom>
          <a:noFill/>
        </p:spPr>
        <p:txBody>
          <a:bodyPr wrap="square">
            <a:spAutoFit/>
          </a:bodyPr>
          <a:lstStyle/>
          <a:p>
            <a:pPr marL="166688" indent="-166688">
              <a:spcAft>
                <a:spcPts val="500"/>
              </a:spcAft>
              <a:defRPr/>
            </a:pPr>
            <a:r>
              <a:rPr lang="en-US" sz="2400" b="1" dirty="0">
                <a:solidFill>
                  <a:srgbClr val="001848"/>
                </a:solidFill>
                <a:latin typeface="+mj-lt"/>
              </a:rPr>
              <a:t>2-3 </a:t>
            </a:r>
            <a:r>
              <a:rPr lang="en-US" sz="2400" b="1" dirty="0" smtClean="0">
                <a:solidFill>
                  <a:srgbClr val="001848"/>
                </a:solidFill>
                <a:latin typeface="+mj-lt"/>
              </a:rPr>
              <a:t>Courses:</a:t>
            </a:r>
            <a:endParaRPr lang="en-US" sz="2400" b="1" dirty="0">
              <a:solidFill>
                <a:srgbClr val="001848"/>
              </a:solidFill>
              <a:latin typeface="+mj-lt"/>
            </a:endParaRPr>
          </a:p>
          <a:p>
            <a:pPr marL="166688" indent="-166688">
              <a:spcAft>
                <a:spcPts val="0"/>
              </a:spcAft>
              <a:buFont typeface="Arial" pitchFamily="34" charset="0"/>
              <a:buChar char="•"/>
              <a:defRPr/>
            </a:pPr>
            <a:r>
              <a:rPr lang="en-US" sz="2000" dirty="0" smtClean="0">
                <a:solidFill>
                  <a:srgbClr val="001848"/>
                </a:solidFill>
                <a:latin typeface="+mj-lt"/>
              </a:rPr>
              <a:t>General Education</a:t>
            </a:r>
          </a:p>
          <a:p>
            <a:pPr marL="166688" indent="-166688">
              <a:spcAft>
                <a:spcPts val="0"/>
              </a:spcAft>
              <a:buFont typeface="Arial" pitchFamily="34" charset="0"/>
              <a:buChar char="•"/>
              <a:defRPr/>
            </a:pPr>
            <a:r>
              <a:rPr lang="en-US" sz="2000" i="1" dirty="0" smtClean="0">
                <a:solidFill>
                  <a:srgbClr val="001848"/>
                </a:solidFill>
                <a:latin typeface="+mj-lt"/>
              </a:rPr>
              <a:t>GWRTC if you need it</a:t>
            </a:r>
          </a:p>
        </p:txBody>
      </p:sp>
      <p:sp>
        <p:nvSpPr>
          <p:cNvPr id="15" name="TextBox 14"/>
          <p:cNvSpPr txBox="1"/>
          <p:nvPr/>
        </p:nvSpPr>
        <p:spPr>
          <a:xfrm>
            <a:off x="2269760" y="4836321"/>
            <a:ext cx="6645640" cy="1756891"/>
          </a:xfrm>
          <a:prstGeom prst="rect">
            <a:avLst/>
          </a:prstGeom>
          <a:noFill/>
        </p:spPr>
        <p:txBody>
          <a:bodyPr wrap="square">
            <a:spAutoFit/>
          </a:bodyPr>
          <a:lstStyle/>
          <a:p>
            <a:pPr marL="166688" indent="-166688">
              <a:spcAft>
                <a:spcPts val="500"/>
              </a:spcAft>
              <a:defRPr/>
            </a:pPr>
            <a:r>
              <a:rPr lang="en-US" sz="2400" b="1" dirty="0" smtClean="0">
                <a:solidFill>
                  <a:srgbClr val="001848"/>
                </a:solidFill>
                <a:latin typeface="+mj-lt"/>
              </a:rPr>
              <a:t>Alert me during our meeting if you are:</a:t>
            </a:r>
            <a:endParaRPr lang="en-US" sz="2400" b="1" dirty="0">
              <a:solidFill>
                <a:srgbClr val="001848"/>
              </a:solidFill>
              <a:latin typeface="+mj-lt"/>
            </a:endParaRPr>
          </a:p>
          <a:p>
            <a:pPr marL="166688" indent="-166688">
              <a:spcAft>
                <a:spcPts val="0"/>
              </a:spcAft>
              <a:buFont typeface="Arial" pitchFamily="34" charset="0"/>
              <a:buChar char="•"/>
              <a:defRPr/>
            </a:pPr>
            <a:r>
              <a:rPr lang="en-US" sz="2000" dirty="0" smtClean="0">
                <a:solidFill>
                  <a:srgbClr val="001848"/>
                </a:solidFill>
                <a:latin typeface="+mj-lt"/>
              </a:rPr>
              <a:t>Joining ROTC</a:t>
            </a:r>
          </a:p>
          <a:p>
            <a:pPr marL="166688" indent="-166688">
              <a:spcAft>
                <a:spcPts val="0"/>
              </a:spcAft>
              <a:buFont typeface="Arial" pitchFamily="34" charset="0"/>
              <a:buChar char="•"/>
              <a:defRPr/>
            </a:pPr>
            <a:r>
              <a:rPr lang="en-US" sz="2000" dirty="0" smtClean="0">
                <a:solidFill>
                  <a:srgbClr val="001848"/>
                </a:solidFill>
                <a:latin typeface="+mj-lt"/>
              </a:rPr>
              <a:t>Joining the Marching Band</a:t>
            </a:r>
          </a:p>
          <a:p>
            <a:pPr marL="166688" indent="-166688">
              <a:spcAft>
                <a:spcPts val="0"/>
              </a:spcAft>
              <a:buFont typeface="Arial" pitchFamily="34" charset="0"/>
              <a:buChar char="•"/>
              <a:defRPr/>
            </a:pPr>
            <a:r>
              <a:rPr lang="en-US" sz="2000" dirty="0" smtClean="0">
                <a:solidFill>
                  <a:srgbClr val="001848"/>
                </a:solidFill>
                <a:latin typeface="+mj-lt"/>
              </a:rPr>
              <a:t>Earning an Associate’s Degree</a:t>
            </a:r>
          </a:p>
          <a:p>
            <a:pPr marL="166688" indent="-166688">
              <a:spcAft>
                <a:spcPts val="0"/>
              </a:spcAft>
              <a:buFont typeface="Arial" pitchFamily="34" charset="0"/>
              <a:buChar char="•"/>
              <a:defRPr/>
            </a:pPr>
            <a:r>
              <a:rPr lang="en-US" sz="2000" dirty="0" smtClean="0">
                <a:solidFill>
                  <a:srgbClr val="001848"/>
                </a:solidFill>
                <a:latin typeface="+mj-lt"/>
              </a:rPr>
              <a:t>Expecting College Credit from AP, IB, etc.</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1313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176463" y="4881498"/>
            <a:ext cx="6894512" cy="1625728"/>
          </a:xfrm>
          <a:prstGeom prst="rect">
            <a:avLst/>
          </a:prstGeom>
          <a:noFill/>
          <a:ln w="9525">
            <a:noFill/>
            <a:miter lim="800000"/>
            <a:headEnd/>
            <a:tailEnd/>
          </a:ln>
        </p:spPr>
      </p:pic>
      <p:pic>
        <p:nvPicPr>
          <p:cNvPr id="35843" name="Picture 2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202573" y="771981"/>
            <a:ext cx="6867855" cy="2281364"/>
          </a:xfrm>
          <a:prstGeom prst="rect">
            <a:avLst/>
          </a:prstGeom>
          <a:noFill/>
          <a:ln w="9525">
            <a:noFill/>
            <a:miter lim="800000"/>
            <a:headEnd/>
            <a:tailEnd/>
          </a:ln>
        </p:spPr>
      </p:pic>
      <p:pic>
        <p:nvPicPr>
          <p:cNvPr id="31" name="Picture 30"/>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178926" y="3116872"/>
            <a:ext cx="6918325" cy="1607528"/>
          </a:xfrm>
          <a:prstGeom prst="rect">
            <a:avLst/>
          </a:prstGeom>
          <a:noFill/>
          <a:ln w="9525">
            <a:noFill/>
            <a:miter lim="800000"/>
            <a:headEnd/>
            <a:tailEnd/>
          </a:ln>
        </p:spPr>
      </p:pic>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5847" name="Picture 2"/>
          <p:cNvPicPr>
            <a:picLocks noChangeAspect="1" noChangeArrowheads="1"/>
          </p:cNvPicPr>
          <p:nvPr/>
        </p:nvPicPr>
        <p:blipFill>
          <a:blip r:embed="rId6"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26" name="Rounded Rectangle 25"/>
          <p:cNvSpPr/>
          <p:nvPr/>
        </p:nvSpPr>
        <p:spPr>
          <a:xfrm>
            <a:off x="2943500" y="2247736"/>
            <a:ext cx="5948252" cy="726691"/>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ounded Rectangle 26"/>
          <p:cNvSpPr/>
          <p:nvPr/>
        </p:nvSpPr>
        <p:spPr>
          <a:xfrm>
            <a:off x="2921876" y="3936124"/>
            <a:ext cx="5980386" cy="784225"/>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ounded Rectangle 27"/>
          <p:cNvSpPr/>
          <p:nvPr/>
        </p:nvSpPr>
        <p:spPr>
          <a:xfrm>
            <a:off x="2942897" y="5750582"/>
            <a:ext cx="5927834" cy="734301"/>
          </a:xfrm>
          <a:prstGeom prst="roundRect">
            <a:avLst/>
          </a:prstGeom>
          <a:solidFill>
            <a:srgbClr val="FFC000">
              <a:alpha val="25000"/>
            </a:srgb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itle 1"/>
          <p:cNvSpPr txBox="1">
            <a:spLocks/>
          </p:cNvSpPr>
          <p:nvPr/>
        </p:nvSpPr>
        <p:spPr bwMode="auto">
          <a:xfrm>
            <a:off x="2138362" y="0"/>
            <a:ext cx="6911976"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rgbClr val="002060"/>
                </a:solidFill>
                <a:latin typeface="+mj-lt"/>
                <a:ea typeface="+mj-ea"/>
                <a:cs typeface="+mj-cs"/>
              </a:defRPr>
            </a:lvl1pPr>
            <a:lvl2pPr algn="ctr" rtl="0" eaLnBrk="0" fontAlgn="base" hangingPunct="0">
              <a:spcBef>
                <a:spcPct val="0"/>
              </a:spcBef>
              <a:spcAft>
                <a:spcPct val="0"/>
              </a:spcAft>
              <a:defRPr sz="4400" b="1">
                <a:solidFill>
                  <a:srgbClr val="17375E"/>
                </a:solidFill>
                <a:latin typeface="Calibri" pitchFamily="34" charset="0"/>
              </a:defRPr>
            </a:lvl2pPr>
            <a:lvl3pPr algn="ctr" rtl="0" eaLnBrk="0" fontAlgn="base" hangingPunct="0">
              <a:spcBef>
                <a:spcPct val="0"/>
              </a:spcBef>
              <a:spcAft>
                <a:spcPct val="0"/>
              </a:spcAft>
              <a:defRPr sz="4400" b="1">
                <a:solidFill>
                  <a:srgbClr val="17375E"/>
                </a:solidFill>
                <a:latin typeface="Calibri" pitchFamily="34" charset="0"/>
              </a:defRPr>
            </a:lvl3pPr>
            <a:lvl4pPr algn="ctr" rtl="0" eaLnBrk="0" fontAlgn="base" hangingPunct="0">
              <a:spcBef>
                <a:spcPct val="0"/>
              </a:spcBef>
              <a:spcAft>
                <a:spcPct val="0"/>
              </a:spcAft>
              <a:defRPr sz="4400" b="1">
                <a:solidFill>
                  <a:srgbClr val="17375E"/>
                </a:solidFill>
                <a:latin typeface="Calibri" pitchFamily="34" charset="0"/>
              </a:defRPr>
            </a:lvl4pPr>
            <a:lvl5pPr algn="ctr" rtl="0" eaLnBrk="0" fontAlgn="base" hangingPunct="0">
              <a:spcBef>
                <a:spcPct val="0"/>
              </a:spcBef>
              <a:spcAft>
                <a:spcPct val="0"/>
              </a:spcAft>
              <a:defRPr sz="4400" b="1">
                <a:solidFill>
                  <a:srgbClr val="17375E"/>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4000" dirty="0" smtClean="0"/>
              <a:t>Searching on MyMadison</a:t>
            </a:r>
            <a:endParaRPr lang="en-US" sz="4000" dirty="0"/>
          </a:p>
        </p:txBody>
      </p:sp>
      <p:sp>
        <p:nvSpPr>
          <p:cNvPr id="14" name="TextBox 13"/>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5" name="TextBox 14"/>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dirty="0" smtClean="0">
                <a:solidFill>
                  <a:schemeClr val="bg1">
                    <a:lumMod val="65000"/>
                  </a:schemeClr>
                </a:solidFill>
                <a:latin typeface="+mj-lt"/>
              </a:rPr>
              <a:t>Daily Schedule</a:t>
            </a:r>
          </a:p>
          <a:p>
            <a:pPr marL="114300" indent="-114300">
              <a:spcAft>
                <a:spcPts val="1000"/>
              </a:spcAft>
              <a:buFontTx/>
              <a:buChar char="-"/>
              <a:defRPr/>
            </a:pPr>
            <a:r>
              <a:rPr lang="en-US" sz="2000" b="1" dirty="0" smtClean="0">
                <a:solidFill>
                  <a:schemeClr val="bg1">
                    <a:lumMod val="95000"/>
                  </a:schemeClr>
                </a:solidFill>
                <a:latin typeface="+mj-lt"/>
              </a:rPr>
              <a:t>Complete/ Change Schedule</a:t>
            </a:r>
            <a:endParaRPr lang="en-US" sz="2000" b="1" dirty="0">
              <a:solidFill>
                <a:schemeClr val="bg1">
                  <a:lumMod val="95000"/>
                </a:schemeClr>
              </a:solidFill>
              <a:latin typeface="+mj-l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19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7892"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pic>
        <p:nvPicPr>
          <p:cNvPr id="37894" name="Picture 6" descr="holds.jpg"/>
          <p:cNvPicPr>
            <a:picLocks noChangeAspect="1"/>
          </p:cNvPicPr>
          <p:nvPr/>
        </p:nvPicPr>
        <p:blipFill>
          <a:blip r:embed="rId4" cstate="print"/>
          <a:srcRect b="48936"/>
          <a:stretch>
            <a:fillRect/>
          </a:stretch>
        </p:blipFill>
        <p:spPr bwMode="auto">
          <a:xfrm>
            <a:off x="6648450" y="304800"/>
            <a:ext cx="2343150" cy="1096963"/>
          </a:xfrm>
          <a:prstGeom prst="rect">
            <a:avLst/>
          </a:prstGeom>
          <a:noFill/>
          <a:ln w="9525">
            <a:noFill/>
            <a:miter lim="800000"/>
            <a:headEnd/>
            <a:tailEnd/>
          </a:ln>
        </p:spPr>
      </p:pic>
      <p:sp>
        <p:nvSpPr>
          <p:cNvPr id="8" name="TextBox 7"/>
          <p:cNvSpPr txBox="1"/>
          <p:nvPr/>
        </p:nvSpPr>
        <p:spPr>
          <a:xfrm>
            <a:off x="2286000" y="304800"/>
            <a:ext cx="4422775" cy="938213"/>
          </a:xfrm>
          <a:prstGeom prst="rect">
            <a:avLst/>
          </a:prstGeom>
          <a:noFill/>
        </p:spPr>
        <p:txBody>
          <a:bodyPr wrap="none">
            <a:spAutoFit/>
          </a:bodyPr>
          <a:lstStyle/>
          <a:p>
            <a:pPr>
              <a:defRPr/>
            </a:pPr>
            <a:r>
              <a:rPr lang="en-US" sz="3300" b="1" dirty="0">
                <a:solidFill>
                  <a:srgbClr val="001848"/>
                </a:solidFill>
                <a:effectLst>
                  <a:outerShdw blurRad="38100" dist="38100" dir="2700000" algn="tl">
                    <a:srgbClr val="000000">
                      <a:alpha val="43137"/>
                    </a:srgbClr>
                  </a:outerShdw>
                </a:effectLst>
                <a:latin typeface="+mj-lt"/>
              </a:rPr>
              <a:t>Freshman Advising Hold</a:t>
            </a:r>
          </a:p>
          <a:p>
            <a:pPr algn="ctr">
              <a:defRPr/>
            </a:pPr>
            <a:r>
              <a:rPr lang="en-US" sz="2200" dirty="0">
                <a:solidFill>
                  <a:srgbClr val="001848"/>
                </a:solidFill>
                <a:latin typeface="+mj-lt"/>
              </a:rPr>
              <a:t>“No Enrollment Activity – </a:t>
            </a:r>
            <a:r>
              <a:rPr lang="en-US" sz="2200" dirty="0" err="1">
                <a:solidFill>
                  <a:srgbClr val="001848"/>
                </a:solidFill>
                <a:latin typeface="+mj-lt"/>
              </a:rPr>
              <a:t>Advis</a:t>
            </a:r>
            <a:r>
              <a:rPr lang="en-US" sz="2200" dirty="0">
                <a:solidFill>
                  <a:srgbClr val="001848"/>
                </a:solidFill>
                <a:latin typeface="+mj-lt"/>
              </a:rPr>
              <a:t>”</a:t>
            </a:r>
          </a:p>
        </p:txBody>
      </p:sp>
      <p:sp>
        <p:nvSpPr>
          <p:cNvPr id="10" name="Content Placeholder 9"/>
          <p:cNvSpPr>
            <a:spLocks noGrp="1"/>
          </p:cNvSpPr>
          <p:nvPr>
            <p:ph idx="1"/>
          </p:nvPr>
        </p:nvSpPr>
        <p:spPr>
          <a:xfrm>
            <a:off x="2362200" y="1524000"/>
            <a:ext cx="6477000" cy="5334000"/>
          </a:xfrm>
        </p:spPr>
        <p:txBody>
          <a:bodyPr/>
          <a:lstStyle/>
          <a:p>
            <a:pPr marL="0" indent="0">
              <a:spcBef>
                <a:spcPts val="0"/>
              </a:spcBef>
              <a:spcAft>
                <a:spcPts val="1500"/>
              </a:spcAft>
              <a:buFont typeface="Arial" charset="0"/>
              <a:buNone/>
              <a:defRPr/>
            </a:pPr>
            <a:r>
              <a:rPr lang="en-US" sz="2800" dirty="0" smtClean="0">
                <a:solidFill>
                  <a:srgbClr val="001848"/>
                </a:solidFill>
              </a:rPr>
              <a:t>Beginning July 23 @ 12:00 a.m. (EDT), you can </a:t>
            </a:r>
            <a:r>
              <a:rPr lang="en-US" sz="2800" b="1" i="1" dirty="0" smtClean="0">
                <a:solidFill>
                  <a:srgbClr val="001848"/>
                </a:solidFill>
              </a:rPr>
              <a:t>attempt</a:t>
            </a:r>
            <a:r>
              <a:rPr lang="en-US" sz="2800" dirty="0" smtClean="0">
                <a:solidFill>
                  <a:srgbClr val="001848"/>
                </a:solidFill>
              </a:rPr>
              <a:t> to </a:t>
            </a:r>
            <a:r>
              <a:rPr lang="en-US" sz="2800" b="1" i="1" dirty="0" smtClean="0">
                <a:solidFill>
                  <a:srgbClr val="001848"/>
                </a:solidFill>
              </a:rPr>
              <a:t>swap</a:t>
            </a:r>
            <a:r>
              <a:rPr lang="en-US" sz="2800" dirty="0" smtClean="0">
                <a:solidFill>
                  <a:srgbClr val="001848"/>
                </a:solidFill>
              </a:rPr>
              <a:t> class </a:t>
            </a:r>
            <a:r>
              <a:rPr lang="en-US" sz="2800" u="sng" dirty="0" smtClean="0">
                <a:solidFill>
                  <a:srgbClr val="001848"/>
                </a:solidFill>
              </a:rPr>
              <a:t>sections</a:t>
            </a:r>
            <a:r>
              <a:rPr lang="en-US" sz="2800" dirty="0" smtClean="0">
                <a:solidFill>
                  <a:srgbClr val="001848"/>
                </a:solidFill>
              </a:rPr>
              <a:t>, not courses.  </a:t>
            </a:r>
          </a:p>
          <a:p>
            <a:pPr marL="457200" indent="0">
              <a:spcBef>
                <a:spcPts val="0"/>
              </a:spcBef>
              <a:spcAft>
                <a:spcPts val="1500"/>
              </a:spcAft>
              <a:buFont typeface="Arial" charset="0"/>
              <a:buNone/>
              <a:defRPr/>
            </a:pPr>
            <a:r>
              <a:rPr lang="en-US" sz="2800" b="1" dirty="0" smtClean="0">
                <a:solidFill>
                  <a:srgbClr val="C00000"/>
                </a:solidFill>
                <a:sym typeface="Wingdings 2"/>
              </a:rPr>
              <a:t></a:t>
            </a:r>
            <a:r>
              <a:rPr lang="en-US" sz="2800" b="1" dirty="0" smtClean="0">
                <a:solidFill>
                  <a:srgbClr val="001848"/>
                </a:solidFill>
                <a:sym typeface="Wingdings 2"/>
              </a:rPr>
              <a:t> </a:t>
            </a:r>
            <a:r>
              <a:rPr lang="en-US" sz="2800" i="1" dirty="0" smtClean="0">
                <a:solidFill>
                  <a:srgbClr val="001848"/>
                </a:solidFill>
              </a:rPr>
              <a:t>G</a:t>
            </a:r>
            <a:r>
              <a:rPr lang="en-US" sz="2800" dirty="0" smtClean="0">
                <a:solidFill>
                  <a:srgbClr val="001848"/>
                </a:solidFill>
              </a:rPr>
              <a:t>PSYC 160 </a:t>
            </a:r>
            <a:r>
              <a:rPr lang="en-US" sz="2800" dirty="0" smtClean="0">
                <a:solidFill>
                  <a:srgbClr val="001848"/>
                </a:solidFill>
                <a:sym typeface="Wingdings" pitchFamily="2" charset="2"/>
              </a:rPr>
              <a:t> </a:t>
            </a:r>
            <a:r>
              <a:rPr lang="en-US" sz="2800" i="1" dirty="0" smtClean="0">
                <a:solidFill>
                  <a:srgbClr val="001848"/>
                </a:solidFill>
                <a:sym typeface="Wingdings" pitchFamily="2" charset="2"/>
              </a:rPr>
              <a:t>G</a:t>
            </a:r>
            <a:r>
              <a:rPr lang="en-US" sz="2800" dirty="0" smtClean="0">
                <a:solidFill>
                  <a:srgbClr val="001848"/>
                </a:solidFill>
                <a:sym typeface="Wingdings" pitchFamily="2" charset="2"/>
              </a:rPr>
              <a:t>PSYC 101</a:t>
            </a:r>
          </a:p>
          <a:p>
            <a:pPr marL="457200" indent="0">
              <a:spcBef>
                <a:spcPts val="0"/>
              </a:spcBef>
              <a:spcAft>
                <a:spcPts val="1500"/>
              </a:spcAft>
              <a:buFont typeface="Arial" charset="0"/>
              <a:buNone/>
              <a:defRPr/>
            </a:pPr>
            <a:r>
              <a:rPr lang="en-US" sz="2800" b="1" dirty="0" smtClean="0">
                <a:solidFill>
                  <a:srgbClr val="00B050"/>
                </a:solidFill>
                <a:sym typeface="Wingdings 2"/>
              </a:rPr>
              <a:t></a:t>
            </a:r>
            <a:r>
              <a:rPr lang="en-US" sz="2800" dirty="0" smtClean="0">
                <a:solidFill>
                  <a:srgbClr val="001848"/>
                </a:solidFill>
                <a:sym typeface="Wingdings 2"/>
              </a:rPr>
              <a:t> </a:t>
            </a:r>
            <a:r>
              <a:rPr lang="en-US" sz="2800" i="1" dirty="0" smtClean="0">
                <a:solidFill>
                  <a:srgbClr val="001848"/>
                </a:solidFill>
                <a:sym typeface="Wingdings" pitchFamily="2" charset="2"/>
              </a:rPr>
              <a:t>G</a:t>
            </a:r>
            <a:r>
              <a:rPr lang="en-US" sz="2800" dirty="0" smtClean="0">
                <a:solidFill>
                  <a:srgbClr val="001848"/>
                </a:solidFill>
                <a:sym typeface="Wingdings" pitchFamily="2" charset="2"/>
              </a:rPr>
              <a:t>PSYC 160  </a:t>
            </a:r>
            <a:r>
              <a:rPr lang="en-US" sz="2800" i="1" dirty="0" smtClean="0">
                <a:solidFill>
                  <a:srgbClr val="001848"/>
                </a:solidFill>
                <a:sym typeface="Wingdings" pitchFamily="2" charset="2"/>
              </a:rPr>
              <a:t>G</a:t>
            </a:r>
            <a:r>
              <a:rPr lang="en-US" sz="2800" dirty="0" smtClean="0">
                <a:solidFill>
                  <a:srgbClr val="001848"/>
                </a:solidFill>
                <a:sym typeface="Wingdings" pitchFamily="2" charset="2"/>
              </a:rPr>
              <a:t>PSYC 160</a:t>
            </a:r>
            <a:endParaRPr lang="en-US" sz="2800" i="1" dirty="0" smtClean="0">
              <a:solidFill>
                <a:srgbClr val="001848"/>
              </a:solidFill>
            </a:endParaRPr>
          </a:p>
          <a:p>
            <a:pPr marL="0" indent="0">
              <a:spcBef>
                <a:spcPts val="0"/>
              </a:spcBef>
              <a:spcAft>
                <a:spcPts val="1500"/>
              </a:spcAft>
              <a:buFont typeface="Arial" charset="0"/>
              <a:buNone/>
              <a:defRPr/>
            </a:pPr>
            <a:r>
              <a:rPr lang="en-US" sz="2800" dirty="0" smtClean="0">
                <a:solidFill>
                  <a:srgbClr val="001848"/>
                </a:solidFill>
              </a:rPr>
              <a:t>Make sure you pay attention to the </a:t>
            </a:r>
            <a:r>
              <a:rPr lang="en-US" sz="2800" i="1" dirty="0" smtClean="0">
                <a:solidFill>
                  <a:srgbClr val="001848"/>
                </a:solidFill>
              </a:rPr>
              <a:t>Can I Get There On Time</a:t>
            </a:r>
            <a:r>
              <a:rPr lang="en-US" sz="2800" dirty="0" smtClean="0">
                <a:solidFill>
                  <a:srgbClr val="001848"/>
                </a:solidFill>
              </a:rPr>
              <a:t> chart.</a:t>
            </a:r>
          </a:p>
          <a:p>
            <a:pPr marL="0" indent="0">
              <a:spcBef>
                <a:spcPts val="0"/>
              </a:spcBef>
              <a:spcAft>
                <a:spcPts val="1500"/>
              </a:spcAft>
              <a:buFont typeface="Arial" charset="0"/>
              <a:buNone/>
              <a:defRPr/>
            </a:pPr>
            <a:r>
              <a:rPr lang="en-US" sz="2800" dirty="0" smtClean="0">
                <a:solidFill>
                  <a:srgbClr val="001848"/>
                </a:solidFill>
              </a:rPr>
              <a:t>You can </a:t>
            </a:r>
            <a:r>
              <a:rPr lang="en-US" sz="2800" i="1" dirty="0" smtClean="0">
                <a:solidFill>
                  <a:srgbClr val="001848"/>
                </a:solidFill>
              </a:rPr>
              <a:t>attempt</a:t>
            </a:r>
            <a:r>
              <a:rPr lang="en-US" sz="2800" dirty="0" smtClean="0">
                <a:solidFill>
                  <a:srgbClr val="001848"/>
                </a:solidFill>
              </a:rPr>
              <a:t> to swap </a:t>
            </a:r>
            <a:r>
              <a:rPr lang="en-US" sz="2800" u="sng" dirty="0" smtClean="0">
                <a:solidFill>
                  <a:srgbClr val="001848"/>
                </a:solidFill>
              </a:rPr>
              <a:t>courses</a:t>
            </a:r>
            <a:r>
              <a:rPr lang="en-US" sz="2800" dirty="0" smtClean="0">
                <a:solidFill>
                  <a:srgbClr val="001848"/>
                </a:solidFill>
              </a:rPr>
              <a:t>          </a:t>
            </a:r>
            <a:r>
              <a:rPr lang="en-US" sz="2200" dirty="0" smtClean="0">
                <a:solidFill>
                  <a:srgbClr val="001848"/>
                </a:solidFill>
              </a:rPr>
              <a:t>(</a:t>
            </a:r>
            <a:r>
              <a:rPr lang="en-US" sz="2200" i="1" dirty="0" smtClean="0">
                <a:solidFill>
                  <a:srgbClr val="001848"/>
                </a:solidFill>
              </a:rPr>
              <a:t>G</a:t>
            </a:r>
            <a:r>
              <a:rPr lang="en-US" sz="2200" dirty="0" smtClean="0">
                <a:solidFill>
                  <a:srgbClr val="001848"/>
                </a:solidFill>
              </a:rPr>
              <a:t>PSYC 160 </a:t>
            </a:r>
            <a:r>
              <a:rPr lang="en-US" sz="2200" dirty="0" smtClean="0">
                <a:solidFill>
                  <a:srgbClr val="001848"/>
                </a:solidFill>
                <a:sym typeface="Wingdings" pitchFamily="2" charset="2"/>
              </a:rPr>
              <a:t> </a:t>
            </a:r>
            <a:r>
              <a:rPr lang="en-US" sz="2200" i="1" dirty="0" smtClean="0">
                <a:solidFill>
                  <a:srgbClr val="001848"/>
                </a:solidFill>
                <a:sym typeface="Wingdings" pitchFamily="2" charset="2"/>
              </a:rPr>
              <a:t>G</a:t>
            </a:r>
            <a:r>
              <a:rPr lang="en-US" sz="2200" dirty="0" smtClean="0">
                <a:solidFill>
                  <a:srgbClr val="001848"/>
                </a:solidFill>
                <a:sym typeface="Wingdings" pitchFamily="2" charset="2"/>
              </a:rPr>
              <a:t>PSYC 101)</a:t>
            </a:r>
            <a:r>
              <a:rPr lang="en-US" sz="2800" dirty="0" smtClean="0">
                <a:solidFill>
                  <a:srgbClr val="001848"/>
                </a:solidFill>
                <a:sym typeface="Wingdings" pitchFamily="2" charset="2"/>
              </a:rPr>
              <a:t> with your    advisor’s permission after August 23.</a:t>
            </a:r>
            <a:endParaRPr lang="en-US" sz="2800" dirty="0">
              <a:solidFill>
                <a:srgbClr val="001848"/>
              </a:solidFill>
            </a:endParaRPr>
          </a:p>
        </p:txBody>
      </p:sp>
      <p:sp>
        <p:nvSpPr>
          <p:cNvPr id="9" name="TextBox 8"/>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
        <p:nvSpPr>
          <p:cNvPr id="12" name="TextBox 11"/>
          <p:cNvSpPr txBox="1"/>
          <p:nvPr/>
        </p:nvSpPr>
        <p:spPr>
          <a:xfrm>
            <a:off x="0" y="2244725"/>
            <a:ext cx="1981200" cy="2631490"/>
          </a:xfrm>
          <a:prstGeom prst="rect">
            <a:avLst/>
          </a:prstGeom>
          <a:noFill/>
        </p:spPr>
        <p:txBody>
          <a:bodyPr>
            <a:spAutoFit/>
          </a:bodyPr>
          <a:lstStyle/>
          <a:p>
            <a:pPr marL="114300" indent="-114300">
              <a:spcAft>
                <a:spcPts val="1000"/>
              </a:spcAft>
              <a:buFontTx/>
              <a:buChar char="-"/>
              <a:defRPr/>
            </a:pPr>
            <a:r>
              <a:rPr lang="en-US" sz="2000" dirty="0" smtClean="0">
                <a:solidFill>
                  <a:schemeClr val="bg1">
                    <a:lumMod val="65000"/>
                  </a:schemeClr>
                </a:solidFill>
                <a:latin typeface="+mj-lt"/>
              </a:rPr>
              <a:t>Fall Courses</a:t>
            </a:r>
          </a:p>
          <a:p>
            <a:pPr marL="114300" indent="-114300">
              <a:spcAft>
                <a:spcPts val="1000"/>
              </a:spcAft>
              <a:buFontTx/>
              <a:buChar char="-"/>
              <a:defRPr/>
            </a:pPr>
            <a:r>
              <a:rPr lang="en-US" sz="2000" dirty="0">
                <a:solidFill>
                  <a:schemeClr val="bg1">
                    <a:lumMod val="65000"/>
                  </a:schemeClr>
                </a:solidFill>
                <a:latin typeface="+mj-lt"/>
              </a:rPr>
              <a:t>Course Descriptions</a:t>
            </a:r>
          </a:p>
          <a:p>
            <a:pPr marL="114300" indent="-114300">
              <a:spcAft>
                <a:spcPts val="1000"/>
              </a:spcAft>
              <a:buFontTx/>
              <a:buChar char="-"/>
              <a:defRPr/>
            </a:pPr>
            <a:r>
              <a:rPr lang="en-US" sz="2000" dirty="0" smtClean="0">
                <a:solidFill>
                  <a:schemeClr val="bg1">
                    <a:lumMod val="65000"/>
                  </a:schemeClr>
                </a:solidFill>
                <a:latin typeface="+mj-lt"/>
              </a:rPr>
              <a:t>Daily Schedule</a:t>
            </a:r>
          </a:p>
          <a:p>
            <a:pPr marL="114300" indent="-114300">
              <a:spcAft>
                <a:spcPts val="1000"/>
              </a:spcAft>
              <a:buFontTx/>
              <a:buChar char="-"/>
              <a:defRPr/>
            </a:pPr>
            <a:r>
              <a:rPr lang="en-US" sz="2000" b="1" dirty="0" smtClean="0">
                <a:solidFill>
                  <a:schemeClr val="bg1">
                    <a:lumMod val="95000"/>
                  </a:schemeClr>
                </a:solidFill>
                <a:latin typeface="+mj-lt"/>
              </a:rPr>
              <a:t>Complete/ Change Schedule</a:t>
            </a:r>
            <a:endParaRPr lang="en-US" sz="2000" b="1" dirty="0">
              <a:solidFill>
                <a:schemeClr val="bg1">
                  <a:lumMod val="95000"/>
                </a:schemeClr>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par>
                                <p:cTn id="23" presetID="9" presetClass="emph" presetSubtype="0" nodeType="withEffect">
                                  <p:stCondLst>
                                    <p:cond delay="0"/>
                                  </p:stCondLst>
                                  <p:childTnLst>
                                    <p:set>
                                      <p:cBhvr rctx="PPT">
                                        <p:cTn id="24" dur="indefinite"/>
                                        <p:tgtEl>
                                          <p:spTgt spid="10">
                                            <p:txEl>
                                              <p:pRg st="0" end="0"/>
                                            </p:txEl>
                                          </p:spTgt>
                                        </p:tgtEl>
                                        <p:attrNameLst>
                                          <p:attrName>style.opacity</p:attrName>
                                        </p:attrNameLst>
                                      </p:cBhvr>
                                      <p:to>
                                        <p:strVal val="0.5"/>
                                      </p:to>
                                    </p:set>
                                    <p:animEffect filter="image" prLst="opacity: 0.5">
                                      <p:cBhvr rctx="IE">
                                        <p:cTn id="25" dur="indefinite"/>
                                        <p:tgtEl>
                                          <p:spTgt spid="10">
                                            <p:txEl>
                                              <p:pRg st="0" end="0"/>
                                            </p:txEl>
                                          </p:spTgt>
                                        </p:tgtEl>
                                      </p:cBhvr>
                                    </p:animEffect>
                                  </p:childTnLst>
                                </p:cTn>
                              </p:par>
                              <p:par>
                                <p:cTn id="26" presetID="9" presetClass="emph" presetSubtype="0" nodeType="withEffect">
                                  <p:stCondLst>
                                    <p:cond delay="0"/>
                                  </p:stCondLst>
                                  <p:childTnLst>
                                    <p:set>
                                      <p:cBhvr rctx="PPT">
                                        <p:cTn id="27" dur="indefinite"/>
                                        <p:tgtEl>
                                          <p:spTgt spid="10">
                                            <p:txEl>
                                              <p:pRg st="1" end="1"/>
                                            </p:txEl>
                                          </p:spTgt>
                                        </p:tgtEl>
                                        <p:attrNameLst>
                                          <p:attrName>style.opacity</p:attrName>
                                        </p:attrNameLst>
                                      </p:cBhvr>
                                      <p:to>
                                        <p:strVal val="0.5"/>
                                      </p:to>
                                    </p:set>
                                    <p:animEffect filter="image" prLst="opacity: 0.5">
                                      <p:cBhvr rctx="IE">
                                        <p:cTn id="28" dur="indefinite"/>
                                        <p:tgtEl>
                                          <p:spTgt spid="10">
                                            <p:txEl>
                                              <p:pRg st="1" end="1"/>
                                            </p:txEl>
                                          </p:spTgt>
                                        </p:tgtEl>
                                      </p:cBhvr>
                                    </p:animEffect>
                                  </p:childTnLst>
                                </p:cTn>
                              </p:par>
                              <p:par>
                                <p:cTn id="29" presetID="9" presetClass="emph" presetSubtype="0" nodeType="withEffect">
                                  <p:stCondLst>
                                    <p:cond delay="0"/>
                                  </p:stCondLst>
                                  <p:childTnLst>
                                    <p:set>
                                      <p:cBhvr rctx="PPT">
                                        <p:cTn id="30" dur="indefinite"/>
                                        <p:tgtEl>
                                          <p:spTgt spid="10">
                                            <p:txEl>
                                              <p:pRg st="2" end="2"/>
                                            </p:txEl>
                                          </p:spTgt>
                                        </p:tgtEl>
                                        <p:attrNameLst>
                                          <p:attrName>style.opacity</p:attrName>
                                        </p:attrNameLst>
                                      </p:cBhvr>
                                      <p:to>
                                        <p:strVal val="0.5"/>
                                      </p:to>
                                    </p:set>
                                    <p:animEffect filter="image" prLst="opacity: 0.5">
                                      <p:cBhvr rctx="IE">
                                        <p:cTn id="31" dur="indefinite"/>
                                        <p:tgtEl>
                                          <p:spTgt spid="10">
                                            <p:txEl>
                                              <p:pRg st="2" end="2"/>
                                            </p:txEl>
                                          </p:spTgt>
                                        </p:tgtEl>
                                      </p:cBhvr>
                                    </p:animEffect>
                                  </p:childTnLst>
                                </p:cTn>
                              </p:par>
                              <p:par>
                                <p:cTn id="32" presetID="9" presetClass="emph" presetSubtype="0" nodeType="withEffect">
                                  <p:stCondLst>
                                    <p:cond delay="0"/>
                                  </p:stCondLst>
                                  <p:childTnLst>
                                    <p:set>
                                      <p:cBhvr rctx="PPT">
                                        <p:cTn id="33" dur="indefinite"/>
                                        <p:tgtEl>
                                          <p:spTgt spid="10">
                                            <p:txEl>
                                              <p:pRg st="3" end="3"/>
                                            </p:txEl>
                                          </p:spTgt>
                                        </p:tgtEl>
                                        <p:attrNameLst>
                                          <p:attrName>style.opacity</p:attrName>
                                        </p:attrNameLst>
                                      </p:cBhvr>
                                      <p:to>
                                        <p:strVal val="0.5"/>
                                      </p:to>
                                    </p:set>
                                    <p:animEffect filter="image" prLst="opacity: 0.5">
                                      <p:cBhvr rctx="IE">
                                        <p:cTn id="34" dur="indefinite"/>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l="19167" t="8333" r="18909" b="14999"/>
          <a:stretch>
            <a:fillRect/>
          </a:stretch>
        </p:blipFill>
        <p:spPr bwMode="auto">
          <a:xfrm>
            <a:off x="0" y="0"/>
            <a:ext cx="6122988" cy="6705600"/>
          </a:xfrm>
          <a:prstGeom prst="rect">
            <a:avLst/>
          </a:prstGeom>
          <a:noFill/>
          <a:ln w="9525">
            <a:noFill/>
            <a:miter lim="800000"/>
            <a:headEnd/>
            <a:tailEnd/>
          </a:ln>
        </p:spPr>
      </p:pic>
      <p:sp>
        <p:nvSpPr>
          <p:cNvPr id="11" name="TextBox 10"/>
          <p:cNvSpPr txBox="1"/>
          <p:nvPr/>
        </p:nvSpPr>
        <p:spPr>
          <a:xfrm rot="21412350">
            <a:off x="639763" y="1932342"/>
            <a:ext cx="4568825" cy="3439403"/>
          </a:xfrm>
          <a:prstGeom prst="rect">
            <a:avLst/>
          </a:prstGeom>
          <a:noFill/>
        </p:spPr>
        <p:txBody>
          <a:bodyPr>
            <a:spAutoFit/>
          </a:bodyPr>
          <a:lstStyle/>
          <a:p>
            <a:pPr marL="461963" indent="-461963">
              <a:spcAft>
                <a:spcPts val="1500"/>
              </a:spcAft>
              <a:buFontTx/>
              <a:buAutoNum type="arabicPeriod"/>
              <a:defRPr/>
            </a:pPr>
            <a:r>
              <a:rPr lang="en-US" sz="3600" dirty="0">
                <a:solidFill>
                  <a:srgbClr val="002060"/>
                </a:solidFill>
                <a:latin typeface="+mn-lt"/>
              </a:rPr>
              <a:t>Our Roles</a:t>
            </a:r>
          </a:p>
          <a:p>
            <a:pPr marL="461963" indent="-461963">
              <a:spcAft>
                <a:spcPts val="1500"/>
              </a:spcAft>
              <a:buFontTx/>
              <a:buAutoNum type="arabicPeriod"/>
              <a:defRPr/>
            </a:pPr>
            <a:r>
              <a:rPr lang="en-US" sz="3600" dirty="0" smtClean="0">
                <a:solidFill>
                  <a:srgbClr val="002060"/>
                </a:solidFill>
                <a:latin typeface="+mn-lt"/>
              </a:rPr>
              <a:t>Graduation </a:t>
            </a:r>
            <a:r>
              <a:rPr lang="en-US" sz="3600" dirty="0">
                <a:solidFill>
                  <a:srgbClr val="002060"/>
                </a:solidFill>
                <a:latin typeface="+mn-lt"/>
              </a:rPr>
              <a:t>Requirements</a:t>
            </a:r>
          </a:p>
          <a:p>
            <a:pPr marL="461963" indent="-461963">
              <a:spcAft>
                <a:spcPts val="1500"/>
              </a:spcAft>
              <a:buFontTx/>
              <a:buAutoNum type="arabicPeriod"/>
              <a:defRPr/>
            </a:pPr>
            <a:r>
              <a:rPr lang="en-US" sz="3600" dirty="0">
                <a:solidFill>
                  <a:srgbClr val="002060"/>
                </a:solidFill>
                <a:latin typeface="+mn-lt"/>
              </a:rPr>
              <a:t>Your Schedule</a:t>
            </a:r>
          </a:p>
          <a:p>
            <a:pPr marL="461963" indent="-461963">
              <a:spcAft>
                <a:spcPts val="1500"/>
              </a:spcAft>
              <a:buFontTx/>
              <a:buAutoNum type="arabicPeriod"/>
              <a:defRPr/>
            </a:pPr>
            <a:r>
              <a:rPr lang="en-US" sz="3600" b="1" dirty="0">
                <a:solidFill>
                  <a:srgbClr val="002060"/>
                </a:solidFill>
                <a:latin typeface="+mn-lt"/>
              </a:rPr>
              <a:t>Your “To Do List”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39731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Content Placeholder 6"/>
          <p:cNvSpPr txBox="1">
            <a:spLocks/>
          </p:cNvSpPr>
          <p:nvPr/>
        </p:nvSpPr>
        <p:spPr bwMode="auto">
          <a:xfrm>
            <a:off x="2286000" y="1143000"/>
            <a:ext cx="6553200" cy="5638800"/>
          </a:xfrm>
          <a:prstGeom prst="rect">
            <a:avLst/>
          </a:prstGeom>
          <a:noFill/>
          <a:ln w="9525">
            <a:noFill/>
            <a:miter lim="800000"/>
            <a:headEnd/>
            <a:tailEnd/>
          </a:ln>
        </p:spPr>
        <p:txBody>
          <a:bodyPr/>
          <a:lstStyle/>
          <a:p>
            <a:pPr>
              <a:spcBef>
                <a:spcPts val="0"/>
              </a:spcBef>
              <a:spcAft>
                <a:spcPts val="0"/>
              </a:spcAft>
              <a:defRPr/>
            </a:pPr>
            <a:r>
              <a:rPr lang="en-US" sz="2800" dirty="0" smtClean="0">
                <a:solidFill>
                  <a:srgbClr val="001848"/>
                </a:solidFill>
                <a:latin typeface="+mj-lt"/>
              </a:rPr>
              <a:t>Go to </a:t>
            </a:r>
            <a:r>
              <a:rPr lang="en-US" sz="2800" dirty="0" smtClean="0">
                <a:solidFill>
                  <a:srgbClr val="001848"/>
                </a:solidFill>
                <a:latin typeface="+mj-lt"/>
                <a:hlinkClick r:id="rId3"/>
              </a:rPr>
              <a:t>www.piazza.com</a:t>
            </a:r>
            <a:r>
              <a:rPr lang="en-US" sz="2800" dirty="0" smtClean="0">
                <a:solidFill>
                  <a:srgbClr val="001848"/>
                </a:solidFill>
                <a:latin typeface="+mj-lt"/>
              </a:rPr>
              <a:t> and register as a student for JMU 101. Use your official JMU e-mail address.</a:t>
            </a:r>
          </a:p>
          <a:p>
            <a:pPr>
              <a:spcBef>
                <a:spcPts val="0"/>
              </a:spcBef>
              <a:spcAft>
                <a:spcPts val="0"/>
              </a:spcAft>
              <a:defRPr/>
            </a:pPr>
            <a:endParaRPr lang="en-US" sz="2800" dirty="0" smtClean="0">
              <a:solidFill>
                <a:srgbClr val="001848"/>
              </a:solidFill>
              <a:latin typeface="+mj-lt"/>
            </a:endParaRPr>
          </a:p>
          <a:p>
            <a:pPr>
              <a:spcBef>
                <a:spcPts val="0"/>
              </a:spcBef>
              <a:spcAft>
                <a:spcPts val="0"/>
              </a:spcAft>
              <a:defRPr/>
            </a:pPr>
            <a:r>
              <a:rPr lang="en-US" sz="2800" dirty="0" smtClean="0">
                <a:solidFill>
                  <a:srgbClr val="001848"/>
                </a:solidFill>
                <a:latin typeface="+mj-lt"/>
              </a:rPr>
              <a:t>This is a site where you can engage with others in your entering class and your advisors. We will monitor the site, but feel free to answer one another’s questions as well. You can get e-mail notification when new posts are made.</a:t>
            </a:r>
          </a:p>
          <a:p>
            <a:pPr>
              <a:spcBef>
                <a:spcPts val="0"/>
              </a:spcBef>
              <a:spcAft>
                <a:spcPts val="0"/>
              </a:spcAft>
              <a:defRPr/>
            </a:pPr>
            <a:endParaRPr lang="en-US" sz="2800" dirty="0" smtClean="0">
              <a:solidFill>
                <a:srgbClr val="001848"/>
              </a:solidFill>
              <a:latin typeface="+mj-lt"/>
            </a:endParaRPr>
          </a:p>
          <a:p>
            <a:pPr>
              <a:spcBef>
                <a:spcPts val="0"/>
              </a:spcBef>
              <a:spcAft>
                <a:spcPts val="0"/>
              </a:spcAft>
              <a:defRPr/>
            </a:pPr>
            <a:r>
              <a:rPr lang="en-US" sz="2800" dirty="0" smtClean="0">
                <a:solidFill>
                  <a:srgbClr val="001848"/>
                </a:solidFill>
                <a:latin typeface="+mj-lt"/>
              </a:rPr>
              <a:t>Feel free to start a discussion with your fellow advisees. </a:t>
            </a:r>
            <a:endParaRPr lang="en-US" sz="2800" dirty="0">
              <a:solidFill>
                <a:srgbClr val="001848"/>
              </a:solidFill>
              <a:latin typeface="+mj-lt"/>
            </a:endParaRPr>
          </a:p>
        </p:txBody>
      </p:sp>
      <p:sp>
        <p:nvSpPr>
          <p:cNvPr id="10" name="Rectangle 9"/>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0965" name="Picture 5"/>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219971" y="152400"/>
            <a:ext cx="2189457" cy="806450"/>
          </a:xfrm>
          <a:prstGeom prst="rect">
            <a:avLst/>
          </a:prstGeom>
          <a:noFill/>
          <a:ln w="9525">
            <a:noFill/>
            <a:miter lim="800000"/>
            <a:headEnd/>
            <a:tailEnd/>
          </a:ln>
        </p:spPr>
      </p:pic>
      <p:sp>
        <p:nvSpPr>
          <p:cNvPr id="15" name="TextBox 14"/>
          <p:cNvSpPr txBox="1"/>
          <p:nvPr/>
        </p:nvSpPr>
        <p:spPr>
          <a:xfrm>
            <a:off x="4419600" y="304800"/>
            <a:ext cx="1560334" cy="492443"/>
          </a:xfrm>
          <a:prstGeom prst="rect">
            <a:avLst/>
          </a:prstGeom>
          <a:noFill/>
        </p:spPr>
        <p:txBody>
          <a:bodyPr wrap="none">
            <a:spAutoFit/>
          </a:bodyPr>
          <a:lstStyle/>
          <a:p>
            <a:pPr>
              <a:defRPr/>
            </a:pPr>
            <a:r>
              <a:rPr lang="en-US" sz="2600" b="1" i="1" smtClean="0">
                <a:solidFill>
                  <a:srgbClr val="001848"/>
                </a:solidFill>
                <a:effectLst>
                  <a:outerShdw blurRad="38100" dist="38100" dir="2700000" algn="tl">
                    <a:srgbClr val="000000">
                      <a:alpha val="43137"/>
                    </a:srgbClr>
                  </a:outerShdw>
                </a:effectLst>
              </a:rPr>
              <a:t>Connect</a:t>
            </a:r>
            <a:endParaRPr lang="en-US" sz="2600" b="1" dirty="0">
              <a:solidFill>
                <a:srgbClr val="001848"/>
              </a:solidFill>
              <a:effectLst>
                <a:outerShdw blurRad="38100" dist="38100" dir="2700000" algn="tl">
                  <a:srgbClr val="000000">
                    <a:alpha val="43137"/>
                  </a:srgbClr>
                </a:outerShdw>
              </a:effectLst>
            </a:endParaRPr>
          </a:p>
        </p:txBody>
      </p:sp>
      <p:pic>
        <p:nvPicPr>
          <p:cNvPr id="40969" name="Picture 2"/>
          <p:cNvPicPr>
            <a:picLocks noChangeAspect="1" noChangeArrowheads="1"/>
          </p:cNvPicPr>
          <p:nvPr/>
        </p:nvPicPr>
        <p:blipFill>
          <a:blip r:embed="rId5"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3" name="TextBox 12"/>
          <p:cNvSpPr txBox="1"/>
          <p:nvPr/>
        </p:nvSpPr>
        <p:spPr>
          <a:xfrm>
            <a:off x="0" y="2251075"/>
            <a:ext cx="1981200" cy="4601259"/>
          </a:xfrm>
          <a:prstGeom prst="rect">
            <a:avLst/>
          </a:prstGeom>
          <a:noFill/>
        </p:spPr>
        <p:txBody>
          <a:bodyPr>
            <a:spAutoFit/>
          </a:bodyPr>
          <a:lstStyle/>
          <a:p>
            <a:pPr marL="114300" indent="-114300">
              <a:spcAft>
                <a:spcPts val="800"/>
              </a:spcAft>
              <a:defRPr/>
            </a:pPr>
            <a:r>
              <a:rPr lang="en-US" sz="1900" u="sng" dirty="0">
                <a:solidFill>
                  <a:schemeClr val="bg1">
                    <a:lumMod val="95000"/>
                  </a:schemeClr>
                </a:solidFill>
                <a:latin typeface="+mj-lt"/>
              </a:rPr>
              <a:t>After Today</a:t>
            </a:r>
            <a:r>
              <a:rPr lang="en-US" sz="1900" dirty="0">
                <a:solidFill>
                  <a:schemeClr val="bg1">
                    <a:lumMod val="95000"/>
                  </a:schemeClr>
                </a:solidFill>
                <a:latin typeface="+mj-lt"/>
              </a:rPr>
              <a:t>:</a:t>
            </a:r>
            <a:endParaRPr lang="en-US" sz="1900" dirty="0" smtClean="0">
              <a:solidFill>
                <a:schemeClr val="bg1">
                  <a:lumMod val="95000"/>
                </a:schemeClr>
              </a:solidFill>
              <a:latin typeface="+mj-lt"/>
            </a:endParaRPr>
          </a:p>
          <a:p>
            <a:pPr marL="114300" indent="-114300">
              <a:spcAft>
                <a:spcPts val="1000"/>
              </a:spcAft>
              <a:buFontTx/>
              <a:buChar char="-"/>
              <a:defRPr/>
            </a:pPr>
            <a:r>
              <a:rPr lang="en-US" sz="1900" b="1" dirty="0" smtClean="0">
                <a:solidFill>
                  <a:schemeClr val="bg1">
                    <a:lumMod val="95000"/>
                  </a:schemeClr>
                </a:solidFill>
                <a:latin typeface="+mj-lt"/>
              </a:rPr>
              <a:t>Piazza</a:t>
            </a:r>
          </a:p>
          <a:p>
            <a:pPr marL="114300" indent="-114300">
              <a:spcAft>
                <a:spcPts val="1000"/>
              </a:spcAft>
              <a:buFontTx/>
              <a:buChar char="-"/>
              <a:defRPr/>
            </a:pPr>
            <a:r>
              <a:rPr lang="en-US" sz="1900" b="1" dirty="0" smtClean="0">
                <a:solidFill>
                  <a:schemeClr val="bg1">
                    <a:lumMod val="65000"/>
                  </a:schemeClr>
                </a:solidFill>
                <a:latin typeface="+mj-lt"/>
              </a:rPr>
              <a:t>Preface</a:t>
            </a:r>
            <a:endParaRPr lang="en-US" sz="1900" b="1" dirty="0">
              <a:solidFill>
                <a:schemeClr val="bg1">
                  <a:lumMod val="65000"/>
                </a:schemeClr>
              </a:solidFill>
              <a:latin typeface="+mj-lt"/>
            </a:endParaRPr>
          </a:p>
          <a:p>
            <a:pPr marL="114300" indent="-114300">
              <a:spcAft>
                <a:spcPts val="1000"/>
              </a:spcAft>
              <a:buFontTx/>
              <a:buChar char="-"/>
              <a:defRPr/>
            </a:pPr>
            <a:r>
              <a:rPr lang="en-US" sz="1900" dirty="0">
                <a:solidFill>
                  <a:schemeClr val="bg1">
                    <a:lumMod val="65000"/>
                  </a:schemeClr>
                </a:solidFill>
                <a:latin typeface="+mj-lt"/>
              </a:rPr>
              <a:t>Disability Services</a:t>
            </a:r>
          </a:p>
          <a:p>
            <a:pPr marL="114300" indent="-114300">
              <a:spcAft>
                <a:spcPts val="1000"/>
              </a:spcAft>
              <a:buFontTx/>
              <a:buChar char="-"/>
              <a:defRPr/>
            </a:pPr>
            <a:r>
              <a:rPr lang="en-US" sz="1900" dirty="0" smtClean="0">
                <a:solidFill>
                  <a:schemeClr val="bg1">
                    <a:lumMod val="65000"/>
                  </a:schemeClr>
                </a:solidFill>
                <a:latin typeface="+mj-lt"/>
              </a:rPr>
              <a:t>AP/IB, CIE, DE</a:t>
            </a:r>
            <a:endParaRPr lang="en-US" sz="1900" dirty="0">
              <a:solidFill>
                <a:schemeClr val="bg1">
                  <a:lumMod val="65000"/>
                </a:schemeClr>
              </a:solidFill>
              <a:latin typeface="+mj-lt"/>
            </a:endParaRPr>
          </a:p>
          <a:p>
            <a:pPr marL="114300" indent="-114300">
              <a:spcAft>
                <a:spcPts val="1200"/>
              </a:spcAft>
              <a:buFontTx/>
              <a:buChar char="-"/>
              <a:defRPr/>
            </a:pPr>
            <a:r>
              <a:rPr lang="en-US" sz="1900" dirty="0">
                <a:solidFill>
                  <a:schemeClr val="bg1">
                    <a:lumMod val="65000"/>
                  </a:schemeClr>
                </a:solidFill>
                <a:latin typeface="+mj-lt"/>
              </a:rPr>
              <a:t>Checklist</a:t>
            </a:r>
          </a:p>
          <a:p>
            <a:pPr marL="114300" indent="-114300">
              <a:spcAft>
                <a:spcPts val="800"/>
              </a:spcAft>
              <a:defRPr/>
            </a:pPr>
            <a:r>
              <a:rPr lang="en-US" sz="1900" u="sng" dirty="0">
                <a:solidFill>
                  <a:schemeClr val="bg1">
                    <a:lumMod val="65000"/>
                  </a:schemeClr>
                </a:solidFill>
                <a:latin typeface="+mj-lt"/>
              </a:rPr>
              <a:t>Today</a:t>
            </a:r>
            <a:r>
              <a:rPr lang="en-US" sz="1900" dirty="0">
                <a:solidFill>
                  <a:schemeClr val="bg1">
                    <a:lumMod val="6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While </a:t>
            </a:r>
            <a:r>
              <a:rPr lang="en-US" sz="1900" dirty="0" smtClean="0">
                <a:solidFill>
                  <a:schemeClr val="bg1">
                    <a:lumMod val="65000"/>
                  </a:schemeClr>
                </a:solidFill>
                <a:latin typeface="+mj-lt"/>
              </a:rPr>
              <a:t>Waiting to Meet</a:t>
            </a:r>
            <a:endParaRPr lang="en-US" sz="1900" dirty="0">
              <a:solidFill>
                <a:schemeClr val="bg1">
                  <a:lumMod val="65000"/>
                </a:schemeClr>
              </a:solidFill>
              <a:latin typeface="+mj-lt"/>
            </a:endParaRPr>
          </a:p>
          <a:p>
            <a:pPr marL="114300" indent="-114300">
              <a:spcAft>
                <a:spcPts val="1000"/>
              </a:spcAft>
              <a:buFontTx/>
              <a:buChar char="-"/>
              <a:defRPr/>
            </a:pPr>
            <a:r>
              <a:rPr lang="en-US" sz="1900" dirty="0">
                <a:solidFill>
                  <a:schemeClr val="bg1">
                    <a:lumMod val="65000"/>
                  </a:schemeClr>
                </a:solidFill>
                <a:latin typeface="+mj-lt"/>
              </a:rPr>
              <a:t>Individual Meeting</a:t>
            </a:r>
          </a:p>
        </p:txBody>
      </p:sp>
      <p:sp>
        <p:nvSpPr>
          <p:cNvPr id="16" name="TextBox 15"/>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Content Placeholder 6"/>
          <p:cNvSpPr txBox="1">
            <a:spLocks/>
          </p:cNvSpPr>
          <p:nvPr/>
        </p:nvSpPr>
        <p:spPr bwMode="auto">
          <a:xfrm>
            <a:off x="2286000" y="1143000"/>
            <a:ext cx="6553200" cy="5638800"/>
          </a:xfrm>
          <a:prstGeom prst="rect">
            <a:avLst/>
          </a:prstGeom>
          <a:noFill/>
          <a:ln w="9525">
            <a:noFill/>
            <a:miter lim="800000"/>
            <a:headEnd/>
            <a:tailEnd/>
          </a:ln>
        </p:spPr>
        <p:txBody>
          <a:bodyPr/>
          <a:lstStyle/>
          <a:p>
            <a:pPr>
              <a:spcBef>
                <a:spcPts val="0"/>
              </a:spcBef>
              <a:spcAft>
                <a:spcPts val="0"/>
              </a:spcAft>
              <a:defRPr/>
            </a:pPr>
            <a:r>
              <a:rPr lang="en-US" sz="2800" dirty="0">
                <a:solidFill>
                  <a:srgbClr val="001848"/>
                </a:solidFill>
                <a:latin typeface="+mj-lt"/>
              </a:rPr>
              <a:t>Be ready to discuss with a JMU Faculty member @ 1787 </a:t>
            </a:r>
            <a:r>
              <a:rPr lang="en-US" sz="2800" dirty="0" smtClean="0">
                <a:solidFill>
                  <a:srgbClr val="001848"/>
                </a:solidFill>
                <a:latin typeface="+mj-lt"/>
              </a:rPr>
              <a:t>Orientation.</a:t>
            </a:r>
          </a:p>
          <a:p>
            <a:pPr algn="ctr">
              <a:spcBef>
                <a:spcPts val="0"/>
              </a:spcBef>
              <a:spcAft>
                <a:spcPts val="0"/>
              </a:spcAft>
              <a:defRPr/>
            </a:pPr>
            <a:endParaRPr lang="en-US" sz="2800" dirty="0" smtClean="0">
              <a:solidFill>
                <a:srgbClr val="001848"/>
              </a:solidFill>
            </a:endParaRPr>
          </a:p>
          <a:p>
            <a:pPr algn="ctr">
              <a:spcBef>
                <a:spcPts val="0"/>
              </a:spcBef>
              <a:spcAft>
                <a:spcPts val="0"/>
              </a:spcAft>
              <a:defRPr/>
            </a:pPr>
            <a:r>
              <a:rPr lang="en-US" sz="2800" dirty="0" smtClean="0">
                <a:solidFill>
                  <a:srgbClr val="001848"/>
                </a:solidFill>
              </a:rPr>
              <a:t>www.jmu.edu/</a:t>
            </a:r>
            <a:r>
              <a:rPr lang="en-US" sz="2800" b="1" dirty="0" smtClean="0">
                <a:solidFill>
                  <a:srgbClr val="001848"/>
                </a:solidFill>
              </a:rPr>
              <a:t>orientation/preface</a:t>
            </a:r>
            <a:endParaRPr lang="en-US" sz="2800" dirty="0">
              <a:solidFill>
                <a:srgbClr val="001848"/>
              </a:solidFill>
              <a:latin typeface="+mj-lt"/>
            </a:endParaRPr>
          </a:p>
          <a:p>
            <a:pPr marL="0" lvl="1">
              <a:spcBef>
                <a:spcPts val="0"/>
              </a:spcBef>
              <a:spcAft>
                <a:spcPts val="1000"/>
              </a:spcAft>
              <a:defRPr/>
            </a:pPr>
            <a:endParaRPr lang="en-US" sz="4500" dirty="0">
              <a:solidFill>
                <a:srgbClr val="001848"/>
              </a:solidFill>
              <a:latin typeface="+mj-lt"/>
            </a:endParaRPr>
          </a:p>
          <a:p>
            <a:pPr marL="0" lvl="1">
              <a:spcBef>
                <a:spcPts val="0"/>
              </a:spcBef>
              <a:spcAft>
                <a:spcPts val="1000"/>
              </a:spcAft>
              <a:defRPr/>
            </a:pPr>
            <a:endParaRPr lang="en-US" sz="2800" dirty="0">
              <a:solidFill>
                <a:srgbClr val="001848"/>
              </a:solidFill>
              <a:latin typeface="+mj-lt"/>
            </a:endParaRPr>
          </a:p>
          <a:p>
            <a:pPr marL="0" lvl="1">
              <a:spcBef>
                <a:spcPts val="0"/>
              </a:spcBef>
              <a:spcAft>
                <a:spcPts val="1000"/>
              </a:spcAft>
              <a:defRPr/>
            </a:pPr>
            <a:endParaRPr lang="en-US" sz="2800" dirty="0">
              <a:solidFill>
                <a:srgbClr val="001848"/>
              </a:solidFill>
              <a:latin typeface="+mj-lt"/>
            </a:endParaRPr>
          </a:p>
          <a:p>
            <a:pPr marL="0" lvl="1">
              <a:spcBef>
                <a:spcPts val="0"/>
              </a:spcBef>
              <a:spcAft>
                <a:spcPts val="1000"/>
              </a:spcAft>
              <a:defRPr/>
            </a:pPr>
            <a:endParaRPr lang="en-US" sz="2500" dirty="0">
              <a:solidFill>
                <a:srgbClr val="001848"/>
              </a:solidFill>
              <a:latin typeface="+mj-lt"/>
            </a:endParaRPr>
          </a:p>
          <a:p>
            <a:pPr>
              <a:spcBef>
                <a:spcPts val="0"/>
              </a:spcBef>
              <a:spcAft>
                <a:spcPts val="1000"/>
              </a:spcAft>
              <a:defRPr/>
            </a:pPr>
            <a:endParaRPr lang="en-US" sz="2800" dirty="0" smtClean="0">
              <a:solidFill>
                <a:srgbClr val="001848"/>
              </a:solidFill>
              <a:latin typeface="+mj-lt"/>
            </a:endParaRPr>
          </a:p>
          <a:p>
            <a:pPr>
              <a:spcBef>
                <a:spcPts val="0"/>
              </a:spcBef>
              <a:spcAft>
                <a:spcPts val="1000"/>
              </a:spcAft>
              <a:defRPr/>
            </a:pPr>
            <a:r>
              <a:rPr lang="en-US" sz="2800" dirty="0" smtClean="0">
                <a:solidFill>
                  <a:srgbClr val="001848"/>
                </a:solidFill>
                <a:latin typeface="+mj-lt"/>
              </a:rPr>
              <a:t>Professors </a:t>
            </a:r>
            <a:r>
              <a:rPr lang="en-US" sz="2800" dirty="0">
                <a:solidFill>
                  <a:srgbClr val="001848"/>
                </a:solidFill>
                <a:latin typeface="+mj-lt"/>
              </a:rPr>
              <a:t>use the text in </a:t>
            </a:r>
            <a:r>
              <a:rPr lang="en-US" sz="2800" dirty="0" smtClean="0">
                <a:solidFill>
                  <a:srgbClr val="001848"/>
                </a:solidFill>
                <a:latin typeface="+mj-lt"/>
              </a:rPr>
              <a:t>class.</a:t>
            </a:r>
            <a:br>
              <a:rPr lang="en-US" sz="2800" dirty="0" smtClean="0">
                <a:solidFill>
                  <a:srgbClr val="001848"/>
                </a:solidFill>
                <a:latin typeface="+mj-lt"/>
              </a:rPr>
            </a:br>
            <a:r>
              <a:rPr lang="en-US" sz="2800" dirty="0" smtClean="0">
                <a:solidFill>
                  <a:srgbClr val="001848"/>
                </a:solidFill>
                <a:latin typeface="+mj-lt"/>
              </a:rPr>
              <a:t>So</a:t>
            </a:r>
            <a:r>
              <a:rPr lang="en-US" sz="2800" dirty="0">
                <a:solidFill>
                  <a:srgbClr val="001848"/>
                </a:solidFill>
                <a:latin typeface="+mj-lt"/>
              </a:rPr>
              <a:t>, you might see it again!</a:t>
            </a:r>
          </a:p>
        </p:txBody>
      </p:sp>
      <p:pic>
        <p:nvPicPr>
          <p:cNvPr id="17411" name="Picture 3"/>
          <p:cNvPicPr>
            <a:picLocks noChangeAspect="1" noChangeArrowheads="1"/>
          </p:cNvPicPr>
          <p:nvPr/>
        </p:nvPicPr>
        <p:blipFill>
          <a:blip r:embed="rId3" cstate="print"/>
          <a:srcRect/>
          <a:stretch>
            <a:fillRect/>
          </a:stretch>
        </p:blipFill>
        <p:spPr bwMode="auto">
          <a:xfrm rot="228687">
            <a:off x="7391400" y="3141117"/>
            <a:ext cx="1522247" cy="2285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0965" name="Picture 5"/>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219971" y="152400"/>
            <a:ext cx="2189457" cy="806450"/>
          </a:xfrm>
          <a:prstGeom prst="rect">
            <a:avLst/>
          </a:prstGeom>
          <a:noFill/>
          <a:ln w="9525">
            <a:noFill/>
            <a:miter lim="800000"/>
            <a:headEnd/>
            <a:tailEnd/>
          </a:ln>
        </p:spPr>
      </p:pic>
      <p:sp>
        <p:nvSpPr>
          <p:cNvPr id="15" name="TextBox 14"/>
          <p:cNvSpPr txBox="1"/>
          <p:nvPr/>
        </p:nvSpPr>
        <p:spPr>
          <a:xfrm>
            <a:off x="4419600" y="304800"/>
            <a:ext cx="4776788" cy="492125"/>
          </a:xfrm>
          <a:prstGeom prst="rect">
            <a:avLst/>
          </a:prstGeom>
          <a:noFill/>
        </p:spPr>
        <p:txBody>
          <a:bodyPr wrap="none">
            <a:spAutoFit/>
          </a:bodyPr>
          <a:lstStyle/>
          <a:p>
            <a:pPr>
              <a:defRPr/>
            </a:pPr>
            <a:r>
              <a:rPr lang="en-US" sz="2600" b="1" i="1" dirty="0">
                <a:solidFill>
                  <a:srgbClr val="001848"/>
                </a:solidFill>
                <a:effectLst>
                  <a:outerShdw blurRad="38100" dist="38100" dir="2700000" algn="tl">
                    <a:srgbClr val="000000">
                      <a:alpha val="43137"/>
                    </a:srgbClr>
                  </a:outerShdw>
                </a:effectLst>
              </a:rPr>
              <a:t>Your</a:t>
            </a:r>
            <a:r>
              <a:rPr lang="en-US" sz="2600" b="1" dirty="0">
                <a:solidFill>
                  <a:srgbClr val="001848"/>
                </a:solidFill>
                <a:effectLst>
                  <a:outerShdw blurRad="38100" dist="38100" dir="2700000" algn="tl">
                    <a:srgbClr val="000000">
                      <a:alpha val="43137"/>
                    </a:srgbClr>
                  </a:outerShdw>
                </a:effectLst>
              </a:rPr>
              <a:t> first assignment @ JMU</a:t>
            </a:r>
          </a:p>
        </p:txBody>
      </p:sp>
      <p:pic>
        <p:nvPicPr>
          <p:cNvPr id="17410" name="Picture 2"/>
          <p:cNvPicPr>
            <a:picLocks noChangeAspect="1" noChangeArrowheads="1"/>
          </p:cNvPicPr>
          <p:nvPr/>
        </p:nvPicPr>
        <p:blipFill>
          <a:blip r:embed="rId5" cstate="print"/>
          <a:srcRect/>
          <a:stretch>
            <a:fillRect/>
          </a:stretch>
        </p:blipFill>
        <p:spPr bwMode="auto">
          <a:xfrm>
            <a:off x="4724400" y="3674517"/>
            <a:ext cx="2705100" cy="1801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2" name="Picture 4"/>
          <p:cNvPicPr>
            <a:picLocks noChangeAspect="1" noChangeArrowheads="1"/>
          </p:cNvPicPr>
          <p:nvPr/>
        </p:nvPicPr>
        <p:blipFill>
          <a:blip r:embed="rId6" cstate="print"/>
          <a:srcRect/>
          <a:stretch>
            <a:fillRect/>
          </a:stretch>
        </p:blipFill>
        <p:spPr bwMode="auto">
          <a:xfrm rot="21167248">
            <a:off x="2133600" y="3522117"/>
            <a:ext cx="2705100" cy="1801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69" name="Picture 2"/>
          <p:cNvPicPr>
            <a:picLocks noChangeAspect="1" noChangeArrowheads="1"/>
          </p:cNvPicPr>
          <p:nvPr/>
        </p:nvPicPr>
        <p:blipFill>
          <a:blip r:embed="rId7"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6" name="TextBox 15"/>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sp>
        <p:nvSpPr>
          <p:cNvPr id="17" name="TextBox 16"/>
          <p:cNvSpPr txBox="1"/>
          <p:nvPr/>
        </p:nvSpPr>
        <p:spPr>
          <a:xfrm>
            <a:off x="0" y="2251075"/>
            <a:ext cx="1981200" cy="4601259"/>
          </a:xfrm>
          <a:prstGeom prst="rect">
            <a:avLst/>
          </a:prstGeom>
          <a:noFill/>
        </p:spPr>
        <p:txBody>
          <a:bodyPr>
            <a:spAutoFit/>
          </a:bodyPr>
          <a:lstStyle/>
          <a:p>
            <a:pPr marL="114300" indent="-114300">
              <a:spcAft>
                <a:spcPts val="800"/>
              </a:spcAft>
              <a:defRPr/>
            </a:pPr>
            <a:r>
              <a:rPr lang="en-US" sz="1900" u="sng" dirty="0">
                <a:solidFill>
                  <a:schemeClr val="bg1">
                    <a:lumMod val="95000"/>
                  </a:schemeClr>
                </a:solidFill>
                <a:latin typeface="+mj-lt"/>
              </a:rPr>
              <a:t>After Today</a:t>
            </a:r>
            <a:r>
              <a:rPr lang="en-US" sz="1900" dirty="0">
                <a:solidFill>
                  <a:schemeClr val="bg1">
                    <a:lumMod val="95000"/>
                  </a:schemeClr>
                </a:solidFill>
                <a:latin typeface="+mj-lt"/>
              </a:rPr>
              <a:t>:</a:t>
            </a:r>
            <a:endParaRPr lang="en-US" sz="1900" dirty="0" smtClean="0">
              <a:solidFill>
                <a:schemeClr val="bg1">
                  <a:lumMod val="95000"/>
                </a:schemeClr>
              </a:solidFill>
              <a:latin typeface="+mj-lt"/>
            </a:endParaRPr>
          </a:p>
          <a:p>
            <a:pPr marL="114300" indent="-114300">
              <a:spcAft>
                <a:spcPts val="1000"/>
              </a:spcAft>
              <a:buFontTx/>
              <a:buChar char="-"/>
              <a:defRPr/>
            </a:pPr>
            <a:r>
              <a:rPr lang="en-US" sz="1900" b="1" dirty="0" smtClean="0">
                <a:solidFill>
                  <a:schemeClr val="bg1">
                    <a:lumMod val="65000"/>
                  </a:schemeClr>
                </a:solidFill>
                <a:latin typeface="+mj-lt"/>
              </a:rPr>
              <a:t>Piazza</a:t>
            </a:r>
          </a:p>
          <a:p>
            <a:pPr marL="114300" indent="-114300">
              <a:spcAft>
                <a:spcPts val="1000"/>
              </a:spcAft>
              <a:buFontTx/>
              <a:buChar char="-"/>
              <a:defRPr/>
            </a:pPr>
            <a:r>
              <a:rPr lang="en-US" sz="1900" b="1" dirty="0" smtClean="0">
                <a:solidFill>
                  <a:schemeClr val="bg1"/>
                </a:solidFill>
                <a:latin typeface="+mj-lt"/>
              </a:rPr>
              <a:t>Preface</a:t>
            </a:r>
            <a:endParaRPr lang="en-US" sz="1900" b="1" dirty="0">
              <a:solidFill>
                <a:schemeClr val="bg1"/>
              </a:solidFill>
              <a:latin typeface="+mj-lt"/>
            </a:endParaRPr>
          </a:p>
          <a:p>
            <a:pPr marL="114300" indent="-114300">
              <a:spcAft>
                <a:spcPts val="1000"/>
              </a:spcAft>
              <a:buFontTx/>
              <a:buChar char="-"/>
              <a:defRPr/>
            </a:pPr>
            <a:r>
              <a:rPr lang="en-US" sz="1900" dirty="0">
                <a:solidFill>
                  <a:schemeClr val="bg1">
                    <a:lumMod val="65000"/>
                  </a:schemeClr>
                </a:solidFill>
                <a:latin typeface="+mj-lt"/>
              </a:rPr>
              <a:t>Disability Services</a:t>
            </a:r>
          </a:p>
          <a:p>
            <a:pPr marL="114300" indent="-114300">
              <a:spcAft>
                <a:spcPts val="1000"/>
              </a:spcAft>
              <a:buFontTx/>
              <a:buChar char="-"/>
              <a:defRPr/>
            </a:pPr>
            <a:r>
              <a:rPr lang="en-US" sz="1900" dirty="0" smtClean="0">
                <a:solidFill>
                  <a:schemeClr val="bg1">
                    <a:lumMod val="65000"/>
                  </a:schemeClr>
                </a:solidFill>
                <a:latin typeface="+mj-lt"/>
              </a:rPr>
              <a:t>AP/IB, CIE, DE</a:t>
            </a:r>
            <a:endParaRPr lang="en-US" sz="1900" dirty="0">
              <a:solidFill>
                <a:schemeClr val="bg1">
                  <a:lumMod val="65000"/>
                </a:schemeClr>
              </a:solidFill>
              <a:latin typeface="+mj-lt"/>
            </a:endParaRPr>
          </a:p>
          <a:p>
            <a:pPr marL="114300" indent="-114300">
              <a:spcAft>
                <a:spcPts val="1200"/>
              </a:spcAft>
              <a:buFontTx/>
              <a:buChar char="-"/>
              <a:defRPr/>
            </a:pPr>
            <a:r>
              <a:rPr lang="en-US" sz="1900" dirty="0">
                <a:solidFill>
                  <a:schemeClr val="bg1">
                    <a:lumMod val="65000"/>
                  </a:schemeClr>
                </a:solidFill>
                <a:latin typeface="+mj-lt"/>
              </a:rPr>
              <a:t>Checklist</a:t>
            </a:r>
          </a:p>
          <a:p>
            <a:pPr marL="114300" indent="-114300">
              <a:spcAft>
                <a:spcPts val="800"/>
              </a:spcAft>
              <a:defRPr/>
            </a:pPr>
            <a:r>
              <a:rPr lang="en-US" sz="1900" u="sng" dirty="0">
                <a:solidFill>
                  <a:schemeClr val="bg1">
                    <a:lumMod val="65000"/>
                  </a:schemeClr>
                </a:solidFill>
                <a:latin typeface="+mj-lt"/>
              </a:rPr>
              <a:t>Today</a:t>
            </a:r>
            <a:r>
              <a:rPr lang="en-US" sz="1900" dirty="0">
                <a:solidFill>
                  <a:schemeClr val="bg1">
                    <a:lumMod val="6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While </a:t>
            </a:r>
            <a:r>
              <a:rPr lang="en-US" sz="1900" dirty="0" smtClean="0">
                <a:solidFill>
                  <a:schemeClr val="bg1">
                    <a:lumMod val="65000"/>
                  </a:schemeClr>
                </a:solidFill>
                <a:latin typeface="+mj-lt"/>
              </a:rPr>
              <a:t>Waiting to Meet</a:t>
            </a:r>
            <a:endParaRPr lang="en-US" sz="1900" dirty="0">
              <a:solidFill>
                <a:schemeClr val="bg1">
                  <a:lumMod val="65000"/>
                </a:schemeClr>
              </a:solidFill>
              <a:latin typeface="+mj-lt"/>
            </a:endParaRPr>
          </a:p>
          <a:p>
            <a:pPr marL="114300" indent="-114300">
              <a:spcAft>
                <a:spcPts val="1000"/>
              </a:spcAft>
              <a:buFontTx/>
              <a:buChar char="-"/>
              <a:defRPr/>
            </a:pPr>
            <a:r>
              <a:rPr lang="en-US" sz="1900" dirty="0">
                <a:solidFill>
                  <a:schemeClr val="bg1">
                    <a:lumMod val="65000"/>
                  </a:schemeClr>
                </a:solidFill>
                <a:latin typeface="+mj-lt"/>
              </a:rPr>
              <a:t>Individual Meeting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
                                  </p:stCondLst>
                                  <p:iterate type="lt">
                                    <p:tmPct val="5000"/>
                                  </p:iterate>
                                  <p:childTnLst>
                                    <p:set>
                                      <p:cBhvr>
                                        <p:cTn id="6" dur="1" fill="hold">
                                          <p:stCondLst>
                                            <p:cond delay="0"/>
                                          </p:stCondLst>
                                        </p:cTn>
                                        <p:tgtEl>
                                          <p:spTgt spid="17412"/>
                                        </p:tgtEl>
                                        <p:attrNameLst>
                                          <p:attrName>style.visibility</p:attrName>
                                        </p:attrNameLst>
                                      </p:cBhvr>
                                      <p:to>
                                        <p:strVal val="visible"/>
                                      </p:to>
                                    </p:set>
                                    <p:anim calcmode="lin" valueType="num">
                                      <p:cBhvr>
                                        <p:cTn id="7" dur="1000" fill="hold"/>
                                        <p:tgtEl>
                                          <p:spTgt spid="17412"/>
                                        </p:tgtEl>
                                        <p:attrNameLst>
                                          <p:attrName>ppt_w</p:attrName>
                                        </p:attrNameLst>
                                      </p:cBhvr>
                                      <p:tavLst>
                                        <p:tav tm="0">
                                          <p:val>
                                            <p:fltVal val="0"/>
                                          </p:val>
                                        </p:tav>
                                        <p:tav tm="100000">
                                          <p:val>
                                            <p:strVal val="#ppt_w"/>
                                          </p:val>
                                        </p:tav>
                                      </p:tavLst>
                                    </p:anim>
                                    <p:anim calcmode="lin" valueType="num">
                                      <p:cBhvr>
                                        <p:cTn id="8" dur="1000" fill="hold"/>
                                        <p:tgtEl>
                                          <p:spTgt spid="17412"/>
                                        </p:tgtEl>
                                        <p:attrNameLst>
                                          <p:attrName>ppt_h</p:attrName>
                                        </p:attrNameLst>
                                      </p:cBhvr>
                                      <p:tavLst>
                                        <p:tav tm="0">
                                          <p:val>
                                            <p:fltVal val="0"/>
                                          </p:val>
                                        </p:tav>
                                        <p:tav tm="100000">
                                          <p:val>
                                            <p:strVal val="#ppt_h"/>
                                          </p:val>
                                        </p:tav>
                                      </p:tavLst>
                                    </p:anim>
                                    <p:anim calcmode="lin" valueType="num">
                                      <p:cBhvr>
                                        <p:cTn id="9" dur="1000" fill="hold"/>
                                        <p:tgtEl>
                                          <p:spTgt spid="17412"/>
                                        </p:tgtEl>
                                        <p:attrNameLst>
                                          <p:attrName>style.rotation</p:attrName>
                                        </p:attrNameLst>
                                      </p:cBhvr>
                                      <p:tavLst>
                                        <p:tav tm="0">
                                          <p:val>
                                            <p:fltVal val="90"/>
                                          </p:val>
                                        </p:tav>
                                        <p:tav tm="100000">
                                          <p:val>
                                            <p:fltVal val="0"/>
                                          </p:val>
                                        </p:tav>
                                      </p:tavLst>
                                    </p:anim>
                                    <p:animEffect transition="in" filter="fade">
                                      <p:cBhvr>
                                        <p:cTn id="10" dur="1000"/>
                                        <p:tgtEl>
                                          <p:spTgt spid="17412"/>
                                        </p:tgtEl>
                                      </p:cBhvr>
                                    </p:animEffect>
                                  </p:childTnLst>
                                </p:cTn>
                              </p:par>
                              <p:par>
                                <p:cTn id="11" presetID="31" presetClass="entr" presetSubtype="0" fill="hold" nodeType="withEffect">
                                  <p:stCondLst>
                                    <p:cond delay="600"/>
                                  </p:stCondLst>
                                  <p:iterate type="lt">
                                    <p:tmPct val="5000"/>
                                  </p:iterate>
                                  <p:childTnLst>
                                    <p:set>
                                      <p:cBhvr>
                                        <p:cTn id="12" dur="1" fill="hold">
                                          <p:stCondLst>
                                            <p:cond delay="0"/>
                                          </p:stCondLst>
                                        </p:cTn>
                                        <p:tgtEl>
                                          <p:spTgt spid="17410"/>
                                        </p:tgtEl>
                                        <p:attrNameLst>
                                          <p:attrName>style.visibility</p:attrName>
                                        </p:attrNameLst>
                                      </p:cBhvr>
                                      <p:to>
                                        <p:strVal val="visible"/>
                                      </p:to>
                                    </p:set>
                                    <p:anim calcmode="lin" valueType="num">
                                      <p:cBhvr>
                                        <p:cTn id="13" dur="1000" fill="hold"/>
                                        <p:tgtEl>
                                          <p:spTgt spid="17410"/>
                                        </p:tgtEl>
                                        <p:attrNameLst>
                                          <p:attrName>ppt_w</p:attrName>
                                        </p:attrNameLst>
                                      </p:cBhvr>
                                      <p:tavLst>
                                        <p:tav tm="0">
                                          <p:val>
                                            <p:fltVal val="0"/>
                                          </p:val>
                                        </p:tav>
                                        <p:tav tm="100000">
                                          <p:val>
                                            <p:strVal val="#ppt_w"/>
                                          </p:val>
                                        </p:tav>
                                      </p:tavLst>
                                    </p:anim>
                                    <p:anim calcmode="lin" valueType="num">
                                      <p:cBhvr>
                                        <p:cTn id="14" dur="1000" fill="hold"/>
                                        <p:tgtEl>
                                          <p:spTgt spid="17410"/>
                                        </p:tgtEl>
                                        <p:attrNameLst>
                                          <p:attrName>ppt_h</p:attrName>
                                        </p:attrNameLst>
                                      </p:cBhvr>
                                      <p:tavLst>
                                        <p:tav tm="0">
                                          <p:val>
                                            <p:fltVal val="0"/>
                                          </p:val>
                                        </p:tav>
                                        <p:tav tm="100000">
                                          <p:val>
                                            <p:strVal val="#ppt_h"/>
                                          </p:val>
                                        </p:tav>
                                      </p:tavLst>
                                    </p:anim>
                                    <p:anim calcmode="lin" valueType="num">
                                      <p:cBhvr>
                                        <p:cTn id="15" dur="1000" fill="hold"/>
                                        <p:tgtEl>
                                          <p:spTgt spid="17410"/>
                                        </p:tgtEl>
                                        <p:attrNameLst>
                                          <p:attrName>style.rotation</p:attrName>
                                        </p:attrNameLst>
                                      </p:cBhvr>
                                      <p:tavLst>
                                        <p:tav tm="0">
                                          <p:val>
                                            <p:fltVal val="90"/>
                                          </p:val>
                                        </p:tav>
                                        <p:tav tm="100000">
                                          <p:val>
                                            <p:fltVal val="0"/>
                                          </p:val>
                                        </p:tav>
                                      </p:tavLst>
                                    </p:anim>
                                    <p:animEffect transition="in" filter="fade">
                                      <p:cBhvr>
                                        <p:cTn id="16" dur="1000"/>
                                        <p:tgtEl>
                                          <p:spTgt spid="17410"/>
                                        </p:tgtEl>
                                      </p:cBhvr>
                                    </p:animEffect>
                                  </p:childTnLst>
                                </p:cTn>
                              </p:par>
                              <p:par>
                                <p:cTn id="17" presetID="31" presetClass="entr" presetSubtype="0" fill="hold" nodeType="withEffect">
                                  <p:stCondLst>
                                    <p:cond delay="1100"/>
                                  </p:stCondLst>
                                  <p:iterate type="lt">
                                    <p:tmPct val="5000"/>
                                  </p:iterate>
                                  <p:childTnLst>
                                    <p:set>
                                      <p:cBhvr>
                                        <p:cTn id="18" dur="1" fill="hold">
                                          <p:stCondLst>
                                            <p:cond delay="0"/>
                                          </p:stCondLst>
                                        </p:cTn>
                                        <p:tgtEl>
                                          <p:spTgt spid="17411"/>
                                        </p:tgtEl>
                                        <p:attrNameLst>
                                          <p:attrName>style.visibility</p:attrName>
                                        </p:attrNameLst>
                                      </p:cBhvr>
                                      <p:to>
                                        <p:strVal val="visible"/>
                                      </p:to>
                                    </p:set>
                                    <p:anim calcmode="lin" valueType="num">
                                      <p:cBhvr>
                                        <p:cTn id="19" dur="1000" fill="hold"/>
                                        <p:tgtEl>
                                          <p:spTgt spid="17411"/>
                                        </p:tgtEl>
                                        <p:attrNameLst>
                                          <p:attrName>ppt_w</p:attrName>
                                        </p:attrNameLst>
                                      </p:cBhvr>
                                      <p:tavLst>
                                        <p:tav tm="0">
                                          <p:val>
                                            <p:fltVal val="0"/>
                                          </p:val>
                                        </p:tav>
                                        <p:tav tm="100000">
                                          <p:val>
                                            <p:strVal val="#ppt_w"/>
                                          </p:val>
                                        </p:tav>
                                      </p:tavLst>
                                    </p:anim>
                                    <p:anim calcmode="lin" valueType="num">
                                      <p:cBhvr>
                                        <p:cTn id="20" dur="1000" fill="hold"/>
                                        <p:tgtEl>
                                          <p:spTgt spid="17411"/>
                                        </p:tgtEl>
                                        <p:attrNameLst>
                                          <p:attrName>ppt_h</p:attrName>
                                        </p:attrNameLst>
                                      </p:cBhvr>
                                      <p:tavLst>
                                        <p:tav tm="0">
                                          <p:val>
                                            <p:fltVal val="0"/>
                                          </p:val>
                                        </p:tav>
                                        <p:tav tm="100000">
                                          <p:val>
                                            <p:strVal val="#ppt_h"/>
                                          </p:val>
                                        </p:tav>
                                      </p:tavLst>
                                    </p:anim>
                                    <p:anim calcmode="lin" valueType="num">
                                      <p:cBhvr>
                                        <p:cTn id="21" dur="1000" fill="hold"/>
                                        <p:tgtEl>
                                          <p:spTgt spid="17411"/>
                                        </p:tgtEl>
                                        <p:attrNameLst>
                                          <p:attrName>style.rotation</p:attrName>
                                        </p:attrNameLst>
                                      </p:cBhvr>
                                      <p:tavLst>
                                        <p:tav tm="0">
                                          <p:val>
                                            <p:fltVal val="90"/>
                                          </p:val>
                                        </p:tav>
                                        <p:tav tm="100000">
                                          <p:val>
                                            <p:fltVal val="0"/>
                                          </p:val>
                                        </p:tav>
                                      </p:tavLst>
                                    </p:anim>
                                    <p:animEffect transition="in" filter="fade">
                                      <p:cBhvr>
                                        <p:cTn id="22" dur="1000"/>
                                        <p:tgtEl>
                                          <p:spTgt spid="17411"/>
                                        </p:tgtEl>
                                      </p:cBhvr>
                                    </p:animEffect>
                                  </p:childTnLst>
                                </p:cTn>
                              </p:par>
                              <p:par>
                                <p:cTn id="23" presetID="1" presetClass="entr" presetSubtype="0" fill="hold" nodeType="withEffect">
                                  <p:stCondLst>
                                    <p:cond delay="2200"/>
                                  </p:stCondLst>
                                  <p:childTnLst>
                                    <p:set>
                                      <p:cBhvr>
                                        <p:cTn id="2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8"/>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2590800" y="1756617"/>
            <a:ext cx="2959100" cy="2277965"/>
          </a:xfrm>
          <a:prstGeom prst="rect">
            <a:avLst/>
          </a:prstGeom>
          <a:noFill/>
          <a:ln w="9525">
            <a:noFill/>
            <a:miter lim="800000"/>
            <a:headEnd/>
            <a:tailEnd/>
          </a:ln>
        </p:spPr>
      </p:pic>
      <p:sp>
        <p:nvSpPr>
          <p:cNvPr id="10" name="Rectangle 9"/>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3012"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pic>
        <p:nvPicPr>
          <p:cNvPr id="5122" name="Picture 2"/>
          <p:cNvPicPr>
            <a:picLocks noChangeAspect="1" noChangeArrowheads="1"/>
          </p:cNvPicPr>
          <p:nvPr/>
        </p:nvPicPr>
        <p:blipFill>
          <a:blip r:embed="rId5" cstate="print"/>
          <a:srcRect/>
          <a:stretch>
            <a:fillRect/>
          </a:stretch>
        </p:blipFill>
        <p:spPr bwMode="auto">
          <a:xfrm rot="21316017">
            <a:off x="2292364" y="3938532"/>
            <a:ext cx="3203604"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3" name="Picture 3"/>
          <p:cNvPicPr>
            <a:picLocks noChangeAspect="1" noChangeArrowheads="1"/>
          </p:cNvPicPr>
          <p:nvPr/>
        </p:nvPicPr>
        <p:blipFill>
          <a:blip r:embed="rId6" cstate="print"/>
          <a:srcRect/>
          <a:stretch>
            <a:fillRect/>
          </a:stretch>
        </p:blipFill>
        <p:spPr bwMode="auto">
          <a:xfrm rot="204975">
            <a:off x="5623263" y="4360662"/>
            <a:ext cx="3200400" cy="2131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5"/>
          <p:cNvSpPr txBox="1">
            <a:spLocks/>
          </p:cNvSpPr>
          <p:nvPr/>
        </p:nvSpPr>
        <p:spPr bwMode="auto">
          <a:xfrm>
            <a:off x="2286000" y="152400"/>
            <a:ext cx="6477000" cy="1143000"/>
          </a:xfrm>
          <a:prstGeom prst="rect">
            <a:avLst/>
          </a:prstGeom>
          <a:noFill/>
          <a:ln w="9525">
            <a:noFill/>
            <a:miter lim="800000"/>
            <a:headEnd/>
            <a:tailEnd/>
          </a:ln>
        </p:spPr>
        <p:txBody>
          <a:bodyPr anchor="ctr"/>
          <a:lstStyle/>
          <a:p>
            <a:pPr>
              <a:defRPr/>
            </a:pPr>
            <a:r>
              <a:rPr lang="en-US" sz="4400" b="1" dirty="0">
                <a:solidFill>
                  <a:srgbClr val="002060"/>
                </a:solidFill>
                <a:effectLst>
                  <a:outerShdw blurRad="38100" dist="38100" dir="2700000" algn="tl">
                    <a:srgbClr val="000000">
                      <a:alpha val="43137"/>
                    </a:srgbClr>
                  </a:outerShdw>
                </a:effectLst>
                <a:latin typeface="+mj-lt"/>
                <a:ea typeface="+mj-ea"/>
                <a:cs typeface="+mj-cs"/>
              </a:rPr>
              <a:t>Register with </a:t>
            </a:r>
          </a:p>
          <a:p>
            <a:pPr>
              <a:defRPr/>
            </a:pPr>
            <a:r>
              <a:rPr lang="en-US" sz="4400" b="1" dirty="0">
                <a:solidFill>
                  <a:srgbClr val="002060"/>
                </a:solidFill>
                <a:effectLst>
                  <a:outerShdw blurRad="38100" dist="38100" dir="2700000" algn="tl">
                    <a:srgbClr val="000000">
                      <a:alpha val="43137"/>
                    </a:srgbClr>
                  </a:outerShdw>
                </a:effectLst>
                <a:latin typeface="+mj-lt"/>
                <a:ea typeface="+mj-ea"/>
                <a:cs typeface="+mj-cs"/>
              </a:rPr>
              <a:t>Disability Services</a:t>
            </a:r>
          </a:p>
        </p:txBody>
      </p:sp>
      <p:sp>
        <p:nvSpPr>
          <p:cNvPr id="13" name="Rectangle 3"/>
          <p:cNvSpPr txBox="1">
            <a:spLocks noChangeArrowheads="1"/>
          </p:cNvSpPr>
          <p:nvPr/>
        </p:nvSpPr>
        <p:spPr>
          <a:xfrm>
            <a:off x="5562600" y="1676400"/>
            <a:ext cx="3733800" cy="2057400"/>
          </a:xfrm>
          <a:prstGeom prst="rect">
            <a:avLst/>
          </a:prstGeom>
        </p:spPr>
        <p:txBody>
          <a:bodyPr/>
          <a:lstStyle/>
          <a:p>
            <a:pPr marL="342900" indent="-342900">
              <a:spcBef>
                <a:spcPts val="0"/>
              </a:spcBef>
              <a:spcAft>
                <a:spcPts val="1700"/>
              </a:spcAft>
              <a:defRPr/>
            </a:pPr>
            <a:r>
              <a:rPr lang="en-US" sz="2700" dirty="0">
                <a:solidFill>
                  <a:srgbClr val="002060"/>
                </a:solidFill>
                <a:latin typeface="+mn-lt"/>
              </a:rPr>
              <a:t>540-568-6705</a:t>
            </a:r>
          </a:p>
          <a:p>
            <a:pPr marL="342900" indent="-342900">
              <a:spcBef>
                <a:spcPts val="0"/>
              </a:spcBef>
              <a:spcAft>
                <a:spcPts val="1700"/>
              </a:spcAft>
              <a:buFont typeface="Wingdings" pitchFamily="2" charset="2"/>
              <a:buNone/>
              <a:defRPr/>
            </a:pPr>
            <a:r>
              <a:rPr lang="en-US" sz="2700" dirty="0">
                <a:solidFill>
                  <a:srgbClr val="002060"/>
                </a:solidFill>
                <a:latin typeface="+mn-lt"/>
              </a:rPr>
              <a:t>disability-svcs@jmu.edu</a:t>
            </a:r>
          </a:p>
          <a:p>
            <a:pPr marL="342900" indent="-342900">
              <a:spcBef>
                <a:spcPts val="0"/>
              </a:spcBef>
              <a:spcAft>
                <a:spcPts val="1700"/>
              </a:spcAft>
              <a:buFont typeface="Wingdings" pitchFamily="2" charset="2"/>
              <a:buNone/>
              <a:defRPr/>
            </a:pPr>
            <a:r>
              <a:rPr lang="en-US" sz="2700" dirty="0">
                <a:solidFill>
                  <a:srgbClr val="002060"/>
                </a:solidFill>
                <a:latin typeface="+mn-lt"/>
              </a:rPr>
              <a:t>Wilson Hall 107</a:t>
            </a:r>
          </a:p>
          <a:p>
            <a:pPr marL="342900" indent="-342900">
              <a:spcBef>
                <a:spcPts val="0"/>
              </a:spcBef>
              <a:spcAft>
                <a:spcPts val="1700"/>
              </a:spcAft>
              <a:buFont typeface="Wingdings" pitchFamily="2" charset="2"/>
              <a:buNone/>
              <a:defRPr/>
            </a:pPr>
            <a:r>
              <a:rPr lang="en-US" sz="2700" dirty="0">
                <a:solidFill>
                  <a:srgbClr val="002060"/>
                </a:solidFill>
                <a:latin typeface="+mn-lt"/>
              </a:rPr>
              <a:t>www.jmu.edu/</a:t>
            </a:r>
            <a:r>
              <a:rPr lang="en-US" sz="2700" b="1" dirty="0">
                <a:solidFill>
                  <a:srgbClr val="002060"/>
                </a:solidFill>
                <a:latin typeface="+mn-lt"/>
              </a:rPr>
              <a:t>ods</a:t>
            </a:r>
          </a:p>
          <a:p>
            <a:pPr marL="342900" indent="-342900">
              <a:spcBef>
                <a:spcPts val="0"/>
              </a:spcBef>
              <a:spcAft>
                <a:spcPts val="1700"/>
              </a:spcAft>
              <a:buFont typeface="Wingdings" pitchFamily="2" charset="2"/>
              <a:buNone/>
              <a:defRPr/>
            </a:pPr>
            <a:endParaRPr lang="en-US" sz="2700" dirty="0">
              <a:solidFill>
                <a:srgbClr val="002060"/>
              </a:solidFill>
              <a:latin typeface="+mn-lt"/>
            </a:endParaRPr>
          </a:p>
        </p:txBody>
      </p:sp>
      <p:sp>
        <p:nvSpPr>
          <p:cNvPr id="11" name="TextBox 10"/>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sp>
        <p:nvSpPr>
          <p:cNvPr id="14" name="TextBox 13"/>
          <p:cNvSpPr txBox="1"/>
          <p:nvPr/>
        </p:nvSpPr>
        <p:spPr>
          <a:xfrm>
            <a:off x="0" y="2251075"/>
            <a:ext cx="1981200" cy="4601259"/>
          </a:xfrm>
          <a:prstGeom prst="rect">
            <a:avLst/>
          </a:prstGeom>
          <a:noFill/>
        </p:spPr>
        <p:txBody>
          <a:bodyPr>
            <a:spAutoFit/>
          </a:bodyPr>
          <a:lstStyle/>
          <a:p>
            <a:pPr marL="114300" indent="-114300">
              <a:spcAft>
                <a:spcPts val="800"/>
              </a:spcAft>
              <a:defRPr/>
            </a:pPr>
            <a:r>
              <a:rPr lang="en-US" sz="1900" u="sng" dirty="0">
                <a:solidFill>
                  <a:schemeClr val="bg1">
                    <a:lumMod val="95000"/>
                  </a:schemeClr>
                </a:solidFill>
                <a:latin typeface="+mj-lt"/>
              </a:rPr>
              <a:t>After Today</a:t>
            </a:r>
            <a:r>
              <a:rPr lang="en-US" sz="1900" dirty="0">
                <a:solidFill>
                  <a:schemeClr val="bg1">
                    <a:lumMod val="95000"/>
                  </a:schemeClr>
                </a:solidFill>
                <a:latin typeface="+mj-lt"/>
              </a:rPr>
              <a:t>:</a:t>
            </a:r>
            <a:endParaRPr lang="en-US" sz="1900" dirty="0" smtClean="0">
              <a:solidFill>
                <a:schemeClr val="bg1">
                  <a:lumMod val="95000"/>
                </a:schemeClr>
              </a:solidFill>
              <a:latin typeface="+mj-lt"/>
            </a:endParaRPr>
          </a:p>
          <a:p>
            <a:pPr marL="114300" indent="-114300">
              <a:spcAft>
                <a:spcPts val="1000"/>
              </a:spcAft>
              <a:buFontTx/>
              <a:buChar char="-"/>
              <a:defRPr/>
            </a:pPr>
            <a:r>
              <a:rPr lang="en-US" sz="1900" dirty="0" smtClean="0">
                <a:solidFill>
                  <a:schemeClr val="bg1">
                    <a:lumMod val="65000"/>
                  </a:schemeClr>
                </a:solidFill>
                <a:latin typeface="+mj-lt"/>
              </a:rPr>
              <a:t>Piazza</a:t>
            </a:r>
          </a:p>
          <a:p>
            <a:pPr marL="114300" indent="-114300">
              <a:spcAft>
                <a:spcPts val="1000"/>
              </a:spcAft>
              <a:buFontTx/>
              <a:buChar char="-"/>
              <a:defRPr/>
            </a:pPr>
            <a:r>
              <a:rPr lang="en-US" sz="1900" dirty="0" smtClean="0">
                <a:solidFill>
                  <a:schemeClr val="bg1">
                    <a:lumMod val="65000"/>
                  </a:schemeClr>
                </a:solidFill>
                <a:latin typeface="+mj-lt"/>
              </a:rPr>
              <a:t>Preface</a:t>
            </a:r>
          </a:p>
          <a:p>
            <a:pPr marL="114300" indent="-114300">
              <a:spcAft>
                <a:spcPts val="1000"/>
              </a:spcAft>
              <a:buFontTx/>
              <a:buChar char="-"/>
              <a:defRPr/>
            </a:pPr>
            <a:r>
              <a:rPr lang="en-US" sz="1900" b="1" dirty="0">
                <a:solidFill>
                  <a:schemeClr val="bg1">
                    <a:lumMod val="95000"/>
                  </a:schemeClr>
                </a:solidFill>
                <a:latin typeface="+mj-lt"/>
              </a:rPr>
              <a:t>Disability Services</a:t>
            </a:r>
          </a:p>
          <a:p>
            <a:pPr marL="114300" indent="-114300">
              <a:spcAft>
                <a:spcPts val="1000"/>
              </a:spcAft>
              <a:buFontTx/>
              <a:buChar char="-"/>
              <a:defRPr/>
            </a:pPr>
            <a:r>
              <a:rPr lang="en-US" sz="1900" dirty="0" smtClean="0">
                <a:solidFill>
                  <a:schemeClr val="bg1">
                    <a:lumMod val="65000"/>
                  </a:schemeClr>
                </a:solidFill>
                <a:latin typeface="+mj-lt"/>
              </a:rPr>
              <a:t>AP/IB, CIE, DE</a:t>
            </a:r>
            <a:endParaRPr lang="en-US" sz="1900" dirty="0">
              <a:solidFill>
                <a:schemeClr val="bg1">
                  <a:lumMod val="65000"/>
                </a:schemeClr>
              </a:solidFill>
              <a:latin typeface="+mj-lt"/>
            </a:endParaRPr>
          </a:p>
          <a:p>
            <a:pPr marL="114300" indent="-114300">
              <a:spcAft>
                <a:spcPts val="1200"/>
              </a:spcAft>
              <a:buFontTx/>
              <a:buChar char="-"/>
              <a:defRPr/>
            </a:pPr>
            <a:r>
              <a:rPr lang="en-US" sz="1900" dirty="0">
                <a:solidFill>
                  <a:schemeClr val="bg1">
                    <a:lumMod val="65000"/>
                  </a:schemeClr>
                </a:solidFill>
                <a:latin typeface="+mj-lt"/>
              </a:rPr>
              <a:t>Checklist</a:t>
            </a:r>
          </a:p>
          <a:p>
            <a:pPr marL="114300" indent="-114300">
              <a:spcAft>
                <a:spcPts val="800"/>
              </a:spcAft>
              <a:defRPr/>
            </a:pPr>
            <a:r>
              <a:rPr lang="en-US" sz="1900" u="sng" dirty="0">
                <a:solidFill>
                  <a:schemeClr val="bg1">
                    <a:lumMod val="65000"/>
                  </a:schemeClr>
                </a:solidFill>
                <a:latin typeface="+mj-lt"/>
              </a:rPr>
              <a:t>Today</a:t>
            </a:r>
            <a:r>
              <a:rPr lang="en-US" sz="1900" dirty="0">
                <a:solidFill>
                  <a:schemeClr val="bg1">
                    <a:lumMod val="6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While </a:t>
            </a:r>
            <a:r>
              <a:rPr lang="en-US" sz="1900" dirty="0" smtClean="0">
                <a:solidFill>
                  <a:schemeClr val="bg1">
                    <a:lumMod val="65000"/>
                  </a:schemeClr>
                </a:solidFill>
                <a:latin typeface="+mj-lt"/>
              </a:rPr>
              <a:t>Waiting to Meet</a:t>
            </a:r>
            <a:endParaRPr lang="en-US" sz="1900" dirty="0">
              <a:solidFill>
                <a:schemeClr val="bg1">
                  <a:lumMod val="65000"/>
                </a:schemeClr>
              </a:solidFill>
              <a:latin typeface="+mj-lt"/>
            </a:endParaRPr>
          </a:p>
          <a:p>
            <a:pPr marL="114300" indent="-114300">
              <a:spcAft>
                <a:spcPts val="1000"/>
              </a:spcAft>
              <a:buFontTx/>
              <a:buChar char="-"/>
              <a:defRPr/>
            </a:pPr>
            <a:r>
              <a:rPr lang="en-US" sz="1900" dirty="0">
                <a:solidFill>
                  <a:schemeClr val="bg1">
                    <a:lumMod val="65000"/>
                  </a:schemeClr>
                </a:solidFill>
                <a:latin typeface="+mj-lt"/>
              </a:rPr>
              <a:t>Individual Meeting</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133600" y="3175"/>
            <a:ext cx="4430365" cy="6854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4" name="Picture 13"/>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80282" y="14310"/>
            <a:ext cx="4544518" cy="6843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037" name="Picture 2"/>
          <p:cNvPicPr>
            <a:picLocks noChangeAspect="1" noChangeArrowheads="1"/>
          </p:cNvPicPr>
          <p:nvPr/>
        </p:nvPicPr>
        <p:blipFill>
          <a:blip r:embed="rId5"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6" name="TextBox 5"/>
          <p:cNvSpPr txBox="1"/>
          <p:nvPr/>
        </p:nvSpPr>
        <p:spPr>
          <a:xfrm>
            <a:off x="0" y="2251075"/>
            <a:ext cx="1981200" cy="4180632"/>
          </a:xfrm>
          <a:prstGeom prst="rect">
            <a:avLst/>
          </a:prstGeom>
          <a:noFill/>
        </p:spPr>
        <p:txBody>
          <a:bodyPr>
            <a:spAutoFit/>
          </a:bodyPr>
          <a:lstStyle/>
          <a:p>
            <a:pPr marL="114300" indent="-114300">
              <a:spcAft>
                <a:spcPts val="800"/>
              </a:spcAft>
              <a:defRPr/>
            </a:pPr>
            <a:r>
              <a:rPr lang="en-US" sz="1900" u="sng" dirty="0">
                <a:solidFill>
                  <a:schemeClr val="bg1">
                    <a:lumMod val="95000"/>
                  </a:schemeClr>
                </a:solidFill>
                <a:latin typeface="+mj-lt"/>
              </a:rPr>
              <a:t>After Today</a:t>
            </a:r>
            <a:r>
              <a:rPr lang="en-US" sz="1900" dirty="0">
                <a:solidFill>
                  <a:schemeClr val="bg1">
                    <a:lumMod val="9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Preface</a:t>
            </a:r>
          </a:p>
          <a:p>
            <a:pPr marL="114300" indent="-114300">
              <a:spcAft>
                <a:spcPts val="1000"/>
              </a:spcAft>
              <a:buFontTx/>
              <a:buChar char="-"/>
              <a:defRPr/>
            </a:pPr>
            <a:r>
              <a:rPr lang="en-US" sz="1900" dirty="0">
                <a:solidFill>
                  <a:schemeClr val="bg1">
                    <a:lumMod val="65000"/>
                  </a:schemeClr>
                </a:solidFill>
                <a:latin typeface="+mj-lt"/>
              </a:rPr>
              <a:t>Disability Services</a:t>
            </a:r>
          </a:p>
          <a:p>
            <a:pPr marL="114300" indent="-114300">
              <a:spcAft>
                <a:spcPts val="1000"/>
              </a:spcAft>
              <a:buFontTx/>
              <a:buChar char="-"/>
              <a:defRPr/>
            </a:pPr>
            <a:r>
              <a:rPr lang="en-US" sz="1900" b="1" dirty="0" smtClean="0">
                <a:solidFill>
                  <a:schemeClr val="bg1">
                    <a:lumMod val="95000"/>
                  </a:schemeClr>
                </a:solidFill>
                <a:latin typeface="+mj-lt"/>
              </a:rPr>
              <a:t>AP/IB, CIE, DE</a:t>
            </a:r>
            <a:endParaRPr lang="en-US" sz="1900" b="1" dirty="0">
              <a:solidFill>
                <a:schemeClr val="bg1">
                  <a:lumMod val="95000"/>
                </a:schemeClr>
              </a:solidFill>
              <a:latin typeface="+mj-lt"/>
            </a:endParaRPr>
          </a:p>
          <a:p>
            <a:pPr marL="114300" indent="-114300">
              <a:spcAft>
                <a:spcPts val="1200"/>
              </a:spcAft>
              <a:buFontTx/>
              <a:buChar char="-"/>
              <a:defRPr/>
            </a:pPr>
            <a:r>
              <a:rPr lang="en-US" sz="1900" dirty="0">
                <a:solidFill>
                  <a:schemeClr val="bg1">
                    <a:lumMod val="65000"/>
                  </a:schemeClr>
                </a:solidFill>
                <a:latin typeface="+mj-lt"/>
              </a:rPr>
              <a:t>Checklist</a:t>
            </a:r>
          </a:p>
          <a:p>
            <a:pPr marL="114300" indent="-114300">
              <a:spcAft>
                <a:spcPts val="800"/>
              </a:spcAft>
              <a:defRPr/>
            </a:pPr>
            <a:r>
              <a:rPr lang="en-US" sz="1900" u="sng" dirty="0">
                <a:solidFill>
                  <a:schemeClr val="bg1">
                    <a:lumMod val="65000"/>
                  </a:schemeClr>
                </a:solidFill>
                <a:latin typeface="+mj-lt"/>
              </a:rPr>
              <a:t>Today</a:t>
            </a:r>
            <a:r>
              <a:rPr lang="en-US" sz="1900" dirty="0">
                <a:solidFill>
                  <a:schemeClr val="bg1">
                    <a:lumMod val="6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While </a:t>
            </a:r>
            <a:r>
              <a:rPr lang="en-US" sz="1900" dirty="0" smtClean="0">
                <a:solidFill>
                  <a:schemeClr val="bg1">
                    <a:lumMod val="65000"/>
                  </a:schemeClr>
                </a:solidFill>
                <a:latin typeface="+mj-lt"/>
              </a:rPr>
              <a:t>Waiting to meet</a:t>
            </a:r>
            <a:endParaRPr lang="en-US" sz="1900" dirty="0">
              <a:solidFill>
                <a:schemeClr val="bg1">
                  <a:lumMod val="65000"/>
                </a:schemeClr>
              </a:solidFill>
              <a:latin typeface="+mj-lt"/>
            </a:endParaRPr>
          </a:p>
          <a:p>
            <a:pPr marL="114300" indent="-114300">
              <a:spcAft>
                <a:spcPts val="1000"/>
              </a:spcAft>
              <a:buFontTx/>
              <a:buChar char="-"/>
              <a:defRPr/>
            </a:pPr>
            <a:r>
              <a:rPr lang="en-US" sz="1900" dirty="0">
                <a:solidFill>
                  <a:schemeClr val="bg1">
                    <a:lumMod val="65000"/>
                  </a:schemeClr>
                </a:solidFill>
                <a:latin typeface="+mj-lt"/>
              </a:rPr>
              <a:t>Individual Meeting</a:t>
            </a:r>
          </a:p>
        </p:txBody>
      </p:sp>
      <p:sp>
        <p:nvSpPr>
          <p:cNvPr id="13" name="TextBox 12"/>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pic>
        <p:nvPicPr>
          <p:cNvPr id="11" name="Picture 10"/>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17185" y="14310"/>
            <a:ext cx="442681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2028825" y="0"/>
            <a:ext cx="1318978" cy="533400"/>
          </a:xfrm>
          <a:prstGeom prst="rect">
            <a:avLst/>
          </a:prstGeom>
          <a:solidFill>
            <a:schemeClr val="bg1">
              <a:lumMod val="95000"/>
            </a:schemeClr>
          </a:solidFill>
          <a:ln>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smtClean="0">
                <a:solidFill>
                  <a:srgbClr val="001848"/>
                </a:solidFill>
              </a:rPr>
              <a:t>AP: 15</a:t>
            </a:r>
            <a:endParaRPr lang="en-US" sz="3200" b="1" dirty="0">
              <a:solidFill>
                <a:srgbClr val="001848"/>
              </a:solidFill>
            </a:endParaRPr>
          </a:p>
        </p:txBody>
      </p:sp>
      <p:sp>
        <p:nvSpPr>
          <p:cNvPr id="19" name="Rectangle 18"/>
          <p:cNvSpPr/>
          <p:nvPr/>
        </p:nvSpPr>
        <p:spPr>
          <a:xfrm>
            <a:off x="3347803" y="0"/>
            <a:ext cx="1369382" cy="533400"/>
          </a:xfrm>
          <a:prstGeom prst="rect">
            <a:avLst/>
          </a:prstGeom>
          <a:solidFill>
            <a:schemeClr val="bg1">
              <a:lumMod val="95000"/>
            </a:schemeClr>
          </a:solidFill>
          <a:ln>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smtClean="0">
                <a:solidFill>
                  <a:srgbClr val="001848"/>
                </a:solidFill>
              </a:rPr>
              <a:t>CIE: 16</a:t>
            </a:r>
            <a:endParaRPr lang="en-US" sz="3200" b="1" dirty="0">
              <a:solidFill>
                <a:srgbClr val="001848"/>
              </a:solidFill>
            </a:endParaRPr>
          </a:p>
        </p:txBody>
      </p:sp>
      <p:sp>
        <p:nvSpPr>
          <p:cNvPr id="20" name="Rectangle 19"/>
          <p:cNvSpPr/>
          <p:nvPr/>
        </p:nvSpPr>
        <p:spPr>
          <a:xfrm>
            <a:off x="4686229" y="0"/>
            <a:ext cx="1181171" cy="533400"/>
          </a:xfrm>
          <a:prstGeom prst="rect">
            <a:avLst/>
          </a:prstGeom>
          <a:solidFill>
            <a:schemeClr val="bg1">
              <a:lumMod val="95000"/>
            </a:schemeClr>
          </a:solidFill>
          <a:ln>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smtClean="0">
                <a:solidFill>
                  <a:srgbClr val="001848"/>
                </a:solidFill>
              </a:rPr>
              <a:t>IB: 17</a:t>
            </a:r>
            <a:endParaRPr lang="en-US" sz="3200" b="1" dirty="0">
              <a:solidFill>
                <a:srgbClr val="001848"/>
              </a:solidFill>
            </a:endParaRPr>
          </a:p>
        </p:txBody>
      </p:sp>
      <p:sp>
        <p:nvSpPr>
          <p:cNvPr id="15" name="5-Point Star 14"/>
          <p:cNvSpPr/>
          <p:nvPr/>
        </p:nvSpPr>
        <p:spPr>
          <a:xfrm>
            <a:off x="2362200" y="6172200"/>
            <a:ext cx="457200" cy="4572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9" presetClass="emph" presetSubtype="0" nodeType="withEffect">
                                  <p:stCondLst>
                                    <p:cond delay="0"/>
                                  </p:stCondLst>
                                  <p:childTnLst>
                                    <p:set>
                                      <p:cBhvr rctx="PPT">
                                        <p:cTn id="10" dur="indefinite"/>
                                        <p:tgtEl>
                                          <p:spTgt spid="12"/>
                                        </p:tgtEl>
                                        <p:attrNameLst>
                                          <p:attrName>style.opacity</p:attrName>
                                        </p:attrNameLst>
                                      </p:cBhvr>
                                      <p:to>
                                        <p:strVal val="0.5"/>
                                      </p:to>
                                    </p:set>
                                    <p:animEffect filter="image" prLst="opacity: 0.5">
                                      <p:cBhvr rctx="IE">
                                        <p:cTn id="11" dur="indefinite"/>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9" presetClass="emph" presetSubtype="0" nodeType="withEffect">
                                  <p:stCondLst>
                                    <p:cond delay="0"/>
                                  </p:stCondLst>
                                  <p:childTnLst>
                                    <p:set>
                                      <p:cBhvr rctx="PPT">
                                        <p:cTn id="17" dur="indefinite"/>
                                        <p:tgtEl>
                                          <p:spTgt spid="14"/>
                                        </p:tgtEl>
                                        <p:attrNameLst>
                                          <p:attrName>style.opacity</p:attrName>
                                        </p:attrNameLst>
                                      </p:cBhvr>
                                      <p:to>
                                        <p:strVal val="0.5"/>
                                      </p:to>
                                    </p:set>
                                    <p:animEffect filter="image" prLst="opacity: 0.5">
                                      <p:cBhvr rctx="IE">
                                        <p:cTn id="18" dur="indefinite"/>
                                        <p:tgtEl>
                                          <p:spTgt spid="14"/>
                                        </p:tgtEl>
                                      </p:cBhvr>
                                    </p:animEffec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l="19167" t="8333" r="18909" b="14999"/>
          <a:stretch>
            <a:fillRect/>
          </a:stretch>
        </p:blipFill>
        <p:spPr bwMode="auto">
          <a:xfrm>
            <a:off x="0" y="0"/>
            <a:ext cx="6122988" cy="6705600"/>
          </a:xfrm>
          <a:prstGeom prst="rect">
            <a:avLst/>
          </a:prstGeom>
          <a:noFill/>
          <a:ln w="9525">
            <a:noFill/>
            <a:miter lim="800000"/>
            <a:headEnd/>
            <a:tailEnd/>
          </a:ln>
        </p:spPr>
      </p:pic>
      <p:sp>
        <p:nvSpPr>
          <p:cNvPr id="5" name="TextBox 4"/>
          <p:cNvSpPr txBox="1"/>
          <p:nvPr/>
        </p:nvSpPr>
        <p:spPr>
          <a:xfrm rot="21412350">
            <a:off x="639763" y="1932342"/>
            <a:ext cx="4568825" cy="3439403"/>
          </a:xfrm>
          <a:prstGeom prst="rect">
            <a:avLst/>
          </a:prstGeom>
          <a:noFill/>
        </p:spPr>
        <p:txBody>
          <a:bodyPr>
            <a:spAutoFit/>
          </a:bodyPr>
          <a:lstStyle/>
          <a:p>
            <a:pPr marL="461963" indent="-461963">
              <a:spcAft>
                <a:spcPts val="1500"/>
              </a:spcAft>
              <a:buFontTx/>
              <a:buAutoNum type="arabicPeriod"/>
              <a:defRPr/>
            </a:pPr>
            <a:r>
              <a:rPr lang="en-US" sz="3600" b="1" dirty="0">
                <a:solidFill>
                  <a:srgbClr val="002060"/>
                </a:solidFill>
                <a:effectLst>
                  <a:outerShdw blurRad="38100" dist="38100" dir="2700000" algn="tl">
                    <a:srgbClr val="000000">
                      <a:alpha val="43137"/>
                    </a:srgbClr>
                  </a:outerShdw>
                </a:effectLst>
                <a:latin typeface="+mn-lt"/>
              </a:rPr>
              <a:t>Our Roles</a:t>
            </a:r>
          </a:p>
          <a:p>
            <a:pPr marL="461963" indent="-461963">
              <a:spcAft>
                <a:spcPts val="1500"/>
              </a:spcAft>
              <a:buFontTx/>
              <a:buAutoNum type="arabicPeriod"/>
              <a:defRPr/>
            </a:pPr>
            <a:r>
              <a:rPr lang="en-US" sz="3600" dirty="0" smtClean="0">
                <a:solidFill>
                  <a:srgbClr val="002060"/>
                </a:solidFill>
                <a:latin typeface="+mn-lt"/>
              </a:rPr>
              <a:t>Graduation </a:t>
            </a:r>
            <a:r>
              <a:rPr lang="en-US" sz="3600" dirty="0">
                <a:solidFill>
                  <a:srgbClr val="002060"/>
                </a:solidFill>
                <a:latin typeface="+mn-lt"/>
              </a:rPr>
              <a:t>Requirements</a:t>
            </a:r>
          </a:p>
          <a:p>
            <a:pPr marL="461963" indent="-461963">
              <a:spcAft>
                <a:spcPts val="1500"/>
              </a:spcAft>
              <a:buFontTx/>
              <a:buAutoNum type="arabicPeriod"/>
              <a:defRPr/>
            </a:pPr>
            <a:r>
              <a:rPr lang="en-US" sz="3600" dirty="0">
                <a:solidFill>
                  <a:srgbClr val="002060"/>
                </a:solidFill>
                <a:latin typeface="+mn-lt"/>
              </a:rPr>
              <a:t>Your Schedule</a:t>
            </a:r>
          </a:p>
          <a:p>
            <a:pPr marL="461963" indent="-461963">
              <a:spcAft>
                <a:spcPts val="1500"/>
              </a:spcAft>
              <a:buFontTx/>
              <a:buAutoNum type="arabicPeriod"/>
              <a:defRPr/>
            </a:pPr>
            <a:r>
              <a:rPr lang="en-US" sz="3600" dirty="0">
                <a:solidFill>
                  <a:srgbClr val="002060"/>
                </a:solidFill>
                <a:latin typeface="+mn-lt"/>
              </a:rPr>
              <a:t>Your “To Do List”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5059"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6" name="TextBox 5"/>
          <p:cNvSpPr txBox="1"/>
          <p:nvPr/>
        </p:nvSpPr>
        <p:spPr>
          <a:xfrm>
            <a:off x="0" y="2251075"/>
            <a:ext cx="1981200" cy="4180632"/>
          </a:xfrm>
          <a:prstGeom prst="rect">
            <a:avLst/>
          </a:prstGeom>
          <a:noFill/>
        </p:spPr>
        <p:txBody>
          <a:bodyPr>
            <a:spAutoFit/>
          </a:bodyPr>
          <a:lstStyle/>
          <a:p>
            <a:pPr marL="114300" indent="-114300">
              <a:spcAft>
                <a:spcPts val="800"/>
              </a:spcAft>
              <a:defRPr/>
            </a:pPr>
            <a:r>
              <a:rPr lang="en-US" sz="1900" u="sng" dirty="0">
                <a:solidFill>
                  <a:schemeClr val="bg1">
                    <a:lumMod val="95000"/>
                  </a:schemeClr>
                </a:solidFill>
                <a:latin typeface="+mj-lt"/>
              </a:rPr>
              <a:t>After Today</a:t>
            </a:r>
            <a:r>
              <a:rPr lang="en-US" sz="1900" dirty="0">
                <a:solidFill>
                  <a:schemeClr val="bg1">
                    <a:lumMod val="9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Preface</a:t>
            </a:r>
          </a:p>
          <a:p>
            <a:pPr marL="114300" indent="-114300">
              <a:spcAft>
                <a:spcPts val="1000"/>
              </a:spcAft>
              <a:buFontTx/>
              <a:buChar char="-"/>
              <a:defRPr/>
            </a:pPr>
            <a:r>
              <a:rPr lang="en-US" sz="1900" dirty="0">
                <a:solidFill>
                  <a:schemeClr val="bg1">
                    <a:lumMod val="65000"/>
                  </a:schemeClr>
                </a:solidFill>
                <a:latin typeface="+mj-lt"/>
              </a:rPr>
              <a:t>Disability Services</a:t>
            </a:r>
          </a:p>
          <a:p>
            <a:pPr marL="114300" indent="-114300">
              <a:spcAft>
                <a:spcPts val="1000"/>
              </a:spcAft>
              <a:buFontTx/>
              <a:buChar char="-"/>
              <a:defRPr/>
            </a:pPr>
            <a:r>
              <a:rPr lang="en-US" sz="1900" dirty="0" smtClean="0">
                <a:solidFill>
                  <a:schemeClr val="bg1">
                    <a:lumMod val="65000"/>
                  </a:schemeClr>
                </a:solidFill>
                <a:latin typeface="+mj-lt"/>
              </a:rPr>
              <a:t>AP/IB, CIE, DE</a:t>
            </a:r>
            <a:endParaRPr lang="en-US" sz="1900" dirty="0">
              <a:solidFill>
                <a:schemeClr val="bg1">
                  <a:lumMod val="65000"/>
                </a:schemeClr>
              </a:solidFill>
              <a:latin typeface="+mj-lt"/>
            </a:endParaRPr>
          </a:p>
          <a:p>
            <a:pPr marL="114300" indent="-114300">
              <a:spcAft>
                <a:spcPts val="1200"/>
              </a:spcAft>
              <a:buFontTx/>
              <a:buChar char="-"/>
              <a:defRPr/>
            </a:pPr>
            <a:r>
              <a:rPr lang="en-US" sz="1900" b="1" dirty="0">
                <a:solidFill>
                  <a:schemeClr val="bg1">
                    <a:lumMod val="95000"/>
                  </a:schemeClr>
                </a:solidFill>
                <a:latin typeface="+mj-lt"/>
              </a:rPr>
              <a:t>Checklist</a:t>
            </a:r>
          </a:p>
          <a:p>
            <a:pPr marL="114300" indent="-114300">
              <a:spcAft>
                <a:spcPts val="800"/>
              </a:spcAft>
              <a:defRPr/>
            </a:pPr>
            <a:r>
              <a:rPr lang="en-US" sz="1900" u="sng" dirty="0">
                <a:solidFill>
                  <a:schemeClr val="bg1">
                    <a:lumMod val="65000"/>
                  </a:schemeClr>
                </a:solidFill>
                <a:latin typeface="+mj-lt"/>
              </a:rPr>
              <a:t>Today</a:t>
            </a:r>
            <a:r>
              <a:rPr lang="en-US" sz="1900" dirty="0">
                <a:solidFill>
                  <a:schemeClr val="bg1">
                    <a:lumMod val="6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While </a:t>
            </a:r>
            <a:r>
              <a:rPr lang="en-US" sz="1900" dirty="0" smtClean="0">
                <a:solidFill>
                  <a:schemeClr val="bg1">
                    <a:lumMod val="65000"/>
                  </a:schemeClr>
                </a:solidFill>
                <a:latin typeface="+mj-lt"/>
              </a:rPr>
              <a:t>Waiting to Meet</a:t>
            </a:r>
            <a:endParaRPr lang="en-US" sz="1900" dirty="0">
              <a:solidFill>
                <a:schemeClr val="bg1">
                  <a:lumMod val="65000"/>
                </a:schemeClr>
              </a:solidFill>
              <a:latin typeface="+mj-lt"/>
            </a:endParaRPr>
          </a:p>
          <a:p>
            <a:pPr marL="114300" indent="-114300">
              <a:spcAft>
                <a:spcPts val="1000"/>
              </a:spcAft>
              <a:buFontTx/>
              <a:buChar char="-"/>
              <a:defRPr/>
            </a:pPr>
            <a:r>
              <a:rPr lang="en-US" sz="1900" dirty="0">
                <a:solidFill>
                  <a:schemeClr val="bg1">
                    <a:lumMod val="65000"/>
                  </a:schemeClr>
                </a:solidFill>
                <a:latin typeface="+mj-lt"/>
              </a:rPr>
              <a:t>Individual Meeting</a:t>
            </a:r>
          </a:p>
        </p:txBody>
      </p:sp>
      <p:sp>
        <p:nvSpPr>
          <p:cNvPr id="9" name="Content Placeholder 10"/>
          <p:cNvSpPr txBox="1">
            <a:spLocks/>
          </p:cNvSpPr>
          <p:nvPr/>
        </p:nvSpPr>
        <p:spPr>
          <a:xfrm>
            <a:off x="2286000" y="1066800"/>
            <a:ext cx="6400800" cy="54864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rgbClr val="17375E"/>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17375E"/>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17375E"/>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17375E"/>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17375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defRPr/>
            </a:pPr>
            <a:r>
              <a:rPr lang="en-US" sz="2800" dirty="0" smtClean="0">
                <a:solidFill>
                  <a:srgbClr val="002060"/>
                </a:solidFill>
              </a:rPr>
              <a:t>See the checklist in Blackboard</a:t>
            </a:r>
            <a:endParaRPr lang="en-US" sz="2400" dirty="0" smtClean="0">
              <a:solidFill>
                <a:srgbClr val="002060"/>
              </a:solidFill>
            </a:endParaRPr>
          </a:p>
          <a:p>
            <a:pPr>
              <a:spcBef>
                <a:spcPts val="0"/>
              </a:spcBef>
              <a:spcAft>
                <a:spcPts val="1500"/>
              </a:spcAft>
              <a:defRPr/>
            </a:pPr>
            <a:endParaRPr lang="en-US" sz="2800" dirty="0">
              <a:solidFill>
                <a:srgbClr val="002060"/>
              </a:solidFill>
            </a:endParaRPr>
          </a:p>
        </p:txBody>
      </p:sp>
      <p:sp>
        <p:nvSpPr>
          <p:cNvPr id="11" name="Title 8"/>
          <p:cNvSpPr>
            <a:spLocks noGrp="1"/>
          </p:cNvSpPr>
          <p:nvPr>
            <p:ph type="title"/>
          </p:nvPr>
        </p:nvSpPr>
        <p:spPr>
          <a:xfrm>
            <a:off x="2286000" y="76200"/>
            <a:ext cx="6400800" cy="1143000"/>
          </a:xfrm>
        </p:spPr>
        <p:txBody>
          <a:bodyPr/>
          <a:lstStyle/>
          <a:p>
            <a:pPr algn="l">
              <a:defRPr/>
            </a:pPr>
            <a:r>
              <a:rPr lang="en-US" dirty="0" smtClean="0">
                <a:solidFill>
                  <a:srgbClr val="002060"/>
                </a:solidFill>
                <a:effectLst>
                  <a:outerShdw blurRad="38100" dist="38100" dir="2700000" algn="tl">
                    <a:srgbClr val="000000">
                      <a:alpha val="43137"/>
                    </a:srgbClr>
                  </a:outerShdw>
                </a:effectLst>
              </a:rPr>
              <a:t>Other Items on Checklist</a:t>
            </a:r>
            <a:endParaRPr lang="en-US" dirty="0">
              <a:solidFill>
                <a:srgbClr val="002060"/>
              </a:solidFill>
              <a:effectLst>
                <a:outerShdw blurRad="38100" dist="38100" dir="2700000" algn="tl">
                  <a:srgbClr val="000000">
                    <a:alpha val="43137"/>
                  </a:srgbClr>
                </a:outerShdw>
              </a:effectLst>
            </a:endParaRPr>
          </a:p>
        </p:txBody>
      </p:sp>
      <p:sp>
        <p:nvSpPr>
          <p:cNvPr id="12" name="TextBox 11"/>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96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286000" y="1066800"/>
            <a:ext cx="6400800" cy="5486400"/>
          </a:xfrm>
        </p:spPr>
        <p:txBody>
          <a:bodyPr/>
          <a:lstStyle/>
          <a:p>
            <a:pPr>
              <a:spcBef>
                <a:spcPts val="0"/>
              </a:spcBef>
              <a:spcAft>
                <a:spcPts val="1500"/>
              </a:spcAft>
              <a:defRPr/>
            </a:pPr>
            <a:r>
              <a:rPr lang="en-US" sz="2800" dirty="0" smtClean="0"/>
              <a:t>Look up GenEd course descriptions </a:t>
            </a:r>
          </a:p>
          <a:p>
            <a:pPr>
              <a:spcBef>
                <a:spcPts val="0"/>
              </a:spcBef>
              <a:spcAft>
                <a:spcPts val="1500"/>
              </a:spcAft>
              <a:defRPr/>
            </a:pPr>
            <a:r>
              <a:rPr lang="en-US" sz="2800" dirty="0" smtClean="0"/>
              <a:t>Preference all courses within each GenEd requirement</a:t>
            </a:r>
          </a:p>
          <a:p>
            <a:pPr>
              <a:spcBef>
                <a:spcPts val="0"/>
              </a:spcBef>
              <a:spcAft>
                <a:spcPts val="1500"/>
              </a:spcAft>
              <a:defRPr/>
            </a:pPr>
            <a:r>
              <a:rPr lang="en-US" sz="2800" dirty="0" smtClean="0"/>
              <a:t>Fill in your Daily Planner with        current schedule (class, time,                 and location)</a:t>
            </a:r>
          </a:p>
          <a:p>
            <a:pPr>
              <a:spcBef>
                <a:spcPts val="0"/>
              </a:spcBef>
              <a:spcAft>
                <a:spcPts val="1500"/>
              </a:spcAft>
              <a:defRPr/>
            </a:pPr>
            <a:r>
              <a:rPr lang="en-US" sz="2800" dirty="0" smtClean="0"/>
              <a:t>Go to Help Room for </a:t>
            </a:r>
            <a:r>
              <a:rPr lang="en-US" sz="2800" dirty="0" err="1" smtClean="0"/>
              <a:t>OPA</a:t>
            </a:r>
            <a:r>
              <a:rPr lang="en-US" sz="2800" dirty="0" smtClean="0"/>
              <a:t> help                in </a:t>
            </a:r>
            <a:r>
              <a:rPr lang="en-US" sz="2800" dirty="0" err="1" smtClean="0"/>
              <a:t>ISAT</a:t>
            </a:r>
            <a:r>
              <a:rPr lang="en-US" sz="2800" dirty="0" smtClean="0"/>
              <a:t>/CS 236 or Wilson 303</a:t>
            </a:r>
          </a:p>
          <a:p>
            <a:pPr>
              <a:spcBef>
                <a:spcPts val="0"/>
              </a:spcBef>
              <a:spcAft>
                <a:spcPts val="1500"/>
              </a:spcAft>
              <a:defRPr/>
            </a:pPr>
            <a:r>
              <a:rPr lang="en-US" sz="2800" dirty="0" smtClean="0"/>
              <a:t>Arrive on time for appointment or you will not complete your schedule today</a:t>
            </a:r>
          </a:p>
          <a:p>
            <a:pPr>
              <a:spcBef>
                <a:spcPts val="0"/>
              </a:spcBef>
              <a:spcAft>
                <a:spcPts val="1500"/>
              </a:spcAft>
              <a:defRPr/>
            </a:pPr>
            <a:r>
              <a:rPr lang="en-US" sz="2800" dirty="0" smtClean="0"/>
              <a:t>Complete Scavenger Hunt Worksheet</a:t>
            </a:r>
          </a:p>
          <a:p>
            <a:pPr>
              <a:spcBef>
                <a:spcPts val="0"/>
              </a:spcBef>
              <a:spcAft>
                <a:spcPts val="1500"/>
              </a:spcAft>
              <a:defRPr/>
            </a:pPr>
            <a:endParaRPr lang="en-US" sz="2800" dirty="0"/>
          </a:p>
        </p:txBody>
      </p:sp>
      <p:pic>
        <p:nvPicPr>
          <p:cNvPr id="12" name="Picture 11"/>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7126288" y="2655926"/>
            <a:ext cx="1255712" cy="1698547"/>
          </a:xfrm>
          <a:prstGeom prst="rect">
            <a:avLst/>
          </a:prstGeom>
          <a:noFill/>
          <a:ln w="9525">
            <a:noFill/>
            <a:miter lim="800000"/>
            <a:headEnd/>
            <a:tailEnd/>
          </a:ln>
        </p:spPr>
      </p:pic>
      <p:sp>
        <p:nvSpPr>
          <p:cNvPr id="10" name="Rectangle 9"/>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8133"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6" name="TextBox 5"/>
          <p:cNvSpPr txBox="1"/>
          <p:nvPr/>
        </p:nvSpPr>
        <p:spPr>
          <a:xfrm>
            <a:off x="0" y="2251075"/>
            <a:ext cx="1981200" cy="4180632"/>
          </a:xfrm>
          <a:prstGeom prst="rect">
            <a:avLst/>
          </a:prstGeom>
          <a:noFill/>
        </p:spPr>
        <p:txBody>
          <a:bodyPr>
            <a:spAutoFit/>
          </a:bodyPr>
          <a:lstStyle/>
          <a:p>
            <a:pPr marL="114300" indent="-114300">
              <a:spcAft>
                <a:spcPts val="800"/>
              </a:spcAft>
              <a:defRPr/>
            </a:pPr>
            <a:r>
              <a:rPr lang="en-US" sz="1900" u="sng" dirty="0">
                <a:solidFill>
                  <a:schemeClr val="bg1">
                    <a:lumMod val="65000"/>
                  </a:schemeClr>
                </a:solidFill>
                <a:latin typeface="+mj-lt"/>
              </a:rPr>
              <a:t>After Today</a:t>
            </a:r>
            <a:r>
              <a:rPr lang="en-US" sz="1900" dirty="0">
                <a:solidFill>
                  <a:schemeClr val="bg1">
                    <a:lumMod val="6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Preface</a:t>
            </a:r>
          </a:p>
          <a:p>
            <a:pPr marL="114300" indent="-114300">
              <a:spcAft>
                <a:spcPts val="1000"/>
              </a:spcAft>
              <a:buFontTx/>
              <a:buChar char="-"/>
              <a:defRPr/>
            </a:pPr>
            <a:r>
              <a:rPr lang="en-US" sz="1900" dirty="0">
                <a:solidFill>
                  <a:schemeClr val="bg1">
                    <a:lumMod val="65000"/>
                  </a:schemeClr>
                </a:solidFill>
                <a:latin typeface="+mj-lt"/>
              </a:rPr>
              <a:t>Disability Services</a:t>
            </a:r>
          </a:p>
          <a:p>
            <a:pPr marL="114300" indent="-114300">
              <a:spcAft>
                <a:spcPts val="1000"/>
              </a:spcAft>
              <a:buFontTx/>
              <a:buChar char="-"/>
              <a:defRPr/>
            </a:pPr>
            <a:r>
              <a:rPr lang="en-US" sz="1900" dirty="0" smtClean="0">
                <a:solidFill>
                  <a:schemeClr val="bg1">
                    <a:lumMod val="65000"/>
                  </a:schemeClr>
                </a:solidFill>
                <a:latin typeface="+mj-lt"/>
              </a:rPr>
              <a:t>AP/IB, CIE, DE</a:t>
            </a:r>
            <a:endParaRPr lang="en-US" sz="1900" dirty="0">
              <a:solidFill>
                <a:schemeClr val="bg1">
                  <a:lumMod val="65000"/>
                </a:schemeClr>
              </a:solidFill>
              <a:latin typeface="+mj-lt"/>
            </a:endParaRPr>
          </a:p>
          <a:p>
            <a:pPr marL="114300" indent="-114300">
              <a:spcAft>
                <a:spcPts val="1200"/>
              </a:spcAft>
              <a:buFontTx/>
              <a:buChar char="-"/>
              <a:defRPr/>
            </a:pPr>
            <a:r>
              <a:rPr lang="en-US" sz="1900" dirty="0">
                <a:solidFill>
                  <a:schemeClr val="bg1">
                    <a:lumMod val="65000"/>
                  </a:schemeClr>
                </a:solidFill>
                <a:latin typeface="+mj-lt"/>
              </a:rPr>
              <a:t>Checklist</a:t>
            </a:r>
          </a:p>
          <a:p>
            <a:pPr marL="114300" indent="-114300">
              <a:spcAft>
                <a:spcPts val="800"/>
              </a:spcAft>
              <a:defRPr/>
            </a:pPr>
            <a:r>
              <a:rPr lang="en-US" sz="1900" u="sng" dirty="0">
                <a:solidFill>
                  <a:schemeClr val="bg1">
                    <a:lumMod val="95000"/>
                  </a:schemeClr>
                </a:solidFill>
                <a:latin typeface="+mj-lt"/>
              </a:rPr>
              <a:t>Today</a:t>
            </a:r>
            <a:r>
              <a:rPr lang="en-US" sz="1900" dirty="0">
                <a:solidFill>
                  <a:schemeClr val="bg1">
                    <a:lumMod val="95000"/>
                  </a:schemeClr>
                </a:solidFill>
                <a:latin typeface="+mj-lt"/>
              </a:rPr>
              <a:t>:</a:t>
            </a:r>
          </a:p>
          <a:p>
            <a:pPr marL="114300" indent="-114300">
              <a:spcAft>
                <a:spcPts val="1000"/>
              </a:spcAft>
              <a:buFontTx/>
              <a:buChar char="-"/>
              <a:defRPr/>
            </a:pPr>
            <a:r>
              <a:rPr lang="en-US" sz="1900" b="1" dirty="0">
                <a:solidFill>
                  <a:schemeClr val="bg1">
                    <a:lumMod val="95000"/>
                  </a:schemeClr>
                </a:solidFill>
                <a:latin typeface="+mj-lt"/>
              </a:rPr>
              <a:t>While </a:t>
            </a:r>
            <a:r>
              <a:rPr lang="en-US" sz="1900" b="1" dirty="0" smtClean="0">
                <a:solidFill>
                  <a:schemeClr val="bg1">
                    <a:lumMod val="95000"/>
                  </a:schemeClr>
                </a:solidFill>
                <a:latin typeface="+mj-lt"/>
              </a:rPr>
              <a:t>Waiting to Meet</a:t>
            </a:r>
            <a:endParaRPr lang="en-US" sz="1900" b="1" dirty="0">
              <a:solidFill>
                <a:schemeClr val="bg1">
                  <a:lumMod val="95000"/>
                </a:schemeClr>
              </a:solidFill>
              <a:latin typeface="+mj-lt"/>
            </a:endParaRPr>
          </a:p>
          <a:p>
            <a:pPr marL="114300" indent="-114300">
              <a:spcAft>
                <a:spcPts val="1000"/>
              </a:spcAft>
              <a:buFontTx/>
              <a:buChar char="-"/>
              <a:defRPr/>
            </a:pPr>
            <a:r>
              <a:rPr lang="en-US" sz="1900" dirty="0">
                <a:solidFill>
                  <a:schemeClr val="bg1">
                    <a:lumMod val="65000"/>
                  </a:schemeClr>
                </a:solidFill>
                <a:latin typeface="+mj-lt"/>
              </a:rPr>
              <a:t>Individual Meeting</a:t>
            </a:r>
          </a:p>
        </p:txBody>
      </p:sp>
      <p:sp>
        <p:nvSpPr>
          <p:cNvPr id="9" name="Title 8"/>
          <p:cNvSpPr>
            <a:spLocks noGrp="1"/>
          </p:cNvSpPr>
          <p:nvPr>
            <p:ph type="title"/>
          </p:nvPr>
        </p:nvSpPr>
        <p:spPr>
          <a:xfrm>
            <a:off x="2286000" y="76200"/>
            <a:ext cx="6400800" cy="1143000"/>
          </a:xfrm>
        </p:spPr>
        <p:txBody>
          <a:bodyPr/>
          <a:lstStyle/>
          <a:p>
            <a:pPr algn="l">
              <a:defRPr/>
            </a:pPr>
            <a:r>
              <a:rPr lang="en-US" dirty="0" smtClean="0">
                <a:effectLst>
                  <a:outerShdw blurRad="38100" dist="38100" dir="2700000" algn="tl">
                    <a:srgbClr val="000000">
                      <a:alpha val="43137"/>
                    </a:srgbClr>
                  </a:outerShdw>
                </a:effectLst>
              </a:rPr>
              <a:t>While Waiting to Meet</a:t>
            </a:r>
            <a:endParaRPr lang="en-US" dirty="0">
              <a:effectLst>
                <a:outerShdw blurRad="38100" dist="38100" dir="2700000" algn="tl">
                  <a:srgbClr val="000000">
                    <a:alpha val="43137"/>
                  </a:srgbClr>
                </a:outerShdw>
              </a:effectLst>
            </a:endParaRPr>
          </a:p>
        </p:txBody>
      </p:sp>
      <p:sp>
        <p:nvSpPr>
          <p:cNvPr id="13" name="TextBox 12"/>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1">
                                            <p:txEl>
                                              <p:pRg st="0" end="0"/>
                                            </p:txEl>
                                          </p:spTgt>
                                        </p:tgtEl>
                                        <p:attrNameLst>
                                          <p:attrName>style.opacity</p:attrName>
                                        </p:attrNameLst>
                                      </p:cBhvr>
                                      <p:to>
                                        <p:strVal val="0.5"/>
                                      </p:to>
                                    </p:set>
                                    <p:animEffect filter="image" prLst="opacity: 0.5">
                                      <p:cBhvr rctx="IE">
                                        <p:cTn id="9" dur="indefinite"/>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9" presetClass="emph" presetSubtype="0" nodeType="withEffect">
                                  <p:stCondLst>
                                    <p:cond delay="0"/>
                                  </p:stCondLst>
                                  <p:childTnLst>
                                    <p:set>
                                      <p:cBhvr rctx="PPT">
                                        <p:cTn id="17" dur="indefinite"/>
                                        <p:tgtEl>
                                          <p:spTgt spid="11">
                                            <p:txEl>
                                              <p:pRg st="1" end="1"/>
                                            </p:txEl>
                                          </p:spTgt>
                                        </p:tgtEl>
                                        <p:attrNameLst>
                                          <p:attrName>style.opacity</p:attrName>
                                        </p:attrNameLst>
                                      </p:cBhvr>
                                      <p:to>
                                        <p:strVal val="0.5"/>
                                      </p:to>
                                    </p:set>
                                    <p:animEffect filter="image" prLst="opacity: 0.5">
                                      <p:cBhvr rctx="IE">
                                        <p:cTn id="18" dur="indefinite"/>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par>
                                <p:cTn id="23" presetID="9" presetClass="emph" presetSubtype="0" nodeType="withEffect">
                                  <p:stCondLst>
                                    <p:cond delay="0"/>
                                  </p:stCondLst>
                                  <p:childTnLst>
                                    <p:set>
                                      <p:cBhvr rctx="PPT">
                                        <p:cTn id="24" dur="indefinite"/>
                                        <p:tgtEl>
                                          <p:spTgt spid="11">
                                            <p:txEl>
                                              <p:pRg st="2" end="2"/>
                                            </p:txEl>
                                          </p:spTgt>
                                        </p:tgtEl>
                                        <p:attrNameLst>
                                          <p:attrName>style.opacity</p:attrName>
                                        </p:attrNameLst>
                                      </p:cBhvr>
                                      <p:to>
                                        <p:strVal val="0.5"/>
                                      </p:to>
                                    </p:set>
                                    <p:animEffect filter="image" prLst="opacity: 0.5">
                                      <p:cBhvr rctx="IE">
                                        <p:cTn id="25" dur="indefinite"/>
                                        <p:tgtEl>
                                          <p:spTgt spid="11">
                                            <p:txEl>
                                              <p:pRg st="2" end="2"/>
                                            </p:txEl>
                                          </p:spTgt>
                                        </p:tgtEl>
                                      </p:cBhvr>
                                    </p:animEffect>
                                  </p:childTnLst>
                                </p:cTn>
                              </p:par>
                              <p:par>
                                <p:cTn id="26" presetID="9" presetClass="emph" presetSubtype="0" nodeType="withEffect">
                                  <p:stCondLst>
                                    <p:cond delay="0"/>
                                  </p:stCondLst>
                                  <p:childTnLst>
                                    <p:set>
                                      <p:cBhvr rctx="PPT">
                                        <p:cTn id="27" dur="indefinite"/>
                                        <p:tgtEl>
                                          <p:spTgt spid="12"/>
                                        </p:tgtEl>
                                        <p:attrNameLst>
                                          <p:attrName>style.opacity</p:attrName>
                                        </p:attrNameLst>
                                      </p:cBhvr>
                                      <p:to>
                                        <p:strVal val="0.5"/>
                                      </p:to>
                                    </p:set>
                                    <p:animEffect filter="image" prLst="opacity: 0.5">
                                      <p:cBhvr rctx="IE">
                                        <p:cTn id="28" dur="indefinite"/>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par>
                                <p:cTn id="33" presetID="9" presetClass="emph" presetSubtype="0" nodeType="withEffect">
                                  <p:stCondLst>
                                    <p:cond delay="0"/>
                                  </p:stCondLst>
                                  <p:childTnLst>
                                    <p:set>
                                      <p:cBhvr rctx="PPT">
                                        <p:cTn id="34" dur="indefinite"/>
                                        <p:tgtEl>
                                          <p:spTgt spid="11">
                                            <p:txEl>
                                              <p:pRg st="3" end="3"/>
                                            </p:txEl>
                                          </p:spTgt>
                                        </p:tgtEl>
                                        <p:attrNameLst>
                                          <p:attrName>style.opacity</p:attrName>
                                        </p:attrNameLst>
                                      </p:cBhvr>
                                      <p:to>
                                        <p:strVal val="0.5"/>
                                      </p:to>
                                    </p:set>
                                    <p:animEffect filter="image" prLst="opacity: 0.5">
                                      <p:cBhvr rctx="IE">
                                        <p:cTn id="35" dur="indefinite"/>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xEl>
                                              <p:pRg st="5" end="5"/>
                                            </p:txEl>
                                          </p:spTgt>
                                        </p:tgtEl>
                                        <p:attrNameLst>
                                          <p:attrName>style.visibility</p:attrName>
                                        </p:attrNameLst>
                                      </p:cBhvr>
                                      <p:to>
                                        <p:strVal val="visible"/>
                                      </p:to>
                                    </p:set>
                                  </p:childTnLst>
                                </p:cTn>
                              </p:par>
                              <p:par>
                                <p:cTn id="40" presetID="9" presetClass="emph" presetSubtype="0" nodeType="withEffect">
                                  <p:stCondLst>
                                    <p:cond delay="0"/>
                                  </p:stCondLst>
                                  <p:childTnLst>
                                    <p:set>
                                      <p:cBhvr rctx="PPT">
                                        <p:cTn id="41" dur="indefinite"/>
                                        <p:tgtEl>
                                          <p:spTgt spid="11">
                                            <p:txEl>
                                              <p:pRg st="4" end="4"/>
                                            </p:txEl>
                                          </p:spTgt>
                                        </p:tgtEl>
                                        <p:attrNameLst>
                                          <p:attrName>style.opacity</p:attrName>
                                        </p:attrNameLst>
                                      </p:cBhvr>
                                      <p:to>
                                        <p:strVal val="0.5"/>
                                      </p:to>
                                    </p:set>
                                    <p:animEffect filter="image" prLst="opacity: 0.5">
                                      <p:cBhvr rctx="IE">
                                        <p:cTn id="42" dur="indefinite"/>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806851" y="13234"/>
            <a:ext cx="5032070" cy="6806666"/>
          </a:xfrm>
          <a:prstGeom prst="rect">
            <a:avLst/>
          </a:prstGeom>
        </p:spPr>
      </p:pic>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7107"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8" name="TextBox 7"/>
          <p:cNvSpPr txBox="1"/>
          <p:nvPr/>
        </p:nvSpPr>
        <p:spPr>
          <a:xfrm>
            <a:off x="0" y="2251075"/>
            <a:ext cx="1981200" cy="4180632"/>
          </a:xfrm>
          <a:prstGeom prst="rect">
            <a:avLst/>
          </a:prstGeom>
          <a:noFill/>
        </p:spPr>
        <p:txBody>
          <a:bodyPr>
            <a:spAutoFit/>
          </a:bodyPr>
          <a:lstStyle/>
          <a:p>
            <a:pPr marL="114300" indent="-114300">
              <a:spcAft>
                <a:spcPts val="800"/>
              </a:spcAft>
              <a:defRPr/>
            </a:pPr>
            <a:r>
              <a:rPr lang="en-US" sz="1900" u="sng" dirty="0">
                <a:solidFill>
                  <a:schemeClr val="bg1">
                    <a:lumMod val="65000"/>
                  </a:schemeClr>
                </a:solidFill>
                <a:latin typeface="+mj-lt"/>
              </a:rPr>
              <a:t>After Today</a:t>
            </a:r>
            <a:r>
              <a:rPr lang="en-US" sz="1900" dirty="0">
                <a:solidFill>
                  <a:schemeClr val="bg1">
                    <a:lumMod val="6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Preface</a:t>
            </a:r>
          </a:p>
          <a:p>
            <a:pPr marL="114300" indent="-114300">
              <a:spcAft>
                <a:spcPts val="1000"/>
              </a:spcAft>
              <a:buFontTx/>
              <a:buChar char="-"/>
              <a:defRPr/>
            </a:pPr>
            <a:r>
              <a:rPr lang="en-US" sz="1900" dirty="0">
                <a:solidFill>
                  <a:schemeClr val="bg1">
                    <a:lumMod val="65000"/>
                  </a:schemeClr>
                </a:solidFill>
                <a:latin typeface="+mj-lt"/>
              </a:rPr>
              <a:t>Disability Services</a:t>
            </a:r>
          </a:p>
          <a:p>
            <a:pPr marL="114300" indent="-114300">
              <a:spcAft>
                <a:spcPts val="1000"/>
              </a:spcAft>
              <a:buFontTx/>
              <a:buChar char="-"/>
              <a:defRPr/>
            </a:pPr>
            <a:r>
              <a:rPr lang="en-US" sz="1900" dirty="0" smtClean="0">
                <a:solidFill>
                  <a:schemeClr val="bg1">
                    <a:lumMod val="65000"/>
                  </a:schemeClr>
                </a:solidFill>
                <a:latin typeface="+mj-lt"/>
              </a:rPr>
              <a:t>AP/IB, CIE, DE</a:t>
            </a:r>
            <a:endParaRPr lang="en-US" sz="1900" dirty="0">
              <a:solidFill>
                <a:schemeClr val="bg1">
                  <a:lumMod val="65000"/>
                </a:schemeClr>
              </a:solidFill>
              <a:latin typeface="+mj-lt"/>
            </a:endParaRPr>
          </a:p>
          <a:p>
            <a:pPr marL="114300" indent="-114300">
              <a:spcAft>
                <a:spcPts val="1200"/>
              </a:spcAft>
              <a:buFontTx/>
              <a:buChar char="-"/>
              <a:defRPr/>
            </a:pPr>
            <a:r>
              <a:rPr lang="en-US" sz="1900" dirty="0">
                <a:solidFill>
                  <a:schemeClr val="bg1">
                    <a:lumMod val="65000"/>
                  </a:schemeClr>
                </a:solidFill>
                <a:latin typeface="+mj-lt"/>
              </a:rPr>
              <a:t>Checklist</a:t>
            </a:r>
          </a:p>
          <a:p>
            <a:pPr marL="114300" indent="-114300">
              <a:spcAft>
                <a:spcPts val="800"/>
              </a:spcAft>
              <a:defRPr/>
            </a:pPr>
            <a:r>
              <a:rPr lang="en-US" sz="1900" u="sng" dirty="0">
                <a:solidFill>
                  <a:schemeClr val="bg1">
                    <a:lumMod val="95000"/>
                  </a:schemeClr>
                </a:solidFill>
                <a:latin typeface="+mj-lt"/>
              </a:rPr>
              <a:t>Today</a:t>
            </a:r>
            <a:r>
              <a:rPr lang="en-US" sz="1900" dirty="0">
                <a:solidFill>
                  <a:schemeClr val="bg1">
                    <a:lumMod val="95000"/>
                  </a:schemeClr>
                </a:solidFill>
                <a:latin typeface="+mj-lt"/>
              </a:rPr>
              <a:t>:</a:t>
            </a:r>
          </a:p>
          <a:p>
            <a:pPr marL="114300" indent="-114300">
              <a:spcAft>
                <a:spcPts val="1000"/>
              </a:spcAft>
              <a:buFontTx/>
              <a:buChar char="-"/>
              <a:defRPr/>
            </a:pPr>
            <a:r>
              <a:rPr lang="en-US" sz="1900" b="1" dirty="0">
                <a:solidFill>
                  <a:schemeClr val="bg1">
                    <a:lumMod val="95000"/>
                  </a:schemeClr>
                </a:solidFill>
                <a:latin typeface="+mj-lt"/>
              </a:rPr>
              <a:t>While </a:t>
            </a:r>
            <a:r>
              <a:rPr lang="en-US" sz="1900" b="1" dirty="0" smtClean="0">
                <a:solidFill>
                  <a:schemeClr val="bg1">
                    <a:lumMod val="95000"/>
                  </a:schemeClr>
                </a:solidFill>
                <a:latin typeface="+mj-lt"/>
              </a:rPr>
              <a:t>Waiting to Meet</a:t>
            </a:r>
            <a:endParaRPr lang="en-US" sz="1900" b="1" dirty="0">
              <a:solidFill>
                <a:schemeClr val="bg1">
                  <a:lumMod val="95000"/>
                </a:schemeClr>
              </a:solidFill>
              <a:latin typeface="+mj-lt"/>
            </a:endParaRPr>
          </a:p>
          <a:p>
            <a:pPr marL="114300" indent="-114300">
              <a:spcAft>
                <a:spcPts val="1000"/>
              </a:spcAft>
              <a:buFontTx/>
              <a:buChar char="-"/>
              <a:defRPr/>
            </a:pPr>
            <a:r>
              <a:rPr lang="en-US" sz="1900" dirty="0">
                <a:solidFill>
                  <a:schemeClr val="bg1">
                    <a:lumMod val="65000"/>
                  </a:schemeClr>
                </a:solidFill>
                <a:latin typeface="+mj-lt"/>
              </a:rPr>
              <a:t>Individual Meeting</a:t>
            </a:r>
          </a:p>
        </p:txBody>
      </p:sp>
      <p:sp>
        <p:nvSpPr>
          <p:cNvPr id="403" name="Rectangle 400"/>
          <p:cNvSpPr>
            <a:spLocks noChangeArrowheads="1"/>
          </p:cNvSpPr>
          <p:nvPr/>
        </p:nvSpPr>
        <p:spPr bwMode="auto">
          <a:xfrm>
            <a:off x="2951956" y="812800"/>
            <a:ext cx="784225" cy="177800"/>
          </a:xfrm>
          <a:prstGeom prst="rect">
            <a:avLst/>
          </a:prstGeom>
          <a:noFill/>
          <a:ln w="9525">
            <a:noFill/>
            <a:miter lim="800000"/>
            <a:headEnd/>
            <a:tailEnd/>
          </a:ln>
        </p:spPr>
        <p:txBody>
          <a:bodyPr/>
          <a:lstStyle/>
          <a:p>
            <a:pPr eaLnBrk="0" hangingPunct="0">
              <a:defRPr/>
            </a:pPr>
            <a:r>
              <a:rPr lang="en-US" sz="1050" b="1" dirty="0">
                <a:solidFill>
                  <a:srgbClr val="001848"/>
                </a:solidFill>
                <a:latin typeface="+mn-lt"/>
                <a:cs typeface="Arial" pitchFamily="34" charset="0"/>
              </a:rPr>
              <a:t>MATH 155</a:t>
            </a:r>
          </a:p>
          <a:p>
            <a:pPr eaLnBrk="0" hangingPunct="0">
              <a:defRPr/>
            </a:pPr>
            <a:r>
              <a:rPr lang="en-US" sz="1050" b="1" dirty="0">
                <a:solidFill>
                  <a:srgbClr val="001848"/>
                </a:solidFill>
                <a:latin typeface="+mn-lt"/>
                <a:cs typeface="Arial" pitchFamily="34" charset="0"/>
              </a:rPr>
              <a:t>Roop</a:t>
            </a:r>
          </a:p>
        </p:txBody>
      </p:sp>
      <p:sp>
        <p:nvSpPr>
          <p:cNvPr id="404" name="Rectangle 402"/>
          <p:cNvSpPr>
            <a:spLocks noChangeArrowheads="1"/>
          </p:cNvSpPr>
          <p:nvPr/>
        </p:nvSpPr>
        <p:spPr bwMode="auto">
          <a:xfrm>
            <a:off x="6892131" y="812800"/>
            <a:ext cx="784225" cy="177800"/>
          </a:xfrm>
          <a:prstGeom prst="rect">
            <a:avLst/>
          </a:prstGeom>
          <a:noFill/>
          <a:ln w="9525">
            <a:noFill/>
            <a:miter lim="800000"/>
            <a:headEnd/>
            <a:tailEnd/>
          </a:ln>
        </p:spPr>
        <p:txBody>
          <a:bodyPr/>
          <a:lstStyle/>
          <a:p>
            <a:pPr eaLnBrk="0" hangingPunct="0">
              <a:defRPr/>
            </a:pPr>
            <a:r>
              <a:rPr lang="en-US" sz="1050" b="1" dirty="0">
                <a:solidFill>
                  <a:srgbClr val="001848"/>
                </a:solidFill>
                <a:latin typeface="+mn-lt"/>
                <a:cs typeface="Arial" pitchFamily="34" charset="0"/>
              </a:rPr>
              <a:t>MATH 155 </a:t>
            </a:r>
          </a:p>
          <a:p>
            <a:pPr eaLnBrk="0" hangingPunct="0">
              <a:defRPr/>
            </a:pPr>
            <a:r>
              <a:rPr lang="en-US" sz="1050" b="1" dirty="0">
                <a:solidFill>
                  <a:srgbClr val="001848"/>
                </a:solidFill>
                <a:latin typeface="+mn-lt"/>
                <a:cs typeface="Arial" pitchFamily="34" charset="0"/>
              </a:rPr>
              <a:t>Roop</a:t>
            </a:r>
          </a:p>
        </p:txBody>
      </p:sp>
      <p:sp>
        <p:nvSpPr>
          <p:cNvPr id="405" name="Rectangle 404"/>
          <p:cNvSpPr>
            <a:spLocks noChangeArrowheads="1"/>
          </p:cNvSpPr>
          <p:nvPr/>
        </p:nvSpPr>
        <p:spPr bwMode="auto">
          <a:xfrm>
            <a:off x="4910931" y="812800"/>
            <a:ext cx="784225" cy="177800"/>
          </a:xfrm>
          <a:prstGeom prst="rect">
            <a:avLst/>
          </a:prstGeom>
          <a:noFill/>
          <a:ln w="9525">
            <a:noFill/>
            <a:miter lim="800000"/>
            <a:headEnd/>
            <a:tailEnd/>
          </a:ln>
        </p:spPr>
        <p:txBody>
          <a:bodyPr/>
          <a:lstStyle/>
          <a:p>
            <a:pPr eaLnBrk="0" hangingPunct="0">
              <a:defRPr/>
            </a:pPr>
            <a:r>
              <a:rPr lang="en-US" sz="1050" b="1" dirty="0">
                <a:solidFill>
                  <a:srgbClr val="001848"/>
                </a:solidFill>
                <a:latin typeface="+mn-lt"/>
                <a:cs typeface="Arial" pitchFamily="34" charset="0"/>
              </a:rPr>
              <a:t>Math 155 </a:t>
            </a:r>
          </a:p>
          <a:p>
            <a:pPr eaLnBrk="0" hangingPunct="0">
              <a:defRPr/>
            </a:pPr>
            <a:r>
              <a:rPr lang="en-US" sz="1050" b="1" dirty="0">
                <a:solidFill>
                  <a:srgbClr val="001848"/>
                </a:solidFill>
                <a:latin typeface="+mn-lt"/>
                <a:cs typeface="Arial" pitchFamily="34" charset="0"/>
              </a:rPr>
              <a:t>Roop</a:t>
            </a:r>
          </a:p>
        </p:txBody>
      </p:sp>
      <p:sp>
        <p:nvSpPr>
          <p:cNvPr id="420" name="Rectangle 401"/>
          <p:cNvSpPr>
            <a:spLocks noChangeArrowheads="1"/>
          </p:cNvSpPr>
          <p:nvPr/>
        </p:nvSpPr>
        <p:spPr bwMode="auto">
          <a:xfrm>
            <a:off x="4010736" y="5421313"/>
            <a:ext cx="602729" cy="323165"/>
          </a:xfrm>
          <a:prstGeom prst="rect">
            <a:avLst/>
          </a:prstGeom>
          <a:noFill/>
          <a:ln w="9525">
            <a:noFill/>
            <a:miter lim="800000"/>
            <a:headEnd/>
            <a:tailEnd/>
          </a:ln>
        </p:spPr>
        <p:txBody>
          <a:bodyPr wrap="none" lIns="0" tIns="0" rIns="0" bIns="0">
            <a:spAutoFit/>
          </a:bodyPr>
          <a:lstStyle/>
          <a:p>
            <a:pPr eaLnBrk="0" hangingPunct="0">
              <a:defRPr/>
            </a:pPr>
            <a:r>
              <a:rPr lang="en-US" sz="1050" b="1" dirty="0" err="1">
                <a:solidFill>
                  <a:srgbClr val="001848"/>
                </a:solidFill>
                <a:latin typeface="+mn-lt"/>
              </a:rPr>
              <a:t>GCOM</a:t>
            </a:r>
            <a:r>
              <a:rPr lang="en-US" sz="1050" b="1" dirty="0">
                <a:solidFill>
                  <a:srgbClr val="001848"/>
                </a:solidFill>
                <a:latin typeface="+mn-lt"/>
              </a:rPr>
              <a:t> 123</a:t>
            </a:r>
          </a:p>
          <a:p>
            <a:pPr eaLnBrk="0" hangingPunct="0">
              <a:defRPr/>
            </a:pPr>
            <a:r>
              <a:rPr lang="en-US" sz="1050" b="1" dirty="0" smtClean="0">
                <a:solidFill>
                  <a:srgbClr val="001848"/>
                </a:solidFill>
                <a:latin typeface="+mn-lt"/>
              </a:rPr>
              <a:t>Harrison</a:t>
            </a:r>
            <a:endParaRPr lang="en-US" sz="2800" b="1" dirty="0">
              <a:solidFill>
                <a:srgbClr val="001848"/>
              </a:solidFill>
              <a:latin typeface="+mn-lt"/>
            </a:endParaRPr>
          </a:p>
        </p:txBody>
      </p:sp>
      <p:sp>
        <p:nvSpPr>
          <p:cNvPr id="421" name="Rectangle 401"/>
          <p:cNvSpPr>
            <a:spLocks noChangeArrowheads="1"/>
          </p:cNvSpPr>
          <p:nvPr/>
        </p:nvSpPr>
        <p:spPr bwMode="auto">
          <a:xfrm>
            <a:off x="5991936" y="5410200"/>
            <a:ext cx="602729" cy="323165"/>
          </a:xfrm>
          <a:prstGeom prst="rect">
            <a:avLst/>
          </a:prstGeom>
          <a:noFill/>
          <a:ln w="9525">
            <a:noFill/>
            <a:miter lim="800000"/>
            <a:headEnd/>
            <a:tailEnd/>
          </a:ln>
        </p:spPr>
        <p:txBody>
          <a:bodyPr wrap="none" lIns="0" tIns="0" rIns="0" bIns="0">
            <a:spAutoFit/>
          </a:bodyPr>
          <a:lstStyle/>
          <a:p>
            <a:pPr eaLnBrk="0" hangingPunct="0">
              <a:defRPr/>
            </a:pPr>
            <a:r>
              <a:rPr lang="en-US" sz="1050" b="1" dirty="0" err="1">
                <a:solidFill>
                  <a:srgbClr val="001848"/>
                </a:solidFill>
                <a:latin typeface="+mn-lt"/>
              </a:rPr>
              <a:t>GCOM</a:t>
            </a:r>
            <a:r>
              <a:rPr lang="en-US" sz="1050" b="1" dirty="0">
                <a:solidFill>
                  <a:srgbClr val="001848"/>
                </a:solidFill>
                <a:latin typeface="+mn-lt"/>
              </a:rPr>
              <a:t> 123</a:t>
            </a:r>
          </a:p>
          <a:p>
            <a:pPr eaLnBrk="0" hangingPunct="0">
              <a:defRPr/>
            </a:pPr>
            <a:r>
              <a:rPr lang="en-US" sz="1050" b="1" dirty="0" smtClean="0">
                <a:solidFill>
                  <a:srgbClr val="001848"/>
                </a:solidFill>
                <a:latin typeface="+mn-lt"/>
              </a:rPr>
              <a:t>Harrison</a:t>
            </a:r>
            <a:endParaRPr lang="en-US" sz="2800" b="1" dirty="0">
              <a:solidFill>
                <a:srgbClr val="001848"/>
              </a:solidFill>
              <a:latin typeface="+mn-lt"/>
            </a:endParaRPr>
          </a:p>
        </p:txBody>
      </p:sp>
      <p:sp>
        <p:nvSpPr>
          <p:cNvPr id="423" name="Rectangle 413"/>
          <p:cNvSpPr>
            <a:spLocks noChangeArrowheads="1"/>
          </p:cNvSpPr>
          <p:nvPr/>
        </p:nvSpPr>
        <p:spPr bwMode="auto">
          <a:xfrm>
            <a:off x="4010025" y="1047750"/>
            <a:ext cx="561975" cy="323850"/>
          </a:xfrm>
          <a:prstGeom prst="rect">
            <a:avLst/>
          </a:prstGeom>
          <a:noFill/>
          <a:ln w="9525">
            <a:noFill/>
            <a:miter lim="800000"/>
            <a:headEnd/>
            <a:tailEnd/>
          </a:ln>
        </p:spPr>
        <p:txBody>
          <a:bodyPr wrap="none" lIns="0" tIns="0" rIns="0" bIns="0">
            <a:spAutoFit/>
          </a:bodyPr>
          <a:lstStyle/>
          <a:p>
            <a:pPr eaLnBrk="0" hangingPunct="0">
              <a:defRPr/>
            </a:pPr>
            <a:r>
              <a:rPr lang="en-US" sz="1050" b="1" dirty="0">
                <a:solidFill>
                  <a:srgbClr val="001848"/>
                </a:solidFill>
                <a:latin typeface="+mn-lt"/>
              </a:rPr>
              <a:t>GMUS200</a:t>
            </a:r>
          </a:p>
          <a:p>
            <a:pPr eaLnBrk="0" hangingPunct="0">
              <a:defRPr/>
            </a:pPr>
            <a:r>
              <a:rPr lang="en-US" sz="1050" b="1" dirty="0" err="1">
                <a:solidFill>
                  <a:srgbClr val="001848"/>
                </a:solidFill>
                <a:latin typeface="+mn-lt"/>
              </a:rPr>
              <a:t>HHS</a:t>
            </a:r>
            <a:endParaRPr lang="en-US" sz="2800" b="1" dirty="0">
              <a:solidFill>
                <a:srgbClr val="001848"/>
              </a:solidFill>
              <a:latin typeface="+mn-lt"/>
            </a:endParaRPr>
          </a:p>
        </p:txBody>
      </p:sp>
      <p:sp>
        <p:nvSpPr>
          <p:cNvPr id="424" name="Rectangle 413"/>
          <p:cNvSpPr>
            <a:spLocks noChangeArrowheads="1"/>
          </p:cNvSpPr>
          <p:nvPr/>
        </p:nvSpPr>
        <p:spPr bwMode="auto">
          <a:xfrm>
            <a:off x="6019800" y="1047750"/>
            <a:ext cx="561975" cy="323850"/>
          </a:xfrm>
          <a:prstGeom prst="rect">
            <a:avLst/>
          </a:prstGeom>
          <a:noFill/>
          <a:ln w="9525">
            <a:noFill/>
            <a:miter lim="800000"/>
            <a:headEnd/>
            <a:tailEnd/>
          </a:ln>
        </p:spPr>
        <p:txBody>
          <a:bodyPr wrap="none" lIns="0" tIns="0" rIns="0" bIns="0">
            <a:spAutoFit/>
          </a:bodyPr>
          <a:lstStyle/>
          <a:p>
            <a:pPr eaLnBrk="0" hangingPunct="0">
              <a:defRPr/>
            </a:pPr>
            <a:r>
              <a:rPr lang="en-US" sz="1050" b="1" dirty="0">
                <a:solidFill>
                  <a:srgbClr val="001848"/>
                </a:solidFill>
                <a:latin typeface="+mj-lt"/>
              </a:rPr>
              <a:t>GMUS200</a:t>
            </a:r>
          </a:p>
          <a:p>
            <a:pPr eaLnBrk="0" hangingPunct="0">
              <a:defRPr/>
            </a:pPr>
            <a:r>
              <a:rPr lang="en-US" sz="1050" b="1" dirty="0" err="1">
                <a:solidFill>
                  <a:srgbClr val="001848"/>
                </a:solidFill>
                <a:latin typeface="+mj-lt"/>
              </a:rPr>
              <a:t>HHS</a:t>
            </a:r>
            <a:endParaRPr lang="en-US" sz="1050" b="1" dirty="0">
              <a:solidFill>
                <a:srgbClr val="001848"/>
              </a:solidFill>
              <a:latin typeface="+mj-lt"/>
            </a:endParaRPr>
          </a:p>
        </p:txBody>
      </p:sp>
      <p:sp>
        <p:nvSpPr>
          <p:cNvPr id="425" name="Rectangle 413"/>
          <p:cNvSpPr>
            <a:spLocks noChangeArrowheads="1"/>
          </p:cNvSpPr>
          <p:nvPr/>
        </p:nvSpPr>
        <p:spPr bwMode="auto">
          <a:xfrm>
            <a:off x="3028156" y="2925763"/>
            <a:ext cx="592138" cy="323850"/>
          </a:xfrm>
          <a:prstGeom prst="rect">
            <a:avLst/>
          </a:prstGeom>
          <a:noFill/>
          <a:ln w="9525">
            <a:noFill/>
            <a:miter lim="800000"/>
            <a:headEnd/>
            <a:tailEnd/>
          </a:ln>
        </p:spPr>
        <p:txBody>
          <a:bodyPr wrap="none" lIns="0" tIns="0" rIns="0" bIns="0">
            <a:spAutoFit/>
          </a:bodyPr>
          <a:lstStyle/>
          <a:p>
            <a:pPr eaLnBrk="0" hangingPunct="0">
              <a:defRPr/>
            </a:pPr>
            <a:r>
              <a:rPr lang="en-US" sz="1050" b="1" dirty="0">
                <a:solidFill>
                  <a:srgbClr val="001848"/>
                </a:solidFill>
                <a:latin typeface="+mn-lt"/>
              </a:rPr>
              <a:t>GPOSC200</a:t>
            </a:r>
          </a:p>
          <a:p>
            <a:pPr eaLnBrk="0" hangingPunct="0">
              <a:defRPr/>
            </a:pPr>
            <a:r>
              <a:rPr lang="en-US" sz="1050" b="1" dirty="0">
                <a:solidFill>
                  <a:srgbClr val="001848"/>
                </a:solidFill>
                <a:latin typeface="+mn-lt"/>
              </a:rPr>
              <a:t>Miller</a:t>
            </a:r>
            <a:endParaRPr lang="en-US" sz="2800" b="1" dirty="0">
              <a:solidFill>
                <a:srgbClr val="001848"/>
              </a:solidFill>
              <a:latin typeface="+mn-lt"/>
            </a:endParaRPr>
          </a:p>
        </p:txBody>
      </p:sp>
      <p:sp>
        <p:nvSpPr>
          <p:cNvPr id="426" name="Rectangle 413"/>
          <p:cNvSpPr>
            <a:spLocks noChangeArrowheads="1"/>
          </p:cNvSpPr>
          <p:nvPr/>
        </p:nvSpPr>
        <p:spPr bwMode="auto">
          <a:xfrm>
            <a:off x="4950619" y="2925763"/>
            <a:ext cx="592137" cy="323850"/>
          </a:xfrm>
          <a:prstGeom prst="rect">
            <a:avLst/>
          </a:prstGeom>
          <a:noFill/>
          <a:ln w="9525">
            <a:noFill/>
            <a:miter lim="800000"/>
            <a:headEnd/>
            <a:tailEnd/>
          </a:ln>
        </p:spPr>
        <p:txBody>
          <a:bodyPr wrap="none" lIns="0" tIns="0" rIns="0" bIns="0">
            <a:spAutoFit/>
          </a:bodyPr>
          <a:lstStyle/>
          <a:p>
            <a:pPr eaLnBrk="0" hangingPunct="0">
              <a:defRPr/>
            </a:pPr>
            <a:r>
              <a:rPr lang="en-US" sz="1050" b="1" dirty="0">
                <a:solidFill>
                  <a:srgbClr val="001848"/>
                </a:solidFill>
                <a:latin typeface="+mn-lt"/>
              </a:rPr>
              <a:t>GPOSC200</a:t>
            </a:r>
          </a:p>
          <a:p>
            <a:pPr eaLnBrk="0" hangingPunct="0">
              <a:defRPr/>
            </a:pPr>
            <a:r>
              <a:rPr lang="en-US" sz="1050" b="1" dirty="0">
                <a:solidFill>
                  <a:srgbClr val="001848"/>
                </a:solidFill>
                <a:latin typeface="+mn-lt"/>
              </a:rPr>
              <a:t>Miller</a:t>
            </a:r>
            <a:endParaRPr lang="en-US" sz="2800" b="1" dirty="0">
              <a:solidFill>
                <a:srgbClr val="001848"/>
              </a:solidFill>
              <a:latin typeface="+mn-lt"/>
            </a:endParaRPr>
          </a:p>
        </p:txBody>
      </p:sp>
      <p:sp>
        <p:nvSpPr>
          <p:cNvPr id="427" name="Rectangle 413"/>
          <p:cNvSpPr>
            <a:spLocks noChangeArrowheads="1"/>
          </p:cNvSpPr>
          <p:nvPr/>
        </p:nvSpPr>
        <p:spPr bwMode="auto">
          <a:xfrm>
            <a:off x="6990556" y="2895600"/>
            <a:ext cx="592138" cy="323850"/>
          </a:xfrm>
          <a:prstGeom prst="rect">
            <a:avLst/>
          </a:prstGeom>
          <a:noFill/>
          <a:ln w="9525">
            <a:noFill/>
            <a:miter lim="800000"/>
            <a:headEnd/>
            <a:tailEnd/>
          </a:ln>
        </p:spPr>
        <p:txBody>
          <a:bodyPr wrap="none" lIns="0" tIns="0" rIns="0" bIns="0">
            <a:spAutoFit/>
          </a:bodyPr>
          <a:lstStyle/>
          <a:p>
            <a:pPr eaLnBrk="0" hangingPunct="0">
              <a:defRPr/>
            </a:pPr>
            <a:r>
              <a:rPr lang="en-US" sz="1050" b="1" dirty="0">
                <a:solidFill>
                  <a:srgbClr val="001848"/>
                </a:solidFill>
                <a:latin typeface="+mn-lt"/>
              </a:rPr>
              <a:t>GPOSC200</a:t>
            </a:r>
          </a:p>
          <a:p>
            <a:pPr eaLnBrk="0" hangingPunct="0">
              <a:defRPr/>
            </a:pPr>
            <a:r>
              <a:rPr lang="en-US" sz="1050" b="1" dirty="0">
                <a:solidFill>
                  <a:srgbClr val="001848"/>
                </a:solidFill>
                <a:latin typeface="+mn-lt"/>
              </a:rPr>
              <a:t>Miller</a:t>
            </a:r>
            <a:endParaRPr lang="en-US" sz="2800" b="1" dirty="0">
              <a:solidFill>
                <a:srgbClr val="001848"/>
              </a:solidFill>
              <a:latin typeface="+mn-lt"/>
            </a:endParaRPr>
          </a:p>
        </p:txBody>
      </p:sp>
      <p:sp>
        <p:nvSpPr>
          <p:cNvPr id="428" name="TextBox 427"/>
          <p:cNvSpPr txBox="1"/>
          <p:nvPr/>
        </p:nvSpPr>
        <p:spPr>
          <a:xfrm>
            <a:off x="2951956" y="3962400"/>
            <a:ext cx="776288" cy="415925"/>
          </a:xfrm>
          <a:prstGeom prst="rect">
            <a:avLst/>
          </a:prstGeom>
          <a:noFill/>
        </p:spPr>
        <p:txBody>
          <a:bodyPr wrap="none">
            <a:spAutoFit/>
          </a:bodyPr>
          <a:lstStyle/>
          <a:p>
            <a:pPr>
              <a:defRPr/>
            </a:pPr>
            <a:r>
              <a:rPr lang="en-US" sz="1050" b="1" dirty="0">
                <a:solidFill>
                  <a:srgbClr val="001848"/>
                </a:solidFill>
                <a:latin typeface="+mn-lt"/>
                <a:cs typeface="Arial" pitchFamily="34" charset="0"/>
              </a:rPr>
              <a:t>GHTH  100</a:t>
            </a:r>
          </a:p>
          <a:p>
            <a:pPr>
              <a:defRPr/>
            </a:pPr>
            <a:r>
              <a:rPr lang="en-US" sz="1050" b="1" dirty="0">
                <a:solidFill>
                  <a:srgbClr val="001848"/>
                </a:solidFill>
                <a:latin typeface="+mn-lt"/>
                <a:cs typeface="Arial" pitchFamily="34" charset="0"/>
              </a:rPr>
              <a:t>HHS</a:t>
            </a:r>
          </a:p>
        </p:txBody>
      </p:sp>
      <p:sp>
        <p:nvSpPr>
          <p:cNvPr id="430" name="TextBox 429"/>
          <p:cNvSpPr txBox="1"/>
          <p:nvPr/>
        </p:nvSpPr>
        <p:spPr>
          <a:xfrm>
            <a:off x="6914356" y="3962400"/>
            <a:ext cx="746125" cy="415925"/>
          </a:xfrm>
          <a:prstGeom prst="rect">
            <a:avLst/>
          </a:prstGeom>
          <a:noFill/>
        </p:spPr>
        <p:txBody>
          <a:bodyPr wrap="none">
            <a:spAutoFit/>
          </a:bodyPr>
          <a:lstStyle/>
          <a:p>
            <a:pPr>
              <a:defRPr/>
            </a:pPr>
            <a:r>
              <a:rPr lang="en-US" sz="1050" b="1" dirty="0">
                <a:solidFill>
                  <a:srgbClr val="001848"/>
                </a:solidFill>
                <a:latin typeface="+mn-lt"/>
                <a:cs typeface="Arial" pitchFamily="34" charset="0"/>
              </a:rPr>
              <a:t>GHTH 100</a:t>
            </a:r>
          </a:p>
          <a:p>
            <a:pPr>
              <a:defRPr/>
            </a:pPr>
            <a:r>
              <a:rPr lang="en-US" sz="1050" b="1" dirty="0">
                <a:solidFill>
                  <a:srgbClr val="001848"/>
                </a:solidFill>
                <a:latin typeface="+mn-lt"/>
                <a:cs typeface="Arial" pitchFamily="34" charset="0"/>
              </a:rPr>
              <a:t>HHS</a:t>
            </a:r>
          </a:p>
        </p:txBody>
      </p:sp>
      <p:sp>
        <p:nvSpPr>
          <p:cNvPr id="19" name="TextBox 18"/>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sp>
        <p:nvSpPr>
          <p:cNvPr id="20" name="Rectangle 19"/>
          <p:cNvSpPr/>
          <p:nvPr/>
        </p:nvSpPr>
        <p:spPr>
          <a:xfrm>
            <a:off x="2819400" y="228600"/>
            <a:ext cx="2057400" cy="6477000"/>
          </a:xfrm>
          <a:prstGeom prst="rect">
            <a:avLst/>
          </a:prstGeom>
          <a:solidFill>
            <a:srgbClr val="FFFF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800206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8437" name="Picture 5" descr="N:\SA\AACD\AACD-Common\Photos\Student Contact\kate student2.jpg"/>
          <p:cNvPicPr>
            <a:picLocks noChangeAspect="1" noChangeArrowheads="1"/>
          </p:cNvPicPr>
          <p:nvPr/>
        </p:nvPicPr>
        <p:blipFill>
          <a:blip r:embed="rId3" cstate="print"/>
          <a:srcRect l="10938" t="13672" r="6250" b="27995"/>
          <a:stretch>
            <a:fillRect/>
          </a:stretch>
        </p:blipFill>
        <p:spPr bwMode="auto">
          <a:xfrm>
            <a:off x="3657600" y="152400"/>
            <a:ext cx="3732538" cy="1971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981200" y="2209800"/>
            <a:ext cx="7162800" cy="2677656"/>
          </a:xfrm>
          <a:prstGeom prst="rect">
            <a:avLst/>
          </a:prstGeom>
          <a:noFill/>
        </p:spPr>
        <p:txBody>
          <a:bodyPr>
            <a:spAutoFit/>
          </a:bodyPr>
          <a:lstStyle/>
          <a:p>
            <a:pPr algn="ctr">
              <a:defRPr/>
            </a:pPr>
            <a:r>
              <a:rPr lang="en-US" sz="2800" b="1" dirty="0">
                <a:solidFill>
                  <a:srgbClr val="002060"/>
                </a:solidFill>
                <a:latin typeface="+mj-lt"/>
              </a:rPr>
              <a:t>Individual Sessions</a:t>
            </a:r>
          </a:p>
          <a:p>
            <a:pPr algn="ctr">
              <a:defRPr/>
            </a:pPr>
            <a:r>
              <a:rPr lang="en-US" sz="2800" dirty="0" smtClean="0">
                <a:solidFill>
                  <a:srgbClr val="002060"/>
                </a:solidFill>
                <a:latin typeface="+mj-lt"/>
              </a:rPr>
              <a:t>2:40 </a:t>
            </a:r>
            <a:r>
              <a:rPr lang="en-US" sz="2800" dirty="0">
                <a:solidFill>
                  <a:srgbClr val="002060"/>
                </a:solidFill>
                <a:latin typeface="+mj-lt"/>
              </a:rPr>
              <a:t>– </a:t>
            </a:r>
            <a:r>
              <a:rPr lang="en-US" sz="2800" dirty="0" smtClean="0">
                <a:solidFill>
                  <a:srgbClr val="002060"/>
                </a:solidFill>
                <a:latin typeface="+mj-lt"/>
              </a:rPr>
              <a:t>4:45</a:t>
            </a:r>
          </a:p>
          <a:p>
            <a:pPr algn="ctr">
              <a:defRPr/>
            </a:pPr>
            <a:endParaRPr lang="en-US" sz="2800" i="1" dirty="0" smtClean="0">
              <a:solidFill>
                <a:srgbClr val="002060"/>
              </a:solidFill>
              <a:latin typeface="+mj-lt"/>
            </a:endParaRPr>
          </a:p>
          <a:p>
            <a:pPr algn="ctr">
              <a:defRPr/>
            </a:pPr>
            <a:r>
              <a:rPr lang="en-US" sz="2800" i="1" dirty="0" smtClean="0">
                <a:solidFill>
                  <a:srgbClr val="002060"/>
                </a:solidFill>
                <a:latin typeface="+mj-lt"/>
              </a:rPr>
              <a:t>Please arrive at least 10 minutes early for </a:t>
            </a:r>
            <a:r>
              <a:rPr lang="en-US" sz="2800" i="1" smtClean="0">
                <a:solidFill>
                  <a:srgbClr val="002060"/>
                </a:solidFill>
                <a:latin typeface="+mj-lt"/>
              </a:rPr>
              <a:t>your </a:t>
            </a:r>
            <a:r>
              <a:rPr lang="en-US" sz="2800" i="1" smtClean="0">
                <a:solidFill>
                  <a:srgbClr val="002060"/>
                </a:solidFill>
                <a:latin typeface="+mj-lt"/>
              </a:rPr>
              <a:t>appointment</a:t>
            </a:r>
          </a:p>
          <a:p>
            <a:pPr algn="ctr">
              <a:defRPr/>
            </a:pPr>
            <a:endParaRPr lang="en-US" sz="2800" i="1" dirty="0" smtClean="0">
              <a:solidFill>
                <a:srgbClr val="002060"/>
              </a:solidFill>
              <a:latin typeface="+mj-lt"/>
            </a:endParaRPr>
          </a:p>
        </p:txBody>
      </p:sp>
      <p:sp>
        <p:nvSpPr>
          <p:cNvPr id="12" name="TextBox 11"/>
          <p:cNvSpPr txBox="1"/>
          <p:nvPr/>
        </p:nvSpPr>
        <p:spPr>
          <a:xfrm rot="21412350">
            <a:off x="188913" y="373063"/>
            <a:ext cx="1608137" cy="1641475"/>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a:solidFill>
                  <a:srgbClr val="001848"/>
                </a:solidFill>
                <a:latin typeface="+mn-lt"/>
              </a:rPr>
              <a:t>Catalog and Academic Terms</a:t>
            </a:r>
          </a:p>
          <a:p>
            <a:pPr marL="234950" indent="-234950">
              <a:spcAft>
                <a:spcPts val="500"/>
              </a:spcAft>
              <a:buFontTx/>
              <a:buAutoNum type="arabicPeriod"/>
              <a:defRPr/>
            </a:pPr>
            <a:r>
              <a:rPr lang="en-US" sz="1200" dirty="0">
                <a:solidFill>
                  <a:srgbClr val="001848"/>
                </a:solidFill>
                <a:latin typeface="+mn-lt"/>
              </a:rPr>
              <a:t>Graduation Requirements</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pic>
        <p:nvPicPr>
          <p:cNvPr id="49183" name="Picture 2"/>
          <p:cNvPicPr>
            <a:picLocks noChangeAspect="1" noChangeArrowheads="1"/>
          </p:cNvPicPr>
          <p:nvPr/>
        </p:nvPicPr>
        <p:blipFill>
          <a:blip r:embed="rId4"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6" name="TextBox 15"/>
          <p:cNvSpPr txBox="1"/>
          <p:nvPr/>
        </p:nvSpPr>
        <p:spPr>
          <a:xfrm>
            <a:off x="0" y="2251075"/>
            <a:ext cx="1981200" cy="4180632"/>
          </a:xfrm>
          <a:prstGeom prst="rect">
            <a:avLst/>
          </a:prstGeom>
          <a:noFill/>
        </p:spPr>
        <p:txBody>
          <a:bodyPr>
            <a:spAutoFit/>
          </a:bodyPr>
          <a:lstStyle/>
          <a:p>
            <a:pPr marL="114300" indent="-114300">
              <a:spcAft>
                <a:spcPts val="800"/>
              </a:spcAft>
              <a:defRPr/>
            </a:pPr>
            <a:r>
              <a:rPr lang="en-US" sz="1900" u="sng" dirty="0">
                <a:solidFill>
                  <a:schemeClr val="bg1">
                    <a:lumMod val="65000"/>
                  </a:schemeClr>
                </a:solidFill>
                <a:latin typeface="+mj-lt"/>
              </a:rPr>
              <a:t>After Today</a:t>
            </a:r>
            <a:r>
              <a:rPr lang="en-US" sz="1900" dirty="0">
                <a:solidFill>
                  <a:schemeClr val="bg1">
                    <a:lumMod val="6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Preface</a:t>
            </a:r>
          </a:p>
          <a:p>
            <a:pPr marL="114300" indent="-114300">
              <a:spcAft>
                <a:spcPts val="1000"/>
              </a:spcAft>
              <a:buFontTx/>
              <a:buChar char="-"/>
              <a:defRPr/>
            </a:pPr>
            <a:r>
              <a:rPr lang="en-US" sz="1900" dirty="0">
                <a:solidFill>
                  <a:schemeClr val="bg1">
                    <a:lumMod val="65000"/>
                  </a:schemeClr>
                </a:solidFill>
                <a:latin typeface="+mj-lt"/>
              </a:rPr>
              <a:t>Disability Services</a:t>
            </a:r>
          </a:p>
          <a:p>
            <a:pPr marL="114300" indent="-114300">
              <a:spcAft>
                <a:spcPts val="1000"/>
              </a:spcAft>
              <a:buFontTx/>
              <a:buChar char="-"/>
              <a:defRPr/>
            </a:pPr>
            <a:r>
              <a:rPr lang="en-US" sz="1900" dirty="0" smtClean="0">
                <a:solidFill>
                  <a:schemeClr val="bg1">
                    <a:lumMod val="65000"/>
                  </a:schemeClr>
                </a:solidFill>
                <a:latin typeface="+mj-lt"/>
              </a:rPr>
              <a:t>AP/IB, CIE, DE</a:t>
            </a:r>
            <a:endParaRPr lang="en-US" sz="1900" dirty="0">
              <a:solidFill>
                <a:schemeClr val="bg1">
                  <a:lumMod val="65000"/>
                </a:schemeClr>
              </a:solidFill>
              <a:latin typeface="+mj-lt"/>
            </a:endParaRPr>
          </a:p>
          <a:p>
            <a:pPr marL="114300" indent="-114300">
              <a:spcAft>
                <a:spcPts val="1200"/>
              </a:spcAft>
              <a:buFontTx/>
              <a:buChar char="-"/>
              <a:defRPr/>
            </a:pPr>
            <a:r>
              <a:rPr lang="en-US" sz="1900" dirty="0">
                <a:solidFill>
                  <a:schemeClr val="bg1">
                    <a:lumMod val="65000"/>
                  </a:schemeClr>
                </a:solidFill>
                <a:latin typeface="+mj-lt"/>
              </a:rPr>
              <a:t>Checklist</a:t>
            </a:r>
          </a:p>
          <a:p>
            <a:pPr marL="114300" indent="-114300">
              <a:spcAft>
                <a:spcPts val="800"/>
              </a:spcAft>
              <a:defRPr/>
            </a:pPr>
            <a:r>
              <a:rPr lang="en-US" sz="1900" u="sng" dirty="0">
                <a:solidFill>
                  <a:schemeClr val="bg1">
                    <a:lumMod val="95000"/>
                  </a:schemeClr>
                </a:solidFill>
                <a:latin typeface="+mj-lt"/>
              </a:rPr>
              <a:t>Today</a:t>
            </a:r>
            <a:r>
              <a:rPr lang="en-US" sz="1900" dirty="0">
                <a:solidFill>
                  <a:schemeClr val="bg1">
                    <a:lumMod val="95000"/>
                  </a:schemeClr>
                </a:solidFill>
                <a:latin typeface="+mj-lt"/>
              </a:rPr>
              <a:t>:</a:t>
            </a:r>
          </a:p>
          <a:p>
            <a:pPr marL="114300" indent="-114300">
              <a:spcAft>
                <a:spcPts val="1000"/>
              </a:spcAft>
              <a:buFontTx/>
              <a:buChar char="-"/>
              <a:defRPr/>
            </a:pPr>
            <a:r>
              <a:rPr lang="en-US" sz="1900" dirty="0">
                <a:solidFill>
                  <a:schemeClr val="bg1">
                    <a:lumMod val="65000"/>
                  </a:schemeClr>
                </a:solidFill>
                <a:latin typeface="+mj-lt"/>
              </a:rPr>
              <a:t>While </a:t>
            </a:r>
            <a:r>
              <a:rPr lang="en-US" sz="1900" dirty="0" smtClean="0">
                <a:solidFill>
                  <a:schemeClr val="bg1">
                    <a:lumMod val="65000"/>
                  </a:schemeClr>
                </a:solidFill>
                <a:latin typeface="+mj-lt"/>
              </a:rPr>
              <a:t>Waiting to Meet</a:t>
            </a:r>
            <a:endParaRPr lang="en-US" sz="1900" dirty="0">
              <a:solidFill>
                <a:schemeClr val="bg1">
                  <a:lumMod val="65000"/>
                </a:schemeClr>
              </a:solidFill>
              <a:latin typeface="+mj-lt"/>
            </a:endParaRPr>
          </a:p>
          <a:p>
            <a:pPr marL="114300" indent="-114300">
              <a:spcAft>
                <a:spcPts val="1000"/>
              </a:spcAft>
              <a:buFontTx/>
              <a:buChar char="-"/>
              <a:defRPr/>
            </a:pPr>
            <a:r>
              <a:rPr lang="en-US" sz="1900" b="1" dirty="0">
                <a:solidFill>
                  <a:schemeClr val="bg1">
                    <a:lumMod val="95000"/>
                  </a:schemeClr>
                </a:solidFill>
                <a:latin typeface="+mj-lt"/>
              </a:rPr>
              <a:t>Individual Meeting</a:t>
            </a:r>
          </a:p>
        </p:txBody>
      </p:sp>
      <p:sp>
        <p:nvSpPr>
          <p:cNvPr id="11" name="TextBox 10"/>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dirty="0">
                <a:solidFill>
                  <a:srgbClr val="001848"/>
                </a:solidFill>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Your “To Do List”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extBox 8"/>
          <p:cNvSpPr txBox="1"/>
          <p:nvPr/>
        </p:nvSpPr>
        <p:spPr>
          <a:xfrm>
            <a:off x="0" y="2230438"/>
            <a:ext cx="1981200" cy="1579562"/>
          </a:xfrm>
          <a:prstGeom prst="rect">
            <a:avLst/>
          </a:prstGeom>
          <a:noFill/>
        </p:spPr>
        <p:txBody>
          <a:bodyPr>
            <a:spAutoFit/>
          </a:bodyPr>
          <a:lstStyle/>
          <a:p>
            <a:pPr marL="114300" indent="-114300">
              <a:spcAft>
                <a:spcPts val="1000"/>
              </a:spcAft>
              <a:buFontTx/>
              <a:buChar char="-"/>
              <a:defRPr/>
            </a:pPr>
            <a:r>
              <a:rPr lang="en-US" sz="2000" b="1" dirty="0">
                <a:solidFill>
                  <a:schemeClr val="bg1">
                    <a:lumMod val="95000"/>
                  </a:schemeClr>
                </a:solidFill>
                <a:latin typeface="+mj-lt"/>
              </a:rPr>
              <a:t>Your Role</a:t>
            </a:r>
          </a:p>
          <a:p>
            <a:pPr marL="114300" indent="-114300">
              <a:spcAft>
                <a:spcPts val="1000"/>
              </a:spcAft>
              <a:buFontTx/>
              <a:buChar char="-"/>
              <a:defRPr/>
            </a:pPr>
            <a:r>
              <a:rPr lang="en-US" sz="2000" dirty="0">
                <a:solidFill>
                  <a:schemeClr val="bg1">
                    <a:lumMod val="65000"/>
                  </a:schemeClr>
                </a:solidFill>
                <a:latin typeface="+mj-lt"/>
              </a:rPr>
              <a:t>Freshman Advisor’s Role</a:t>
            </a:r>
          </a:p>
          <a:p>
            <a:pPr marL="114300" indent="-114300">
              <a:spcAft>
                <a:spcPts val="1000"/>
              </a:spcAft>
              <a:buFontTx/>
              <a:buChar char="-"/>
              <a:defRPr/>
            </a:pPr>
            <a:r>
              <a:rPr lang="en-US" sz="2000" dirty="0">
                <a:solidFill>
                  <a:schemeClr val="bg1">
                    <a:lumMod val="65000"/>
                  </a:schemeClr>
                </a:solidFill>
                <a:latin typeface="+mj-lt"/>
              </a:rPr>
              <a:t>Major Advisor</a:t>
            </a:r>
          </a:p>
        </p:txBody>
      </p:sp>
      <p:sp>
        <p:nvSpPr>
          <p:cNvPr id="12" name="Title 5"/>
          <p:cNvSpPr>
            <a:spLocks noGrp="1"/>
          </p:cNvSpPr>
          <p:nvPr>
            <p:ph type="title"/>
          </p:nvPr>
        </p:nvSpPr>
        <p:spPr>
          <a:xfrm>
            <a:off x="2286000" y="76200"/>
            <a:ext cx="6172200" cy="1143000"/>
          </a:xfrm>
        </p:spPr>
        <p:txBody>
          <a:bodyPr/>
          <a:lstStyle/>
          <a:p>
            <a:pPr algn="l" eaLnBrk="1" hangingPunct="1">
              <a:defRPr/>
            </a:pPr>
            <a:r>
              <a:rPr lang="en-US" dirty="0" smtClean="0">
                <a:effectLst>
                  <a:outerShdw blurRad="38100" dist="38100" dir="2700000" algn="tl">
                    <a:srgbClr val="000000">
                      <a:alpha val="43137"/>
                    </a:srgbClr>
                  </a:outerShdw>
                </a:effectLst>
              </a:rPr>
              <a:t>Your Role</a:t>
            </a:r>
            <a:endParaRPr lang="en-US" dirty="0">
              <a:effectLst>
                <a:outerShdw blurRad="38100" dist="38100" dir="2700000" algn="tl">
                  <a:srgbClr val="000000">
                    <a:alpha val="43137"/>
                  </a:srgbClr>
                </a:outerShdw>
              </a:effectLst>
            </a:endParaRPr>
          </a:p>
        </p:txBody>
      </p:sp>
      <p:sp>
        <p:nvSpPr>
          <p:cNvPr id="13" name="Content Placeholder 6"/>
          <p:cNvSpPr>
            <a:spLocks noGrp="1"/>
          </p:cNvSpPr>
          <p:nvPr>
            <p:ph idx="1"/>
          </p:nvPr>
        </p:nvSpPr>
        <p:spPr>
          <a:xfrm>
            <a:off x="2286000" y="1143000"/>
            <a:ext cx="6705600" cy="5715000"/>
          </a:xfrm>
        </p:spPr>
        <p:txBody>
          <a:bodyPr/>
          <a:lstStyle/>
          <a:p>
            <a:pPr eaLnBrk="1" hangingPunct="1">
              <a:spcBef>
                <a:spcPts val="0"/>
              </a:spcBef>
              <a:spcAft>
                <a:spcPts val="1000"/>
              </a:spcAft>
              <a:defRPr/>
            </a:pPr>
            <a:r>
              <a:rPr lang="en-US" sz="2400" dirty="0" smtClean="0"/>
              <a:t>Focus on your role as a student:  </a:t>
            </a:r>
            <a:br>
              <a:rPr lang="en-US" sz="2400" dirty="0" smtClean="0"/>
            </a:br>
            <a:r>
              <a:rPr lang="en-US" sz="2400" dirty="0" smtClean="0"/>
              <a:t>hold yourself accountable for academic rigor-it is your education</a:t>
            </a:r>
          </a:p>
          <a:p>
            <a:pPr eaLnBrk="1" hangingPunct="1">
              <a:spcBef>
                <a:spcPts val="0"/>
              </a:spcBef>
              <a:spcAft>
                <a:spcPts val="1000"/>
              </a:spcAft>
              <a:defRPr/>
            </a:pPr>
            <a:r>
              <a:rPr lang="en-US" sz="2400" dirty="0" smtClean="0"/>
              <a:t>Responsible for your decisions, choices, and actions</a:t>
            </a:r>
          </a:p>
          <a:p>
            <a:pPr eaLnBrk="1" hangingPunct="1">
              <a:spcBef>
                <a:spcPts val="0"/>
              </a:spcBef>
              <a:spcAft>
                <a:spcPts val="1000"/>
              </a:spcAft>
              <a:defRPr/>
            </a:pPr>
            <a:r>
              <a:rPr lang="en-US" sz="2400" dirty="0" smtClean="0"/>
              <a:t>Seek advice, information, resources, and support</a:t>
            </a:r>
          </a:p>
          <a:p>
            <a:pPr eaLnBrk="1" hangingPunct="1">
              <a:spcBef>
                <a:spcPts val="0"/>
              </a:spcBef>
              <a:spcAft>
                <a:spcPts val="1000"/>
              </a:spcAft>
              <a:defRPr/>
            </a:pPr>
            <a:r>
              <a:rPr lang="en-US" sz="2400" dirty="0" smtClean="0"/>
              <a:t>Knowing and fulfilling degree, major, and general education requirements</a:t>
            </a:r>
          </a:p>
          <a:p>
            <a:pPr eaLnBrk="1" hangingPunct="1">
              <a:spcBef>
                <a:spcPts val="0"/>
              </a:spcBef>
              <a:spcAft>
                <a:spcPts val="1000"/>
              </a:spcAft>
              <a:defRPr/>
            </a:pPr>
            <a:r>
              <a:rPr lang="en-US" sz="2400" dirty="0" smtClean="0"/>
              <a:t>Choosing a major and career path</a:t>
            </a:r>
          </a:p>
          <a:p>
            <a:pPr eaLnBrk="1" hangingPunct="1">
              <a:spcBef>
                <a:spcPts val="0"/>
              </a:spcBef>
              <a:spcAft>
                <a:spcPts val="1000"/>
              </a:spcAft>
              <a:defRPr/>
            </a:pPr>
            <a:r>
              <a:rPr lang="en-US" sz="2400" dirty="0" smtClean="0"/>
              <a:t>Use </a:t>
            </a:r>
            <a:r>
              <a:rPr lang="en-US" sz="2400" dirty="0" err="1" smtClean="0"/>
              <a:t>MyMadison</a:t>
            </a:r>
            <a:r>
              <a:rPr lang="en-US" sz="2400" dirty="0" smtClean="0"/>
              <a:t> for academic planning and resources</a:t>
            </a:r>
          </a:p>
          <a:p>
            <a:pPr eaLnBrk="1" hangingPunct="1">
              <a:spcBef>
                <a:spcPts val="0"/>
              </a:spcBef>
              <a:spcAft>
                <a:spcPts val="1000"/>
              </a:spcAft>
              <a:defRPr/>
            </a:pPr>
            <a:r>
              <a:rPr lang="en-US" sz="2400" dirty="0" smtClean="0"/>
              <a:t>Contact your advisor, who serves as your main resource for academic questions</a:t>
            </a:r>
          </a:p>
        </p:txBody>
      </p:sp>
      <p:pic>
        <p:nvPicPr>
          <p:cNvPr id="14342"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1" name="TextBox 10"/>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3">
                                            <p:txEl>
                                              <p:pRg st="0" end="0"/>
                                            </p:txEl>
                                          </p:spTgt>
                                        </p:tgtEl>
                                        <p:attrNameLst>
                                          <p:attrName>style.opacity</p:attrName>
                                        </p:attrNameLst>
                                      </p:cBhvr>
                                      <p:to>
                                        <p:strVal val="0.5"/>
                                      </p:to>
                                    </p:set>
                                    <p:animEffect filter="image" prLst="opacity: 0.5">
                                      <p:cBhvr rctx="IE">
                                        <p:cTn id="9" dur="indefinite"/>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3">
                                            <p:txEl>
                                              <p:pRg st="1" end="1"/>
                                            </p:txEl>
                                          </p:spTgt>
                                        </p:tgtEl>
                                        <p:attrNameLst>
                                          <p:attrName>style.opacity</p:attrName>
                                        </p:attrNameLst>
                                      </p:cBhvr>
                                      <p:to>
                                        <p:strVal val="0.5"/>
                                      </p:to>
                                    </p:set>
                                    <p:animEffect filter="image" prLst="opacity: 0.5">
                                      <p:cBhvr rctx="IE">
                                        <p:cTn id="16" dur="indefinite"/>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3">
                                            <p:txEl>
                                              <p:pRg st="2" end="2"/>
                                            </p:txEl>
                                          </p:spTgt>
                                        </p:tgtEl>
                                        <p:attrNameLst>
                                          <p:attrName>style.opacity</p:attrName>
                                        </p:attrNameLst>
                                      </p:cBhvr>
                                      <p:to>
                                        <p:strVal val="0.5"/>
                                      </p:to>
                                    </p:set>
                                    <p:animEffect filter="image" prLst="opacity: 0.5">
                                      <p:cBhvr rctx="IE">
                                        <p:cTn id="23" dur="indefinite"/>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childTnLst>
                                </p:cTn>
                              </p:par>
                              <p:par>
                                <p:cTn id="28" presetID="9" presetClass="emph" presetSubtype="0" nodeType="withEffect">
                                  <p:stCondLst>
                                    <p:cond delay="0"/>
                                  </p:stCondLst>
                                  <p:childTnLst>
                                    <p:set>
                                      <p:cBhvr rctx="PPT">
                                        <p:cTn id="29" dur="indefinite"/>
                                        <p:tgtEl>
                                          <p:spTgt spid="13">
                                            <p:txEl>
                                              <p:pRg st="3" end="3"/>
                                            </p:txEl>
                                          </p:spTgt>
                                        </p:tgtEl>
                                        <p:attrNameLst>
                                          <p:attrName>style.opacity</p:attrName>
                                        </p:attrNameLst>
                                      </p:cBhvr>
                                      <p:to>
                                        <p:strVal val="0.5"/>
                                      </p:to>
                                    </p:set>
                                    <p:animEffect filter="image" prLst="opacity: 0.5">
                                      <p:cBhvr rctx="IE">
                                        <p:cTn id="30" dur="indefinite"/>
                                        <p:tgtEl>
                                          <p:spTgt spid="1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13">
                                            <p:txEl>
                                              <p:pRg st="4" end="4"/>
                                            </p:txEl>
                                          </p:spTgt>
                                        </p:tgtEl>
                                        <p:attrNameLst>
                                          <p:attrName>style.opacity</p:attrName>
                                        </p:attrNameLst>
                                      </p:cBhvr>
                                      <p:to>
                                        <p:strVal val="0.5"/>
                                      </p:to>
                                    </p:set>
                                    <p:animEffect filter="image" prLst="opacity: 0.5">
                                      <p:cBhvr rctx="IE">
                                        <p:cTn id="37" dur="indefinite"/>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childTnLst>
                                </p:cTn>
                              </p:par>
                              <p:par>
                                <p:cTn id="42" presetID="9" presetClass="emph" presetSubtype="0" nodeType="withEffect">
                                  <p:stCondLst>
                                    <p:cond delay="0"/>
                                  </p:stCondLst>
                                  <p:childTnLst>
                                    <p:set>
                                      <p:cBhvr rctx="PPT">
                                        <p:cTn id="43" dur="indefinite"/>
                                        <p:tgtEl>
                                          <p:spTgt spid="13">
                                            <p:txEl>
                                              <p:pRg st="5" end="5"/>
                                            </p:txEl>
                                          </p:spTgt>
                                        </p:tgtEl>
                                        <p:attrNameLst>
                                          <p:attrName>style.opacity</p:attrName>
                                        </p:attrNameLst>
                                      </p:cBhvr>
                                      <p:to>
                                        <p:strVal val="0.5"/>
                                      </p:to>
                                    </p:set>
                                    <p:animEffect filter="image" prLst="opacity: 0.5">
                                      <p:cBhvr rctx="IE">
                                        <p:cTn id="44" dur="indefinite"/>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itle 5"/>
          <p:cNvSpPr>
            <a:spLocks noGrp="1"/>
          </p:cNvSpPr>
          <p:nvPr>
            <p:ph type="title"/>
          </p:nvPr>
        </p:nvSpPr>
        <p:spPr>
          <a:xfrm>
            <a:off x="2286000" y="76200"/>
            <a:ext cx="6172200" cy="1143000"/>
          </a:xfrm>
        </p:spPr>
        <p:txBody>
          <a:bodyPr/>
          <a:lstStyle/>
          <a:p>
            <a:pPr algn="l" eaLnBrk="1" hangingPunct="1">
              <a:defRPr/>
            </a:pPr>
            <a:r>
              <a:rPr lang="en-US" dirty="0" smtClean="0">
                <a:effectLst>
                  <a:outerShdw blurRad="38100" dist="38100" dir="2700000" algn="tl">
                    <a:srgbClr val="000000">
                      <a:alpha val="43137"/>
                    </a:srgbClr>
                  </a:outerShdw>
                </a:effectLst>
              </a:rPr>
              <a:t>Freshman Advisor’s Role</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2286000" y="1143000"/>
            <a:ext cx="6705600" cy="5715000"/>
          </a:xfrm>
        </p:spPr>
        <p:txBody>
          <a:bodyPr/>
          <a:lstStyle/>
          <a:p>
            <a:pPr eaLnBrk="1" hangingPunct="1">
              <a:spcBef>
                <a:spcPts val="0"/>
              </a:spcBef>
              <a:spcAft>
                <a:spcPts val="1500"/>
              </a:spcAft>
              <a:defRPr/>
            </a:pPr>
            <a:r>
              <a:rPr lang="en-US" sz="2400" dirty="0" smtClean="0"/>
              <a:t>Helps you to develop realistic academic goals</a:t>
            </a:r>
          </a:p>
          <a:p>
            <a:pPr eaLnBrk="1" hangingPunct="1">
              <a:spcBef>
                <a:spcPts val="0"/>
              </a:spcBef>
              <a:spcAft>
                <a:spcPts val="1500"/>
              </a:spcAft>
              <a:defRPr/>
            </a:pPr>
            <a:r>
              <a:rPr lang="en-US" sz="2400" dirty="0" smtClean="0"/>
              <a:t>Serves as your main resource while teaching you to be independent and responsible</a:t>
            </a:r>
          </a:p>
          <a:p>
            <a:pPr eaLnBrk="1" hangingPunct="1">
              <a:spcBef>
                <a:spcPts val="0"/>
              </a:spcBef>
              <a:spcAft>
                <a:spcPts val="1500"/>
              </a:spcAft>
              <a:defRPr/>
            </a:pPr>
            <a:r>
              <a:rPr lang="en-US" sz="2400" dirty="0" smtClean="0"/>
              <a:t>Teaches you how to navigate through academic policies and procedures</a:t>
            </a:r>
          </a:p>
          <a:p>
            <a:pPr eaLnBrk="1" hangingPunct="1">
              <a:spcBef>
                <a:spcPts val="0"/>
              </a:spcBef>
              <a:spcAft>
                <a:spcPts val="1500"/>
              </a:spcAft>
              <a:defRPr/>
            </a:pPr>
            <a:r>
              <a:rPr lang="en-US" sz="2400" dirty="0" smtClean="0"/>
              <a:t>Helps </a:t>
            </a:r>
            <a:r>
              <a:rPr lang="en-US" sz="2400" dirty="0"/>
              <a:t>with transition from high school to college</a:t>
            </a:r>
          </a:p>
          <a:p>
            <a:pPr eaLnBrk="1" hangingPunct="1">
              <a:spcBef>
                <a:spcPts val="0"/>
              </a:spcBef>
              <a:spcAft>
                <a:spcPts val="1500"/>
              </a:spcAft>
              <a:defRPr/>
            </a:pPr>
            <a:endParaRPr lang="en-US" sz="2400" dirty="0" smtClean="0"/>
          </a:p>
        </p:txBody>
      </p:sp>
      <p:sp>
        <p:nvSpPr>
          <p:cNvPr id="9" name="TextBox 8"/>
          <p:cNvSpPr txBox="1"/>
          <p:nvPr/>
        </p:nvSpPr>
        <p:spPr>
          <a:xfrm>
            <a:off x="0" y="2230438"/>
            <a:ext cx="1981200" cy="1579562"/>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Your Role</a:t>
            </a:r>
          </a:p>
          <a:p>
            <a:pPr marL="114300" indent="-114300">
              <a:spcAft>
                <a:spcPts val="1000"/>
              </a:spcAft>
              <a:buFontTx/>
              <a:buChar char="-"/>
              <a:defRPr/>
            </a:pPr>
            <a:r>
              <a:rPr lang="en-US" sz="2000" b="1" dirty="0">
                <a:solidFill>
                  <a:schemeClr val="bg1">
                    <a:lumMod val="95000"/>
                  </a:schemeClr>
                </a:solidFill>
                <a:latin typeface="+mj-lt"/>
              </a:rPr>
              <a:t>Freshman Advisor’s Role</a:t>
            </a:r>
          </a:p>
          <a:p>
            <a:pPr marL="114300" indent="-114300">
              <a:spcAft>
                <a:spcPts val="1000"/>
              </a:spcAft>
              <a:buFontTx/>
              <a:buChar char="-"/>
              <a:defRPr/>
            </a:pPr>
            <a:r>
              <a:rPr lang="en-US" sz="2000" dirty="0">
                <a:solidFill>
                  <a:schemeClr val="bg1">
                    <a:lumMod val="65000"/>
                  </a:schemeClr>
                </a:solidFill>
                <a:latin typeface="+mj-lt"/>
              </a:rPr>
              <a:t>Major Advisor</a:t>
            </a:r>
          </a:p>
        </p:txBody>
      </p:sp>
      <p:pic>
        <p:nvPicPr>
          <p:cNvPr id="15366"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11" name="TextBox 10"/>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7">
                                            <p:txEl>
                                              <p:pRg st="0" end="0"/>
                                            </p:txEl>
                                          </p:spTgt>
                                        </p:tgtEl>
                                        <p:attrNameLst>
                                          <p:attrName>style.opacity</p:attrName>
                                        </p:attrNameLst>
                                      </p:cBhvr>
                                      <p:to>
                                        <p:strVal val="0.5"/>
                                      </p:to>
                                    </p:set>
                                    <p:animEffect filter="image" prLst="opacity: 0.5">
                                      <p:cBhvr rctx="IE">
                                        <p:cTn id="9" dur="indefinite"/>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7">
                                            <p:txEl>
                                              <p:pRg st="1" end="1"/>
                                            </p:txEl>
                                          </p:spTgt>
                                        </p:tgtEl>
                                        <p:attrNameLst>
                                          <p:attrName>style.opacity</p:attrName>
                                        </p:attrNameLst>
                                      </p:cBhvr>
                                      <p:to>
                                        <p:strVal val="0.5"/>
                                      </p:to>
                                    </p:set>
                                    <p:animEffect filter="image" prLst="opacity: 0.5">
                                      <p:cBhvr rctx="IE">
                                        <p:cTn id="16" dur="indefinite"/>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7">
                                            <p:txEl>
                                              <p:pRg st="2" end="2"/>
                                            </p:txEl>
                                          </p:spTgt>
                                        </p:tgtEl>
                                        <p:attrNameLst>
                                          <p:attrName>style.opacity</p:attrName>
                                        </p:attrNameLst>
                                      </p:cBhvr>
                                      <p:to>
                                        <p:strVal val="0.5"/>
                                      </p:to>
                                    </p:set>
                                    <p:animEffect filter="image" prLst="opacity: 0.5">
                                      <p:cBhvr rctx="IE">
                                        <p:cTn id="23" dur="indefinite"/>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Rectangle 25"/>
          <p:cNvSpPr/>
          <p:nvPr/>
        </p:nvSpPr>
        <p:spPr>
          <a:xfrm>
            <a:off x="0" y="0"/>
            <a:ext cx="2028825" cy="6858000"/>
          </a:xfrm>
          <a:prstGeom prst="rect">
            <a:avLst/>
          </a:prstGeom>
          <a:solidFill>
            <a:srgbClr val="001848"/>
          </a:solidFill>
          <a:ln w="12700">
            <a:solidFill>
              <a:srgbClr val="0018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TextBox 26"/>
          <p:cNvSpPr txBox="1"/>
          <p:nvPr/>
        </p:nvSpPr>
        <p:spPr>
          <a:xfrm>
            <a:off x="0" y="2230438"/>
            <a:ext cx="1981200" cy="1579562"/>
          </a:xfrm>
          <a:prstGeom prst="rect">
            <a:avLst/>
          </a:prstGeom>
          <a:noFill/>
        </p:spPr>
        <p:txBody>
          <a:bodyPr>
            <a:spAutoFit/>
          </a:bodyPr>
          <a:lstStyle/>
          <a:p>
            <a:pPr marL="114300" indent="-114300">
              <a:spcAft>
                <a:spcPts val="1000"/>
              </a:spcAft>
              <a:buFontTx/>
              <a:buChar char="-"/>
              <a:defRPr/>
            </a:pPr>
            <a:r>
              <a:rPr lang="en-US" sz="2000" dirty="0">
                <a:solidFill>
                  <a:schemeClr val="bg1">
                    <a:lumMod val="65000"/>
                  </a:schemeClr>
                </a:solidFill>
                <a:latin typeface="+mj-lt"/>
              </a:rPr>
              <a:t>Your Role</a:t>
            </a:r>
          </a:p>
          <a:p>
            <a:pPr marL="114300" indent="-114300">
              <a:spcAft>
                <a:spcPts val="1000"/>
              </a:spcAft>
              <a:buFontTx/>
              <a:buChar char="-"/>
              <a:defRPr/>
            </a:pPr>
            <a:r>
              <a:rPr lang="en-US" sz="2000" dirty="0">
                <a:solidFill>
                  <a:schemeClr val="bg1">
                    <a:lumMod val="65000"/>
                  </a:schemeClr>
                </a:solidFill>
                <a:latin typeface="+mj-lt"/>
              </a:rPr>
              <a:t>Freshman Advisor’s Role</a:t>
            </a:r>
          </a:p>
          <a:p>
            <a:pPr marL="114300" indent="-114300">
              <a:spcAft>
                <a:spcPts val="1000"/>
              </a:spcAft>
              <a:buFontTx/>
              <a:buChar char="-"/>
              <a:defRPr/>
            </a:pPr>
            <a:r>
              <a:rPr lang="en-US" sz="2000" b="1" dirty="0">
                <a:solidFill>
                  <a:schemeClr val="bg1">
                    <a:lumMod val="95000"/>
                  </a:schemeClr>
                </a:solidFill>
                <a:latin typeface="+mj-lt"/>
              </a:rPr>
              <a:t>Major Advisor</a:t>
            </a:r>
          </a:p>
        </p:txBody>
      </p:sp>
      <p:sp>
        <p:nvSpPr>
          <p:cNvPr id="6" name="Title 5"/>
          <p:cNvSpPr>
            <a:spLocks noGrp="1"/>
          </p:cNvSpPr>
          <p:nvPr>
            <p:ph type="title"/>
          </p:nvPr>
        </p:nvSpPr>
        <p:spPr>
          <a:xfrm>
            <a:off x="2286000" y="76200"/>
            <a:ext cx="6324600" cy="1143000"/>
          </a:xfrm>
        </p:spPr>
        <p:txBody>
          <a:bodyPr/>
          <a:lstStyle/>
          <a:p>
            <a:pPr algn="l" eaLnBrk="1" hangingPunct="1">
              <a:defRPr/>
            </a:pPr>
            <a:r>
              <a:rPr lang="en-US" dirty="0" smtClean="0">
                <a:effectLst>
                  <a:outerShdw blurRad="38100" dist="38100" dir="2700000" algn="tl">
                    <a:srgbClr val="000000">
                      <a:alpha val="43137"/>
                    </a:srgbClr>
                  </a:outerShdw>
                </a:effectLst>
              </a:rPr>
              <a:t>Major Advisor</a:t>
            </a:r>
            <a:endParaRPr lang="en-US" dirty="0">
              <a:effectLst>
                <a:outerShdw blurRad="38100" dist="38100" dir="2700000" algn="tl">
                  <a:srgbClr val="000000">
                    <a:alpha val="43137"/>
                  </a:srgbClr>
                </a:outerShdw>
              </a:effectLst>
            </a:endParaRPr>
          </a:p>
        </p:txBody>
      </p:sp>
      <p:grpSp>
        <p:nvGrpSpPr>
          <p:cNvPr id="2" name="Group 34"/>
          <p:cNvGrpSpPr>
            <a:grpSpLocks/>
          </p:cNvGrpSpPr>
          <p:nvPr/>
        </p:nvGrpSpPr>
        <p:grpSpPr bwMode="auto">
          <a:xfrm>
            <a:off x="2590800" y="3987800"/>
            <a:ext cx="5781675" cy="1270000"/>
            <a:chOff x="2590800" y="3988165"/>
            <a:chExt cx="5781706" cy="1269635"/>
          </a:xfrm>
        </p:grpSpPr>
        <p:grpSp>
          <p:nvGrpSpPr>
            <p:cNvPr id="16402" name="Group 13"/>
            <p:cNvGrpSpPr>
              <a:grpSpLocks/>
            </p:cNvGrpSpPr>
            <p:nvPr/>
          </p:nvGrpSpPr>
          <p:grpSpPr bwMode="auto">
            <a:xfrm>
              <a:off x="2590800" y="3988165"/>
              <a:ext cx="2009774" cy="1269635"/>
              <a:chOff x="-28700" y="2948764"/>
              <a:chExt cx="1442588" cy="1269635"/>
            </a:xfrm>
          </p:grpSpPr>
          <p:sp>
            <p:nvSpPr>
              <p:cNvPr id="18" name="Rectangle 17"/>
              <p:cNvSpPr/>
              <p:nvPr/>
            </p:nvSpPr>
            <p:spPr>
              <a:xfrm rot="5400000">
                <a:off x="48888" y="2899664"/>
                <a:ext cx="1268048" cy="1366250"/>
              </a:xfrm>
              <a:prstGeom prst="rect">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9" name="Rectangle 18"/>
              <p:cNvSpPr/>
              <p:nvPr/>
            </p:nvSpPr>
            <p:spPr>
              <a:xfrm>
                <a:off x="-28700" y="2950352"/>
                <a:ext cx="1442597" cy="1268047"/>
              </a:xfrm>
              <a:prstGeom prst="rect">
                <a:avLst/>
              </a:prstGeom>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en-US" sz="2400" dirty="0"/>
                  <a:t>February </a:t>
                </a:r>
                <a:r>
                  <a:rPr lang="en-US" sz="2400" dirty="0" smtClean="0"/>
                  <a:t>– </a:t>
                </a:r>
                <a:r>
                  <a:rPr lang="en-US" sz="2400" dirty="0"/>
                  <a:t>Graduation</a:t>
                </a:r>
              </a:p>
            </p:txBody>
          </p:sp>
        </p:grpSp>
        <p:grpSp>
          <p:nvGrpSpPr>
            <p:cNvPr id="16403" name="Group 33"/>
            <p:cNvGrpSpPr>
              <a:grpSpLocks/>
            </p:cNvGrpSpPr>
            <p:nvPr/>
          </p:nvGrpSpPr>
          <p:grpSpPr bwMode="auto">
            <a:xfrm>
              <a:off x="4533899" y="3989011"/>
              <a:ext cx="3838607" cy="1268788"/>
              <a:chOff x="5257800" y="4370011"/>
              <a:chExt cx="3838607" cy="1268788"/>
            </a:xfrm>
          </p:grpSpPr>
          <p:sp>
            <p:nvSpPr>
              <p:cNvPr id="16" name="Round Same Side Corner Rectangle 15"/>
              <p:cNvSpPr/>
              <p:nvPr/>
            </p:nvSpPr>
            <p:spPr>
              <a:xfrm rot="5400000">
                <a:off x="6545467" y="3087860"/>
                <a:ext cx="1268047" cy="3833833"/>
              </a:xfrm>
              <a:prstGeom prst="round2SameRect">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17" name="Round Same Side Corner Rectangle 10"/>
              <p:cNvSpPr/>
              <p:nvPr/>
            </p:nvSpPr>
            <p:spPr>
              <a:xfrm>
                <a:off x="5257811" y="4432647"/>
                <a:ext cx="3829071" cy="1144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56032" tIns="22860" rIns="22860" bIns="22860" spcCol="1270" anchor="ctr"/>
              <a:lstStyle/>
              <a:p>
                <a:pPr marL="0" lvl="1" defTabSz="1600200">
                  <a:lnSpc>
                    <a:spcPct val="90000"/>
                  </a:lnSpc>
                  <a:spcAft>
                    <a:spcPct val="15000"/>
                  </a:spcAft>
                  <a:defRPr/>
                </a:pPr>
                <a:r>
                  <a:rPr lang="en-US" sz="3200" b="1" dirty="0">
                    <a:solidFill>
                      <a:srgbClr val="002060"/>
                    </a:solidFill>
                  </a:rPr>
                  <a:t>Major Advisor</a:t>
                </a:r>
              </a:p>
              <a:p>
                <a:pPr marL="0" lvl="1" defTabSz="1600200">
                  <a:lnSpc>
                    <a:spcPct val="90000"/>
                  </a:lnSpc>
                  <a:spcAft>
                    <a:spcPct val="15000"/>
                  </a:spcAft>
                  <a:defRPr/>
                </a:pPr>
                <a:r>
                  <a:rPr lang="en-US" sz="1900" dirty="0">
                    <a:solidFill>
                      <a:srgbClr val="002060"/>
                    </a:solidFill>
                  </a:rPr>
                  <a:t>Pre-Professional, Minor, or Second Major Advisor if applicable</a:t>
                </a:r>
                <a:endParaRPr lang="en-US" sz="1900" dirty="0"/>
              </a:p>
            </p:txBody>
          </p:sp>
        </p:grpSp>
      </p:grpSp>
      <p:pic>
        <p:nvPicPr>
          <p:cNvPr id="16391" name="Picture 2"/>
          <p:cNvPicPr>
            <a:picLocks noChangeAspect="1" noChangeArrowheads="1"/>
          </p:cNvPicPr>
          <p:nvPr/>
        </p:nvPicPr>
        <p:blipFill>
          <a:blip r:embed="rId3" cstate="print"/>
          <a:srcRect l="19167" t="8333" r="18909" b="14999"/>
          <a:stretch>
            <a:fillRect/>
          </a:stretch>
        </p:blipFill>
        <p:spPr bwMode="auto">
          <a:xfrm>
            <a:off x="0" y="0"/>
            <a:ext cx="2017713" cy="2209800"/>
          </a:xfrm>
          <a:prstGeom prst="rect">
            <a:avLst/>
          </a:prstGeom>
          <a:noFill/>
          <a:ln w="9525">
            <a:noFill/>
            <a:miter lim="800000"/>
            <a:headEnd/>
            <a:tailEnd/>
          </a:ln>
        </p:spPr>
      </p:pic>
      <p:sp>
        <p:nvSpPr>
          <p:cNvPr id="28" name="TextBox 27"/>
          <p:cNvSpPr txBox="1"/>
          <p:nvPr/>
        </p:nvSpPr>
        <p:spPr>
          <a:xfrm rot="21412350">
            <a:off x="188913" y="589789"/>
            <a:ext cx="1608137" cy="1208023"/>
          </a:xfrm>
          <a:prstGeom prst="rect">
            <a:avLst/>
          </a:prstGeom>
          <a:noFill/>
        </p:spPr>
        <p:txBody>
          <a:bodyPr>
            <a:spAutoFit/>
          </a:bodyPr>
          <a:lstStyle/>
          <a:p>
            <a:pPr marL="234950" indent="-234950">
              <a:spcAft>
                <a:spcPts val="500"/>
              </a:spcAft>
              <a:buFontTx/>
              <a:buAutoNum type="arabicPeriod"/>
              <a:defRPr/>
            </a:pPr>
            <a:r>
              <a:rPr lang="en-US" sz="1200" b="1" dirty="0">
                <a:solidFill>
                  <a:srgbClr val="001848"/>
                </a:solidFill>
                <a:effectLst>
                  <a:outerShdw blurRad="38100" dist="38100" dir="2700000" algn="tl">
                    <a:srgbClr val="000000">
                      <a:alpha val="43137"/>
                    </a:srgbClr>
                  </a:outerShdw>
                </a:effectLst>
                <a:latin typeface="+mn-lt"/>
              </a:rPr>
              <a:t>Our Roles</a:t>
            </a:r>
          </a:p>
          <a:p>
            <a:pPr marL="234950" indent="-234950">
              <a:spcAft>
                <a:spcPts val="500"/>
              </a:spcAft>
              <a:buFontTx/>
              <a:buAutoNum type="arabicPeriod"/>
              <a:defRPr/>
            </a:pPr>
            <a:r>
              <a:rPr lang="en-US" sz="1200" dirty="0" smtClean="0">
                <a:solidFill>
                  <a:srgbClr val="001848"/>
                </a:solidFill>
                <a:latin typeface="+mn-lt"/>
              </a:rPr>
              <a:t>Graduation </a:t>
            </a:r>
            <a:r>
              <a:rPr lang="en-US" sz="1200" dirty="0">
                <a:solidFill>
                  <a:srgbClr val="001848"/>
                </a:solidFill>
                <a:latin typeface="+mn-lt"/>
              </a:rPr>
              <a:t>Requirements</a:t>
            </a:r>
          </a:p>
          <a:p>
            <a:pPr marL="234950" indent="-234950">
              <a:spcAft>
                <a:spcPts val="500"/>
              </a:spcAft>
              <a:buFontTx/>
              <a:buAutoNum type="arabicPeriod"/>
              <a:defRPr/>
            </a:pPr>
            <a:r>
              <a:rPr lang="en-US" sz="1200" dirty="0">
                <a:solidFill>
                  <a:srgbClr val="001848"/>
                </a:solidFill>
                <a:latin typeface="+mn-lt"/>
              </a:rPr>
              <a:t>Your Schedule</a:t>
            </a:r>
          </a:p>
          <a:p>
            <a:pPr marL="234950" indent="-234950">
              <a:spcAft>
                <a:spcPts val="500"/>
              </a:spcAft>
              <a:buFontTx/>
              <a:buAutoNum type="arabicPeriod"/>
              <a:defRPr/>
            </a:pPr>
            <a:r>
              <a:rPr lang="en-US" sz="1200" dirty="0">
                <a:solidFill>
                  <a:srgbClr val="001848"/>
                </a:solidFill>
                <a:latin typeface="+mn-lt"/>
              </a:rPr>
              <a:t>Your “To Do List”</a:t>
            </a:r>
          </a:p>
        </p:txBody>
      </p:sp>
      <p:grpSp>
        <p:nvGrpSpPr>
          <p:cNvPr id="4" name="Group 3"/>
          <p:cNvGrpSpPr/>
          <p:nvPr/>
        </p:nvGrpSpPr>
        <p:grpSpPr>
          <a:xfrm>
            <a:off x="2639476" y="1744664"/>
            <a:ext cx="5780624" cy="1947859"/>
            <a:chOff x="2639476" y="1744664"/>
            <a:chExt cx="5780624" cy="1947859"/>
          </a:xfrm>
        </p:grpSpPr>
        <p:sp>
          <p:nvSpPr>
            <p:cNvPr id="29" name="Rectangle 28"/>
            <p:cNvSpPr/>
            <p:nvPr/>
          </p:nvSpPr>
          <p:spPr bwMode="auto">
            <a:xfrm rot="5400000">
              <a:off x="2938718" y="1445422"/>
              <a:ext cx="1277938" cy="1876421"/>
            </a:xfrm>
            <a:prstGeom prst="rect">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3" name="Chevron 4"/>
            <p:cNvSpPr/>
            <p:nvPr/>
          </p:nvSpPr>
          <p:spPr bwMode="auto">
            <a:xfrm>
              <a:off x="2641598" y="2111374"/>
              <a:ext cx="1863721" cy="588964"/>
            </a:xfrm>
            <a:prstGeom prst="rect">
              <a:avLst/>
            </a:prstGeom>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en-US" sz="2400" dirty="0"/>
                <a:t>Orientation – </a:t>
              </a:r>
              <a:r>
                <a:rPr lang="en-US" sz="2400" dirty="0" smtClean="0"/>
                <a:t>February</a:t>
              </a:r>
              <a:endParaRPr lang="en-US" sz="2400" dirty="0"/>
            </a:p>
          </p:txBody>
        </p:sp>
        <p:grpSp>
          <p:nvGrpSpPr>
            <p:cNvPr id="16395" name="Group 30"/>
            <p:cNvGrpSpPr>
              <a:grpSpLocks/>
            </p:cNvGrpSpPr>
            <p:nvPr/>
          </p:nvGrpSpPr>
          <p:grpSpPr bwMode="auto">
            <a:xfrm>
              <a:off x="4523477" y="1748030"/>
              <a:ext cx="3896623" cy="1273868"/>
              <a:chOff x="3647177" y="2348104"/>
              <a:chExt cx="3668023" cy="1273870"/>
            </a:xfrm>
          </p:grpSpPr>
          <p:grpSp>
            <p:nvGrpSpPr>
              <p:cNvPr id="16396" name="Group 12"/>
              <p:cNvGrpSpPr>
                <a:grpSpLocks/>
              </p:cNvGrpSpPr>
              <p:nvPr/>
            </p:nvGrpSpPr>
            <p:grpSpPr bwMode="auto">
              <a:xfrm>
                <a:off x="3647177" y="2348104"/>
                <a:ext cx="3662812" cy="1268788"/>
                <a:chOff x="1366387" y="926890"/>
                <a:chExt cx="6558411" cy="1268788"/>
              </a:xfrm>
            </p:grpSpPr>
            <p:sp>
              <p:nvSpPr>
                <p:cNvPr id="20" name="Round Same Side Corner Rectangle 19"/>
                <p:cNvSpPr/>
                <p:nvPr/>
              </p:nvSpPr>
              <p:spPr>
                <a:xfrm rot="5400000">
                  <a:off x="4009075" y="-1717150"/>
                  <a:ext cx="1273177" cy="6560877"/>
                </a:xfrm>
                <a:prstGeom prst="round2SameRect">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21" name="Round Same Side Corner Rectangle 6"/>
                <p:cNvSpPr/>
                <p:nvPr/>
              </p:nvSpPr>
              <p:spPr>
                <a:xfrm>
                  <a:off x="1365226" y="988611"/>
                  <a:ext cx="6499334" cy="11493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56032" tIns="22860" rIns="22860" bIns="22860" spcCol="1270" anchor="ctr"/>
                <a:lstStyle/>
                <a:p>
                  <a:pPr marL="285750" lvl="1" indent="-285750" defTabSz="1600200">
                    <a:lnSpc>
                      <a:spcPct val="90000"/>
                    </a:lnSpc>
                    <a:spcAft>
                      <a:spcPct val="15000"/>
                    </a:spcAft>
                    <a:buFontTx/>
                    <a:buChar char="••"/>
                    <a:defRPr/>
                  </a:pPr>
                  <a:endParaRPr lang="en-US" sz="3600" dirty="0"/>
                </a:p>
              </p:txBody>
            </p:sp>
          </p:grpSp>
          <p:sp>
            <p:nvSpPr>
              <p:cNvPr id="25" name="Round Same Side Corner Rectangle 10"/>
              <p:cNvSpPr/>
              <p:nvPr/>
            </p:nvSpPr>
            <p:spPr>
              <a:xfrm>
                <a:off x="3656989" y="2362200"/>
                <a:ext cx="3658211" cy="12604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56032" tIns="22860" rIns="22860" bIns="22860" spcCol="1270" anchor="ctr"/>
              <a:lstStyle/>
              <a:p>
                <a:pPr marL="0" lvl="1" defTabSz="1600200">
                  <a:lnSpc>
                    <a:spcPct val="90000"/>
                  </a:lnSpc>
                  <a:spcAft>
                    <a:spcPct val="15000"/>
                  </a:spcAft>
                  <a:defRPr/>
                </a:pPr>
                <a:r>
                  <a:rPr lang="en-US" sz="3200" b="1" dirty="0">
                    <a:solidFill>
                      <a:srgbClr val="002060"/>
                    </a:solidFill>
                  </a:rPr>
                  <a:t>Freshman Advisor</a:t>
                </a:r>
              </a:p>
            </p:txBody>
          </p:sp>
        </p:grpSp>
        <p:sp>
          <p:nvSpPr>
            <p:cNvPr id="3" name="Right Triangle 2"/>
            <p:cNvSpPr/>
            <p:nvPr/>
          </p:nvSpPr>
          <p:spPr>
            <a:xfrm rot="18836206">
              <a:off x="2916060" y="2351779"/>
              <a:ext cx="1317302" cy="1364185"/>
            </a:xfrm>
            <a:prstGeom prst="rtTriangle">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7" name="Picture 5" descr="N:\UserM-R\patterhj\Academic Advising\Orientation\Summer Spring Board\Freshman Advising Presentation (2011)\notes.JP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52465" y="3429000"/>
            <a:ext cx="2029535" cy="2623107"/>
          </a:xfrm>
          <a:prstGeom prst="rect">
            <a:avLst/>
          </a:prstGeom>
          <a:noFill/>
          <a:ln>
            <a:solidFill>
              <a:schemeClr val="tx1">
                <a:lumMod val="50000"/>
                <a:lumOff val="50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7650"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6172200" y="89908"/>
            <a:ext cx="2895601" cy="3115266"/>
          </a:xfrm>
          <a:prstGeom prst="rect">
            <a:avLst/>
          </a:prstGeom>
          <a:noFill/>
          <a:ln w="9525">
            <a:solidFill>
              <a:srgbClr val="002060"/>
            </a:solidFill>
            <a:miter lim="800000"/>
            <a:headEnd/>
            <a:tailEnd/>
          </a:ln>
        </p:spPr>
      </p:pic>
      <p:pic>
        <p:nvPicPr>
          <p:cNvPr id="3" name="Picture 2"/>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514453">
            <a:off x="6724552" y="3582900"/>
            <a:ext cx="2007007" cy="2596797"/>
          </a:xfrm>
          <a:prstGeom prst="rect">
            <a:avLst/>
          </a:prstGeom>
          <a:ln>
            <a:solidFill>
              <a:schemeClr val="tx1">
                <a:lumMod val="50000"/>
                <a:lumOff val="50000"/>
              </a:schemeClr>
            </a:solidFill>
          </a:ln>
        </p:spPr>
      </p:pic>
      <p:pic>
        <p:nvPicPr>
          <p:cNvPr id="8196" name="Picture 4"/>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rot="547507">
            <a:off x="6752295" y="3923251"/>
            <a:ext cx="2020180" cy="2638425"/>
          </a:xfrm>
          <a:prstGeom prst="rect">
            <a:avLst/>
          </a:prstGeom>
          <a:noFill/>
          <a:ln>
            <a:solidFill>
              <a:schemeClr val="tx1">
                <a:lumMod val="50000"/>
                <a:lumOff val="50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194" name="Picture 2"/>
          <p:cNvPicPr>
            <a:picLocks noChangeAspect="1" noChangeArrowheads="1"/>
          </p:cNvPicPr>
          <p:nvPr/>
        </p:nvPicPr>
        <p:blipFill rotWithShape="1">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4584" t="14584" r="2395" b="8333"/>
          <a:stretch/>
        </p:blipFill>
        <p:spPr bwMode="auto">
          <a:xfrm rot="586237">
            <a:off x="7819436" y="4349911"/>
            <a:ext cx="1029730" cy="2438400"/>
          </a:xfrm>
          <a:prstGeom prst="rect">
            <a:avLst/>
          </a:prstGeom>
          <a:noFill/>
          <a:ln w="9525">
            <a:solidFill>
              <a:schemeClr val="tx1">
                <a:lumMod val="50000"/>
                <a:lumOff val="50000"/>
              </a:schemeClr>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bwMode="auto">
          <a:xfrm>
            <a:off x="6325368" y="4191000"/>
            <a:ext cx="1942106" cy="2666999"/>
          </a:xfrm>
          <a:prstGeom prst="rect">
            <a:avLst/>
          </a:prstGeom>
          <a:noFill/>
          <a:ln>
            <a:solidFill>
              <a:schemeClr val="tx1">
                <a:lumMod val="50000"/>
                <a:lumOff val="50000"/>
              </a:schemeClr>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 name="Picture 2"/>
          <p:cNvPicPr>
            <a:picLocks noChangeAspect="1" noChangeArrowheads="1"/>
          </p:cNvPicPr>
          <p:nvPr/>
        </p:nvPicPr>
        <p:blipFill>
          <a:blip r:embed="rId9" cstate="print"/>
          <a:srcRect l="19167" t="8333" r="18909" b="14999"/>
          <a:stretch>
            <a:fillRect/>
          </a:stretch>
        </p:blipFill>
        <p:spPr bwMode="auto">
          <a:xfrm>
            <a:off x="0" y="0"/>
            <a:ext cx="6122988" cy="6705600"/>
          </a:xfrm>
          <a:prstGeom prst="rect">
            <a:avLst/>
          </a:prstGeom>
          <a:noFill/>
          <a:ln w="9525">
            <a:noFill/>
            <a:miter lim="800000"/>
            <a:headEnd/>
            <a:tailEnd/>
          </a:ln>
        </p:spPr>
      </p:pic>
      <p:sp>
        <p:nvSpPr>
          <p:cNvPr id="11" name="TextBox 10"/>
          <p:cNvSpPr txBox="1"/>
          <p:nvPr/>
        </p:nvSpPr>
        <p:spPr>
          <a:xfrm rot="21412350">
            <a:off x="639763" y="1932342"/>
            <a:ext cx="4568825" cy="3439403"/>
          </a:xfrm>
          <a:prstGeom prst="rect">
            <a:avLst/>
          </a:prstGeom>
          <a:noFill/>
        </p:spPr>
        <p:txBody>
          <a:bodyPr>
            <a:spAutoFit/>
          </a:bodyPr>
          <a:lstStyle/>
          <a:p>
            <a:pPr marL="461963" indent="-461963">
              <a:spcAft>
                <a:spcPts val="1500"/>
              </a:spcAft>
              <a:buFontTx/>
              <a:buAutoNum type="arabicPeriod"/>
              <a:defRPr/>
            </a:pPr>
            <a:r>
              <a:rPr lang="en-US" sz="3600" dirty="0">
                <a:solidFill>
                  <a:srgbClr val="002060"/>
                </a:solidFill>
                <a:latin typeface="+mn-lt"/>
              </a:rPr>
              <a:t>Our Roles</a:t>
            </a:r>
          </a:p>
          <a:p>
            <a:pPr marL="461963" indent="-461963">
              <a:spcAft>
                <a:spcPts val="1500"/>
              </a:spcAft>
              <a:buFontTx/>
              <a:buAutoNum type="arabicPeriod"/>
              <a:defRPr/>
            </a:pPr>
            <a:r>
              <a:rPr lang="en-US" sz="3600" b="1" dirty="0" smtClean="0">
                <a:solidFill>
                  <a:srgbClr val="002060"/>
                </a:solidFill>
                <a:latin typeface="+mn-lt"/>
              </a:rPr>
              <a:t>Graduation </a:t>
            </a:r>
            <a:r>
              <a:rPr lang="en-US" sz="3600" b="1" dirty="0">
                <a:solidFill>
                  <a:srgbClr val="002060"/>
                </a:solidFill>
                <a:latin typeface="+mn-lt"/>
              </a:rPr>
              <a:t>Requirements</a:t>
            </a:r>
          </a:p>
          <a:p>
            <a:pPr marL="461963" indent="-461963">
              <a:spcAft>
                <a:spcPts val="1500"/>
              </a:spcAft>
              <a:buFontTx/>
              <a:buAutoNum type="arabicPeriod"/>
              <a:defRPr/>
            </a:pPr>
            <a:r>
              <a:rPr lang="en-US" sz="3600" dirty="0">
                <a:solidFill>
                  <a:srgbClr val="002060"/>
                </a:solidFill>
                <a:latin typeface="+mn-lt"/>
              </a:rPr>
              <a:t>Your Schedule</a:t>
            </a:r>
          </a:p>
          <a:p>
            <a:pPr marL="461963" indent="-461963">
              <a:spcAft>
                <a:spcPts val="1500"/>
              </a:spcAft>
              <a:buFontTx/>
              <a:buAutoNum type="arabicPeriod"/>
              <a:defRPr/>
            </a:pPr>
            <a:r>
              <a:rPr lang="en-US" sz="3600" dirty="0">
                <a:solidFill>
                  <a:srgbClr val="002060"/>
                </a:solidFill>
                <a:latin typeface="+mn-lt"/>
              </a:rPr>
              <a:t>Your “To Do List”</a:t>
            </a:r>
          </a:p>
        </p:txBody>
      </p:sp>
      <p:sp>
        <p:nvSpPr>
          <p:cNvPr id="12" name="5-Point Star 11"/>
          <p:cNvSpPr/>
          <p:nvPr/>
        </p:nvSpPr>
        <p:spPr>
          <a:xfrm>
            <a:off x="5181600" y="5410200"/>
            <a:ext cx="493918" cy="448046"/>
          </a:xfrm>
          <a:prstGeom prst="star5">
            <a:avLst/>
          </a:prstGeom>
          <a:solidFill>
            <a:srgbClr val="009900"/>
          </a:solidFill>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5574</TotalTime>
  <Words>7641</Words>
  <Application>Microsoft Macintosh PowerPoint</Application>
  <PresentationFormat>On-screen Show (4:3)</PresentationFormat>
  <Paragraphs>1105</Paragraphs>
  <Slides>53</Slides>
  <Notes>52</Notes>
  <HiddenSlides>1</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Excel.Sheet.8</vt:lpstr>
      <vt:lpstr>Welcome to Summer Springboard</vt:lpstr>
      <vt:lpstr>Slide 2</vt:lpstr>
      <vt:lpstr>Slide 3</vt:lpstr>
      <vt:lpstr>Slide 4</vt:lpstr>
      <vt:lpstr>Slide 5</vt:lpstr>
      <vt:lpstr>Your Role</vt:lpstr>
      <vt:lpstr>Freshman Advisor’s Role</vt:lpstr>
      <vt:lpstr>Major Advisor</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General Education: The Human Community</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Other Items on Checklist</vt:lpstr>
      <vt:lpstr>While Waiting to Meet</vt:lpstr>
      <vt:lpstr>Slide 52</vt:lpstr>
      <vt:lpstr>Slide 53</vt:lpstr>
    </vt:vector>
  </TitlesOfParts>
  <Company>James Madison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Heather J. Patterson</dc:creator>
  <cp:lastModifiedBy>Nancy Harris</cp:lastModifiedBy>
  <cp:revision>500</cp:revision>
  <dcterms:created xsi:type="dcterms:W3CDTF">2012-06-19T20:28:13Z</dcterms:created>
  <dcterms:modified xsi:type="dcterms:W3CDTF">2012-06-19T21:34:25Z</dcterms:modified>
</cp:coreProperties>
</file>