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tags/tag1.xml" ContentType="application/vnd.openxmlformats-officedocument.presentationml.tags+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1"/>
  </p:notesMasterIdLst>
  <p:sldIdLst>
    <p:sldId id="267" r:id="rId2"/>
    <p:sldId id="257" r:id="rId3"/>
    <p:sldId id="269" r:id="rId4"/>
    <p:sldId id="276" r:id="rId5"/>
    <p:sldId id="331" r:id="rId6"/>
    <p:sldId id="332" r:id="rId7"/>
    <p:sldId id="281" r:id="rId8"/>
    <p:sldId id="282" r:id="rId9"/>
    <p:sldId id="283" r:id="rId10"/>
    <p:sldId id="284" r:id="rId11"/>
    <p:sldId id="279" r:id="rId12"/>
    <p:sldId id="278" r:id="rId13"/>
    <p:sldId id="306" r:id="rId14"/>
    <p:sldId id="273" r:id="rId15"/>
    <p:sldId id="310" r:id="rId16"/>
    <p:sldId id="309" r:id="rId17"/>
    <p:sldId id="311" r:id="rId18"/>
    <p:sldId id="313" r:id="rId19"/>
    <p:sldId id="297" r:id="rId20"/>
    <p:sldId id="293" r:id="rId21"/>
    <p:sldId id="295" r:id="rId22"/>
    <p:sldId id="298" r:id="rId23"/>
    <p:sldId id="329" r:id="rId24"/>
    <p:sldId id="274" r:id="rId25"/>
    <p:sldId id="314" r:id="rId26"/>
    <p:sldId id="315" r:id="rId27"/>
    <p:sldId id="316" r:id="rId28"/>
    <p:sldId id="320" r:id="rId29"/>
    <p:sldId id="321" r:id="rId30"/>
    <p:sldId id="319" r:id="rId31"/>
    <p:sldId id="322" r:id="rId32"/>
    <p:sldId id="323" r:id="rId33"/>
    <p:sldId id="326" r:id="rId34"/>
    <p:sldId id="327" r:id="rId35"/>
    <p:sldId id="328" r:id="rId36"/>
    <p:sldId id="324" r:id="rId37"/>
    <p:sldId id="301" r:id="rId38"/>
    <p:sldId id="330" r:id="rId39"/>
    <p:sldId id="325" r:id="rId40"/>
  </p:sldIdLst>
  <p:sldSz cx="9144000" cy="6858000" type="screen4x3"/>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99"/>
    <a:srgbClr val="CC99FF"/>
    <a:srgbClr val="CCFF99"/>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0126" autoAdjust="0"/>
    <p:restoredTop sz="81130" autoAdjust="0"/>
  </p:normalViewPr>
  <p:slideViewPr>
    <p:cSldViewPr>
      <p:cViewPr varScale="1">
        <p:scale>
          <a:sx n="121" d="100"/>
          <a:sy n="121" d="100"/>
        </p:scale>
        <p:origin x="-2464"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tags" Target="tags/tag1.xml"/><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1B98E-0AF2-4418-A28E-A29C43E4BF3A}" type="datetimeFigureOut">
              <a:rPr lang="en-US" smtClean="0"/>
              <a:pPr/>
              <a:t>8/22/12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E3DE50-1B70-41EE-B28F-B9659AD7E970}"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056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r>
              <a:rPr lang="en-US" dirty="0" smtClean="0"/>
              <a:t>Some advisors</a:t>
            </a:r>
            <a:r>
              <a:rPr lang="en-US" baseline="0" dirty="0" smtClean="0"/>
              <a:t> are combining during the 1787 session.  This slide can show where you want your particular students to sit.  Or, if you are by yourself, just change to one listing of an advisor.</a:t>
            </a:r>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40DA33-7FEC-4ABA-AE4B-8154D5151403}"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it is important to exercise</a:t>
            </a:r>
            <a:r>
              <a:rPr lang="en-US" baseline="0" dirty="0" smtClean="0"/>
              <a:t>, spend time with friends, do fun things.  All can be fit into the schedule since this is only looking at 40 hours within the week.</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994619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a:t>
            </a:r>
            <a:r>
              <a:rPr lang="en-US" baseline="0" dirty="0" smtClean="0"/>
              <a:t> Behavior:</a:t>
            </a:r>
          </a:p>
          <a:p>
            <a:pPr marL="171450" indent="-171450">
              <a:buFont typeface="Arial" pitchFamily="34" charset="0"/>
              <a:buNone/>
            </a:pPr>
            <a:r>
              <a:rPr lang="en-US" baseline="0" dirty="0" smtClean="0"/>
              <a:t>Arrive early and be prepared to start class on time.</a:t>
            </a:r>
          </a:p>
          <a:p>
            <a:pPr marL="171450" indent="-171450">
              <a:buFont typeface="Arial" pitchFamily="34" charset="0"/>
              <a:buNone/>
            </a:pPr>
            <a:r>
              <a:rPr lang="en-US" baseline="0" dirty="0" smtClean="0"/>
              <a:t>Take Notes</a:t>
            </a:r>
          </a:p>
          <a:p>
            <a:pPr marL="171450" indent="-171450">
              <a:buFont typeface="Arial" pitchFamily="34" charset="0"/>
              <a:buNone/>
            </a:pPr>
            <a:r>
              <a:rPr lang="en-US" baseline="0" dirty="0" smtClean="0"/>
              <a:t>Ask Questions</a:t>
            </a:r>
          </a:p>
          <a:p>
            <a:pPr marL="171450" indent="-171450">
              <a:buFont typeface="Arial" pitchFamily="34" charset="0"/>
              <a:buNone/>
            </a:pPr>
            <a:r>
              <a:rPr lang="en-US" baseline="0" dirty="0" smtClean="0"/>
              <a:t>Engage in Discussion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Syllabus</a:t>
            </a:r>
          </a:p>
          <a:p>
            <a:pPr marL="171450" indent="-171450">
              <a:buFont typeface="Arial" pitchFamily="34" charset="0"/>
              <a:buChar char="•"/>
            </a:pPr>
            <a:r>
              <a:rPr lang="en-US" dirty="0" smtClean="0"/>
              <a:t>Different Sections for each course – content is the same but how it’s taught is different</a:t>
            </a:r>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14E3DE50-1B70-41EE-B28F-B9659AD7E970}"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Not all courses</a:t>
            </a:r>
            <a:r>
              <a:rPr lang="en-US" baseline="0" dirty="0" smtClean="0"/>
              <a:t> use Blackboard</a:t>
            </a:r>
            <a:endParaRPr lang="en-US" dirty="0" smtClean="0"/>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14E3DE50-1B70-41EE-B28F-B9659AD7E970}"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These are some of the learning centers on campus.  </a:t>
            </a:r>
          </a:p>
        </p:txBody>
      </p:sp>
      <p:sp>
        <p:nvSpPr>
          <p:cNvPr id="4" name="Slide Number Placeholder 3"/>
          <p:cNvSpPr>
            <a:spLocks noGrp="1"/>
          </p:cNvSpPr>
          <p:nvPr>
            <p:ph type="sldNum" sz="quarter" idx="10"/>
          </p:nvPr>
        </p:nvSpPr>
        <p:spPr/>
        <p:txBody>
          <a:bodyPr/>
          <a:lstStyle/>
          <a:p>
            <a:fld id="{14E3DE50-1B70-41EE-B28F-B9659AD7E970}"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 to navigate the JMU website which has lots of important information.  Campus Directory</a:t>
            </a:r>
            <a:r>
              <a:rPr lang="en-US" baseline="0" dirty="0" smtClean="0"/>
              <a:t> helps you to find information about professors such as offices, emails, and phone numbers.</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note under Announcements, the second paragraph</a:t>
            </a:r>
            <a:r>
              <a:rPr lang="en-US" baseline="0" dirty="0" smtClean="0"/>
              <a:t> describes how to set the default term for the class search; otherwise, it shows up as a different semester than the present one.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Ecampus can be used for much more than registering</a:t>
            </a:r>
            <a:r>
              <a:rPr lang="en-US" baseline="0" dirty="0" smtClean="0"/>
              <a:t> for classes.  Be sure that your dual enrollment and any credit from AP/IB have shown up on your transcript.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using the weekly calendar view, be sure to have the appropriate week showing at the top.  Block courses only show up in the dates they are offered.</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6292254"/>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bookmark this page.  Note the dates and deadlines</a:t>
            </a:r>
            <a:r>
              <a:rPr lang="en-US" baseline="0" dirty="0" smtClean="0"/>
              <a:t> on the left hand side.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662264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 student is a full-time job and you must be engaged in the process</a:t>
            </a:r>
            <a:r>
              <a:rPr lang="en-US" baseline="0" dirty="0" smtClean="0"/>
              <a:t> – not just keeping a seat.</a:t>
            </a:r>
          </a:p>
          <a:p>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your To Do List to start your semester.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a:t>
            </a:r>
            <a:r>
              <a:rPr lang="en-US" dirty="0" err="1" smtClean="0"/>
              <a:t>mappy</a:t>
            </a:r>
            <a:r>
              <a:rPr lang="en-US" dirty="0" smtClean="0"/>
              <a:t> has the schedule for each day of Orientation.  The assessment</a:t>
            </a:r>
            <a:r>
              <a:rPr lang="en-US" baseline="0" dirty="0" smtClean="0"/>
              <a:t> times are on there under Friday, August 26.  Your specific time and location are on the label of your </a:t>
            </a:r>
            <a:r>
              <a:rPr lang="en-US" baseline="0" dirty="0" err="1" smtClean="0"/>
              <a:t>mappy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go to the major and/of pre-health</a:t>
            </a:r>
            <a:r>
              <a:rPr lang="en-US" baseline="0" dirty="0" smtClean="0"/>
              <a:t> presentation on Saturday morning that applies to you.  If you are Undeclared, this is a great opportunity to find out about two different majors. </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Honor Code is an important</a:t>
            </a:r>
            <a:r>
              <a:rPr lang="en-US" baseline="0" dirty="0" smtClean="0"/>
              <a:t> aspect of being a student at JMU.  You can violate it if you do not know what it is.  Take the Honor Code as soon as possible.  You can take the Honor Code test from any computer.  We will review the tutorial at the end of this presentation.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only take the Tech Level I and ISST tests</a:t>
            </a:r>
            <a:r>
              <a:rPr lang="en-US" baseline="0" dirty="0" smtClean="0"/>
              <a:t> in Ashby Lab during the designated hours.</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you can go online through ecampus</a:t>
            </a:r>
            <a:r>
              <a:rPr lang="en-US" baseline="0" dirty="0" smtClean="0"/>
              <a:t> on your own to swap the days and times of a class that you are currently in.  If you want to change to a different class, you need your advisor’s signature and you must take the form to the Registrar’s Office on 3</a:t>
            </a:r>
            <a:r>
              <a:rPr lang="en-US" baseline="30000" dirty="0" smtClean="0"/>
              <a:t>rd</a:t>
            </a:r>
            <a:r>
              <a:rPr lang="en-US" baseline="0" dirty="0" smtClean="0"/>
              <a:t> floor Warren.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6087438"/>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a:t>
            </a:r>
            <a:r>
              <a:rPr lang="en-US" baseline="0" dirty="0" smtClean="0"/>
              <a:t> day to drop or add a course or swap a section is Tuesday, Sept. 6 at 5:00pm</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help</a:t>
            </a:r>
            <a:r>
              <a:rPr lang="en-US" baseline="0" dirty="0" smtClean="0"/>
              <a:t> with your schedule changes, special times have been set up at Hillside Lab (where you took the Orientation survey this summer) for you to bring your course adjustment form with your advisor’s signature and a copy of your schedule.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Health Sciences Dept. has a deadline for the fall semester to declare one of these majors:</a:t>
            </a:r>
            <a:r>
              <a:rPr lang="en-US" baseline="0" dirty="0" smtClean="0"/>
              <a:t>  Athletic Training, Dietetics, Health Sciences, and Health Services Administration.  After this deadline, you will need to wait until the spring semester to declare any of these majors.  In all of these majors, you have to be declared in order to register for certain classes—registration for the spring semester is held in November.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this deadline, you have to submit a portfolio</a:t>
            </a:r>
            <a:r>
              <a:rPr lang="en-US" baseline="0" dirty="0" smtClean="0"/>
              <a:t> for review in order to declare the major.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Pick a variety of courses that are challenging.  These slides show a variety of classroom settings or projects.</a:t>
            </a:r>
          </a:p>
        </p:txBody>
      </p:sp>
      <p:sp>
        <p:nvSpPr>
          <p:cNvPr id="4" name="Slide Number Placeholder 3"/>
          <p:cNvSpPr>
            <a:spLocks noGrp="1"/>
          </p:cNvSpPr>
          <p:nvPr>
            <p:ph type="sldNum" sz="quarter" idx="10"/>
          </p:nvPr>
        </p:nvSpPr>
        <p:spPr/>
        <p:txBody>
          <a:bodyPr/>
          <a:lstStyle/>
          <a:p>
            <a:fld id="{14E3DE50-1B70-41EE-B28F-B9659AD7E970}"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Change</a:t>
            </a:r>
            <a:r>
              <a:rPr lang="en-US" baseline="0" dirty="0" smtClean="0"/>
              <a:t> or Declaration of Major form is online on the Registrar’s website.  You must complete the top line, your academic level is First Semester Freshman no matter how much credit you brought into the university.  Your current major must be listed next to First Major and check the box that says drop.  Under New, you must list the major and degree (if you know which one you are pursuing), and you must obtain the department head’s signature and your freshman advisor’s signature and then take the form to the Registrar’s Office on 3</a:t>
            </a:r>
            <a:r>
              <a:rPr lang="en-US" baseline="30000" dirty="0" smtClean="0"/>
              <a:t>rd</a:t>
            </a:r>
            <a:r>
              <a:rPr lang="en-US" baseline="0" dirty="0" smtClean="0"/>
              <a:t> floor Wilson.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Advisors will want to adjust this slide to note when they will be able to meet with students.</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time for you to talk individually with students about schedule changes and to complete the course adjustment forms so that they can take them to Hillside Lab on Friday.</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816405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Connect theories to practice</a:t>
            </a:r>
            <a:r>
              <a:rPr lang="en-US" baseline="0" dirty="0" smtClean="0"/>
              <a:t> through independent research projects, internships, clubs and organizations, and service learning</a:t>
            </a:r>
          </a:p>
          <a:p>
            <a:pPr marL="171450" indent="-171450">
              <a:buFont typeface="Arial" pitchFamily="34" charset="0"/>
              <a:buChar char="•"/>
            </a:pPr>
            <a:r>
              <a:rPr lang="en-US" baseline="0" dirty="0" smtClean="0"/>
              <a:t>Gain perspectives outside the U.S. – study abroad, foreign language courses, courses about global issues and other countries</a:t>
            </a:r>
            <a:endParaRPr lang="en-US" dirty="0" smtClean="0"/>
          </a:p>
        </p:txBody>
      </p:sp>
      <p:sp>
        <p:nvSpPr>
          <p:cNvPr id="4" name="Slide Number Placeholder 3"/>
          <p:cNvSpPr>
            <a:spLocks noGrp="1"/>
          </p:cNvSpPr>
          <p:nvPr>
            <p:ph type="sldNum" sz="quarter" idx="10"/>
          </p:nvPr>
        </p:nvSpPr>
        <p:spPr/>
        <p:txBody>
          <a:bodyPr/>
          <a:lstStyle/>
          <a:p>
            <a:fld id="{14E3DE50-1B70-41EE-B28F-B9659AD7E970}"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Taking</a:t>
            </a:r>
            <a:r>
              <a:rPr lang="en-US" baseline="0" dirty="0" smtClean="0"/>
              <a:t> responsibility and gaining independence</a:t>
            </a:r>
          </a:p>
          <a:p>
            <a:pPr marL="171450" indent="-171450">
              <a:buFont typeface="Arial" pitchFamily="34" charset="0"/>
              <a:buChar char="•"/>
            </a:pPr>
            <a:r>
              <a:rPr lang="en-US" baseline="0" dirty="0" smtClean="0"/>
              <a:t>Take care of you – make friends and take care of your health and wellbeing</a:t>
            </a:r>
          </a:p>
        </p:txBody>
      </p:sp>
      <p:sp>
        <p:nvSpPr>
          <p:cNvPr id="4" name="Slide Number Placeholder 3"/>
          <p:cNvSpPr>
            <a:spLocks noGrp="1"/>
          </p:cNvSpPr>
          <p:nvPr>
            <p:ph type="sldNum" sz="quarter" idx="10"/>
          </p:nvPr>
        </p:nvSpPr>
        <p:spPr/>
        <p:txBody>
          <a:bodyPr/>
          <a:lstStyle/>
          <a:p>
            <a:fld id="{14E3DE50-1B70-41EE-B28F-B9659AD7E970}"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Build</a:t>
            </a:r>
            <a:r>
              <a:rPr lang="en-US" baseline="0" dirty="0" smtClean="0"/>
              <a:t> skills and gain professional experience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 to</a:t>
            </a:r>
            <a:r>
              <a:rPr lang="en-US" baseline="0" dirty="0" smtClean="0"/>
              <a:t> get you here…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setting goals,</a:t>
            </a:r>
            <a:r>
              <a:rPr lang="en-US" baseline="0" dirty="0" smtClean="0"/>
              <a:t> it is good to know the target.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Advisors may want to adjust this as they see fit.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05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020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160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244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latin typeface="Trebuchet MS"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accent4">
                    <a:lumMod val="50000"/>
                  </a:schemeClr>
                </a:solidFill>
                <a:latin typeface="Trebuchet MS" pitchFamily="34" charset="0"/>
              </a:defRPr>
            </a:lvl1pPr>
            <a:lvl2pPr>
              <a:defRPr>
                <a:solidFill>
                  <a:schemeClr val="accent4">
                    <a:lumMod val="50000"/>
                  </a:schemeClr>
                </a:solidFill>
                <a:latin typeface="Trebuchet MS" pitchFamily="34" charset="0"/>
              </a:defRPr>
            </a:lvl2pPr>
            <a:lvl3pPr>
              <a:defRPr>
                <a:solidFill>
                  <a:schemeClr val="accent4">
                    <a:lumMod val="50000"/>
                  </a:schemeClr>
                </a:solidFill>
                <a:latin typeface="Trebuchet MS" pitchFamily="34" charset="0"/>
              </a:defRPr>
            </a:lvl3pPr>
            <a:lvl4pPr>
              <a:defRPr>
                <a:solidFill>
                  <a:schemeClr val="accent4">
                    <a:lumMod val="50000"/>
                  </a:schemeClr>
                </a:solidFill>
                <a:latin typeface="Trebuchet MS" pitchFamily="34" charset="0"/>
              </a:defRPr>
            </a:lvl4pPr>
            <a:lvl5pPr>
              <a:defRPr>
                <a:solidFill>
                  <a:schemeClr val="accent4">
                    <a:lumMod val="50000"/>
                  </a:schemeClr>
                </a:solidFill>
                <a:latin typeface="Trebuchet M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28162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57E4F6-B20F-4F33-AC13-745B8227BC2B}" type="datetimeFigureOut">
              <a:rPr lang="en-US" smtClean="0"/>
              <a:pPr/>
              <a:t>8/22/12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664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57E4F6-B20F-4F33-AC13-745B8227BC2B}" type="datetimeFigureOut">
              <a:rPr lang="en-US" smtClean="0"/>
              <a:pPr/>
              <a:t>8/22/12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381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57E4F6-B20F-4F33-AC13-745B8227BC2B}" type="datetimeFigureOut">
              <a:rPr lang="en-US" smtClean="0"/>
              <a:pPr/>
              <a:t>8/22/12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205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57E4F6-B20F-4F33-AC13-745B8227BC2B}" type="datetimeFigureOut">
              <a:rPr lang="en-US" smtClean="0"/>
              <a:pPr/>
              <a:t>8/22/12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400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7E4F6-B20F-4F33-AC13-745B8227BC2B}" type="datetimeFigureOut">
              <a:rPr lang="en-US" smtClean="0"/>
              <a:pPr/>
              <a:t>8/22/12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577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7E4F6-B20F-4F33-AC13-745B8227BC2B}" type="datetimeFigureOut">
              <a:rPr lang="en-US" smtClean="0"/>
              <a:pPr/>
              <a:t>8/22/12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79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7E4F6-B20F-4F33-AC13-745B8227BC2B}" type="datetimeFigureOut">
              <a:rPr lang="en-US" smtClean="0"/>
              <a:pPr/>
              <a:t>8/22/12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3406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7E4F6-B20F-4F33-AC13-745B8227BC2B}" type="datetimeFigureOut">
              <a:rPr lang="en-US" smtClean="0"/>
              <a:pPr/>
              <a:t>8/22/12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31F0A-9E05-40CC-B4F3-47A73A41EA57}"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3292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4.jpeg"/><Relationship Id="rId11"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4.jpe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Microsoft_Word_97_-_2004_Document1.doc"/><Relationship Id="rId5" Type="http://schemas.openxmlformats.org/officeDocument/2006/relationships/oleObject" Target="../embeddings/Microsoft_Word_97_-_2004_Document2.doc"/><Relationship Id="rId6" Type="http://schemas.openxmlformats.org/officeDocument/2006/relationships/image" Target="../media/image46.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1.png"/><Relationship Id="rId5" Type="http://schemas.openxmlformats.org/officeDocument/2006/relationships/image" Target="../media/image59.jpe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secureweb.jmu.edu/gened/honorcodetutorial/part1/" TargetMode="External"/><Relationship Id="rId5" Type="http://schemas.openxmlformats.org/officeDocument/2006/relationships/hyperlink" Target="http://secureweb.jmu.edu/gened/honorcodetutorial/part2/" TargetMode="External"/><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jpeg"/><Relationship Id="rId10" Type="http://schemas.openxmlformats.org/officeDocument/2006/relationships/image" Target="../media/image12.png"/></Relationships>
</file>

<file path=ppt/slides/_rels/slide9.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1.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 name="Title 5"/>
          <p:cNvSpPr txBox="1">
            <a:spLocks/>
          </p:cNvSpPr>
          <p:nvPr/>
        </p:nvSpPr>
        <p:spPr>
          <a:xfrm>
            <a:off x="0" y="381000"/>
            <a:ext cx="9144000" cy="1143000"/>
          </a:xfrm>
          <a:prstGeom prst="rect">
            <a:avLst/>
          </a:prstGeom>
        </p:spPr>
        <p:txBody>
          <a:bodyPr/>
          <a:lstStyle/>
          <a:p>
            <a:pPr algn="ctr">
              <a:tabLst>
                <a:tab pos="2801938" algn="l"/>
              </a:tabLst>
              <a:defRPr/>
            </a:pPr>
            <a:r>
              <a:rPr lang="en-US" sz="5400" b="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rPr>
              <a:t>Check-In with Advisor</a:t>
            </a:r>
            <a:endParaRPr lang="en-US" sz="5400" b="1" dirty="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p:txBody>
      </p:sp>
      <p:sp>
        <p:nvSpPr>
          <p:cNvPr id="10" name="Text Box 6"/>
          <p:cNvSpPr txBox="1">
            <a:spLocks noChangeArrowheads="1"/>
          </p:cNvSpPr>
          <p:nvPr/>
        </p:nvSpPr>
        <p:spPr bwMode="auto">
          <a:xfrm>
            <a:off x="765386" y="2057400"/>
            <a:ext cx="3654214" cy="31393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chemeClr val="accent5">
                    <a:lumMod val="50000"/>
                  </a:schemeClr>
                </a:solidFill>
                <a:latin typeface="Candara" pitchFamily="34" charset="0"/>
              </a:rPr>
              <a:t>Nancy Harris</a:t>
            </a:r>
          </a:p>
          <a:p>
            <a:pPr algn="ctr" eaLnBrk="1" hangingPunct="1">
              <a:spcBef>
                <a:spcPct val="50000"/>
              </a:spcBef>
            </a:pPr>
            <a:r>
              <a:rPr lang="en-US" sz="3600" dirty="0" err="1" smtClean="0">
                <a:solidFill>
                  <a:schemeClr val="accent5">
                    <a:lumMod val="50000"/>
                  </a:schemeClr>
                </a:solidFill>
                <a:latin typeface="Candara" pitchFamily="34" charset="0"/>
              </a:rPr>
              <a:t>harrisnl</a:t>
            </a:r>
            <a:r>
              <a:rPr lang="en-US" sz="3600" dirty="0" err="1" smtClean="0">
                <a:solidFill>
                  <a:schemeClr val="accent5">
                    <a:lumMod val="50000"/>
                  </a:schemeClr>
                </a:solidFill>
                <a:latin typeface="Candara" pitchFamily="34" charset="0"/>
              </a:rPr>
              <a:t>@</a:t>
            </a:r>
            <a:r>
              <a:rPr lang="en-US" sz="3600" dirty="0" err="1" smtClean="0">
                <a:solidFill>
                  <a:schemeClr val="accent5">
                    <a:lumMod val="50000"/>
                  </a:schemeClr>
                </a:solidFill>
                <a:latin typeface="Candara" pitchFamily="34" charset="0"/>
              </a:rPr>
              <a:t>jmu.edu</a:t>
            </a:r>
            <a:endParaRPr lang="en-US" sz="3600" dirty="0" smtClean="0">
              <a:solidFill>
                <a:schemeClr val="accent5">
                  <a:lumMod val="50000"/>
                </a:schemeClr>
              </a:solidFill>
              <a:latin typeface="Candara" pitchFamily="34" charset="0"/>
            </a:endParaRPr>
          </a:p>
          <a:p>
            <a:pPr algn="ctr" eaLnBrk="1" hangingPunct="1">
              <a:spcBef>
                <a:spcPct val="50000"/>
              </a:spcBef>
            </a:pPr>
            <a:r>
              <a:rPr lang="en-US" sz="3600" dirty="0" smtClean="0">
                <a:solidFill>
                  <a:schemeClr val="accent5">
                    <a:lumMod val="50000"/>
                  </a:schemeClr>
                </a:solidFill>
                <a:latin typeface="Candara" pitchFamily="34" charset="0"/>
              </a:rPr>
              <a:t>540-568</a:t>
            </a:r>
            <a:r>
              <a:rPr lang="en-US" sz="3600" dirty="0" smtClean="0">
                <a:solidFill>
                  <a:schemeClr val="accent5">
                    <a:lumMod val="50000"/>
                  </a:schemeClr>
                </a:solidFill>
                <a:latin typeface="Candara" pitchFamily="34" charset="0"/>
              </a:rPr>
              <a:t>-8771</a:t>
            </a:r>
          </a:p>
          <a:p>
            <a:pPr algn="ctr" eaLnBrk="1" hangingPunct="1">
              <a:spcBef>
                <a:spcPct val="50000"/>
              </a:spcBef>
            </a:pPr>
            <a:r>
              <a:rPr lang="en-US" sz="3600" dirty="0" smtClean="0">
                <a:solidFill>
                  <a:schemeClr val="accent5">
                    <a:lumMod val="50000"/>
                  </a:schemeClr>
                </a:solidFill>
                <a:latin typeface="Candara" pitchFamily="34" charset="0"/>
              </a:rPr>
              <a:t>ISAT/CS 217</a:t>
            </a:r>
            <a:endParaRPr lang="en-US" sz="3600" dirty="0">
              <a:solidFill>
                <a:schemeClr val="accent5">
                  <a:lumMod val="50000"/>
                </a:schemeClr>
              </a:solidFill>
              <a:latin typeface="Candara" pitchFamily="34" charset="0"/>
            </a:endParaRPr>
          </a:p>
        </p:txBody>
      </p:sp>
      <p:sp>
        <p:nvSpPr>
          <p:cNvPr id="11" name="Line 5"/>
          <p:cNvSpPr>
            <a:spLocks noChangeShapeType="1"/>
          </p:cNvSpPr>
          <p:nvPr/>
        </p:nvSpPr>
        <p:spPr bwMode="auto">
          <a:xfrm flipH="1">
            <a:off x="0" y="2590800"/>
            <a:ext cx="1066800" cy="2133600"/>
          </a:xfrm>
          <a:prstGeom prst="line">
            <a:avLst/>
          </a:prstGeom>
          <a:noFill/>
          <a:ln w="57150">
            <a:solidFill>
              <a:schemeClr val="accent5">
                <a:lumMod val="50000"/>
              </a:schemeClr>
            </a:solidFill>
            <a:miter lim="800000"/>
            <a:headEnd/>
            <a:tailEnd type="triangle" w="lg" len="lg"/>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lstStyle/>
          <a:p>
            <a:endParaRPr lang="en-US">
              <a:solidFill>
                <a:schemeClr val="accent5">
                  <a:lumMod val="50000"/>
                </a:schemeClr>
              </a:solidFill>
            </a:endParaRPr>
          </a:p>
        </p:txBody>
      </p:sp>
      <p:sp>
        <p:nvSpPr>
          <p:cNvPr id="12" name="Text Box 6"/>
          <p:cNvSpPr txBox="1">
            <a:spLocks noChangeArrowheads="1"/>
          </p:cNvSpPr>
          <p:nvPr/>
        </p:nvSpPr>
        <p:spPr bwMode="auto">
          <a:xfrm>
            <a:off x="4572000" y="2057400"/>
            <a:ext cx="4038600" cy="313932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chemeClr val="accent6">
                    <a:lumMod val="50000"/>
                  </a:schemeClr>
                </a:solidFill>
                <a:latin typeface="Candara" pitchFamily="34" charset="0"/>
              </a:rPr>
              <a:t>Chris Mayfield</a:t>
            </a:r>
            <a:endParaRPr lang="en-US" sz="3600" b="1" dirty="0" smtClean="0">
              <a:solidFill>
                <a:schemeClr val="accent6">
                  <a:lumMod val="50000"/>
                </a:schemeClr>
              </a:solidFill>
              <a:latin typeface="Candara" pitchFamily="34" charset="0"/>
            </a:endParaRPr>
          </a:p>
          <a:p>
            <a:pPr algn="ctr" eaLnBrk="1" hangingPunct="1">
              <a:spcBef>
                <a:spcPct val="50000"/>
              </a:spcBef>
            </a:pPr>
            <a:r>
              <a:rPr lang="en-US" sz="3600" dirty="0" err="1" smtClean="0">
                <a:solidFill>
                  <a:schemeClr val="accent6">
                    <a:lumMod val="50000"/>
                  </a:schemeClr>
                </a:solidFill>
                <a:latin typeface="Candara" pitchFamily="34" charset="0"/>
              </a:rPr>
              <a:t>mayfiecs</a:t>
            </a:r>
            <a:r>
              <a:rPr lang="en-US" sz="3600" dirty="0" err="1" smtClean="0">
                <a:solidFill>
                  <a:schemeClr val="accent6">
                    <a:lumMod val="50000"/>
                  </a:schemeClr>
                </a:solidFill>
                <a:latin typeface="Candara" pitchFamily="34" charset="0"/>
              </a:rPr>
              <a:t>@</a:t>
            </a:r>
            <a:r>
              <a:rPr lang="en-US" sz="3600" dirty="0" err="1" smtClean="0">
                <a:solidFill>
                  <a:schemeClr val="accent6">
                    <a:lumMod val="50000"/>
                  </a:schemeClr>
                </a:solidFill>
                <a:latin typeface="Candara" pitchFamily="34" charset="0"/>
              </a:rPr>
              <a:t>jmu.edu</a:t>
            </a:r>
            <a:endParaRPr lang="en-US" sz="3600" dirty="0" smtClean="0">
              <a:solidFill>
                <a:schemeClr val="accent6">
                  <a:lumMod val="50000"/>
                </a:schemeClr>
              </a:solidFill>
              <a:latin typeface="Candara" pitchFamily="34" charset="0"/>
            </a:endParaRPr>
          </a:p>
          <a:p>
            <a:pPr algn="ctr" eaLnBrk="1" hangingPunct="1">
              <a:spcBef>
                <a:spcPct val="50000"/>
              </a:spcBef>
            </a:pPr>
            <a:r>
              <a:rPr lang="en-US" sz="3600" dirty="0" smtClean="0">
                <a:solidFill>
                  <a:schemeClr val="accent6">
                    <a:lumMod val="50000"/>
                  </a:schemeClr>
                </a:solidFill>
                <a:latin typeface="Candara" pitchFamily="34" charset="0"/>
              </a:rPr>
              <a:t>540-568-xxxx</a:t>
            </a:r>
            <a:endParaRPr lang="en-US" sz="3600" dirty="0">
              <a:solidFill>
                <a:schemeClr val="accent6">
                  <a:lumMod val="50000"/>
                </a:schemeClr>
              </a:solidFill>
              <a:latin typeface="Candara" pitchFamily="34" charset="0"/>
            </a:endParaRPr>
          </a:p>
          <a:p>
            <a:pPr algn="ctr" eaLnBrk="1" hangingPunct="1">
              <a:spcBef>
                <a:spcPct val="50000"/>
              </a:spcBef>
            </a:pPr>
            <a:r>
              <a:rPr lang="en-US" sz="3600" dirty="0" smtClean="0">
                <a:solidFill>
                  <a:schemeClr val="accent6">
                    <a:lumMod val="50000"/>
                  </a:schemeClr>
                </a:solidFill>
                <a:latin typeface="Candara" pitchFamily="34" charset="0"/>
              </a:rPr>
              <a:t>office location</a:t>
            </a:r>
            <a:endParaRPr lang="en-US" sz="3600" dirty="0">
              <a:solidFill>
                <a:schemeClr val="accent6">
                  <a:lumMod val="50000"/>
                </a:schemeClr>
              </a:solidFill>
              <a:latin typeface="Candara" pitchFamily="34" charset="0"/>
            </a:endParaRPr>
          </a:p>
        </p:txBody>
      </p:sp>
      <p:sp>
        <p:nvSpPr>
          <p:cNvPr id="13" name="Line 5"/>
          <p:cNvSpPr>
            <a:spLocks noChangeShapeType="1"/>
          </p:cNvSpPr>
          <p:nvPr/>
        </p:nvSpPr>
        <p:spPr bwMode="auto">
          <a:xfrm>
            <a:off x="7848600" y="2590800"/>
            <a:ext cx="1295400" cy="2133600"/>
          </a:xfrm>
          <a:prstGeom prst="line">
            <a:avLst/>
          </a:prstGeom>
          <a:noFill/>
          <a:ln w="57150">
            <a:solidFill>
              <a:schemeClr val="accent6">
                <a:lumMod val="50000"/>
              </a:schemeClr>
            </a:solidFill>
            <a:miter lim="800000"/>
            <a:headEnd/>
            <a:tailEnd type="triangle" w="lg" len="lg"/>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lstStyle/>
          <a:p>
            <a:endParaRPr lang="en-US" dirty="0">
              <a:solidFill>
                <a:schemeClr val="accent5">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342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Academics</a:t>
            </a:r>
            <a:endParaRPr lang="en-US" sz="2800" b="1" i="1" dirty="0">
              <a:solidFill>
                <a:schemeClr val="bg1">
                  <a:lumMod val="50000"/>
                </a:schemeClr>
              </a:solidFill>
              <a:latin typeface="Trebuchet MS" pitchFamily="34" charset="0"/>
            </a:endParaRPr>
          </a:p>
        </p:txBody>
      </p:sp>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Co-Curricular</a:t>
            </a:r>
            <a:endParaRPr lang="en-US" sz="2800" b="1" i="1" dirty="0">
              <a:solidFill>
                <a:schemeClr val="bg1">
                  <a:lumMod val="50000"/>
                </a:schemeClr>
              </a:solidFill>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Professional</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Wellness</a:t>
            </a:r>
            <a:endParaRPr lang="en-US" sz="2800" b="1" i="1" dirty="0">
              <a:solidFill>
                <a:schemeClr val="bg1">
                  <a:lumMod val="50000"/>
                </a:schemeClr>
              </a:solidFill>
              <a:latin typeface="Trebuchet MS" pitchFamily="34" charset="0"/>
            </a:endParaRPr>
          </a:p>
        </p:txBody>
      </p:sp>
      <p:pic>
        <p:nvPicPr>
          <p:cNvPr id="18" name="Picture 2" descr="http://farm5.static.flickr.com/4023/4583890517_aecd50fe47.jpg"/>
          <p:cNvPicPr>
            <a:picLocks noChangeAspect="1" noChangeArrowheads="1"/>
          </p:cNvPicPr>
          <p:nvPr/>
        </p:nvPicPr>
        <p:blipFill>
          <a:blip r:embed="rId3"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761" y="1143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1" name="Picture 2" descr="http://farm5.static.flickr.com/4045/4644888840_59c72788e6.jpg"/>
          <p:cNvPicPr>
            <a:picLocks noChangeAspect="1" noChangeArrowheads="1"/>
          </p:cNvPicPr>
          <p:nvPr/>
        </p:nvPicPr>
        <p:blipFill>
          <a:blip r:embed="rId4"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34419" y="11011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 name="Picture 4" descr="http://farm5.static.flickr.com/4112/5089158985_66c0958cba.jpg"/>
          <p:cNvPicPr>
            <a:picLocks noChangeAspect="1" noChangeArrowheads="1"/>
          </p:cNvPicPr>
          <p:nvPr/>
        </p:nvPicPr>
        <p:blipFill>
          <a:blip r:embed="rId5"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4248" y="4103913"/>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 name="Picture 10" descr="http://farm5.static.flickr.com/4066/5137115282_444d35281d.jpg"/>
          <p:cNvPicPr>
            <a:picLocks noChangeAspect="1" noChangeArrowheads="1"/>
          </p:cNvPicPr>
          <p:nvPr/>
        </p:nvPicPr>
        <p:blipFill rotWithShape="1">
          <a:blip r:embed="rId6"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9015" t="9317" r="35863"/>
          <a:stretch/>
        </p:blipFill>
        <p:spPr bwMode="auto">
          <a:xfrm>
            <a:off x="3400719" y="1037147"/>
            <a:ext cx="2514600" cy="43240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4" name="Picture 6" descr="http://farm4.static.flickr.com/3153/4554670037_c3a123aff8.jpg"/>
          <p:cNvPicPr>
            <a:picLocks noChangeAspect="1" noChangeArrowheads="1"/>
          </p:cNvPicPr>
          <p:nvPr/>
        </p:nvPicPr>
        <p:blipFill>
          <a:blip r:embed="rId7"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762" y="3940235"/>
            <a:ext cx="4021438" cy="2678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12" descr="http://farm6.static.flickr.com/5149/5638230444_b337343403.jpg"/>
          <p:cNvPicPr>
            <a:picLocks noChangeAspect="1" noChangeArrowheads="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139412"/>
            <a:ext cx="4035067" cy="2687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14" name="Picture 2" descr="http://farm6.static.flickr.com/5020/5486305854_d8d29977db.jpg"/>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3061" y="4064619"/>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18" name="Picture 6" descr="http://farm5.static.flickr.com/4119/4882437619_2e997a6c3f.jpg"/>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556" y="1136582"/>
            <a:ext cx="4051482" cy="2690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 name="Picture 10" descr="http://farm2.static.flickr.com/1259/4595648027_490b71373e.jpg"/>
          <p:cNvPicPr>
            <a:picLocks noChangeAspect="1" noChangeArrowheads="1"/>
          </p:cNvPicPr>
          <p:nvPr/>
        </p:nvPicPr>
        <p:blipFill>
          <a:blip r:embed="rId11"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91763" y="3899251"/>
            <a:ext cx="4252740" cy="28323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27830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300" fill="hold"/>
                                        <p:tgtEl>
                                          <p:spTgt spid="16"/>
                                        </p:tgtEl>
                                        <p:attrNameLst>
                                          <p:attrName>ppt_w</p:attrName>
                                        </p:attrNameLst>
                                      </p:cBhvr>
                                      <p:tavLst>
                                        <p:tav tm="0">
                                          <p:val>
                                            <p:fltVal val="0"/>
                                          </p:val>
                                        </p:tav>
                                        <p:tav tm="100000">
                                          <p:val>
                                            <p:strVal val="#ppt_w"/>
                                          </p:val>
                                        </p:tav>
                                      </p:tavLst>
                                    </p:anim>
                                    <p:anim calcmode="lin" valueType="num">
                                      <p:cBhvr>
                                        <p:cTn id="8" dur="1300" fill="hold"/>
                                        <p:tgtEl>
                                          <p:spTgt spid="16"/>
                                        </p:tgtEl>
                                        <p:attrNameLst>
                                          <p:attrName>ppt_h</p:attrName>
                                        </p:attrNameLst>
                                      </p:cBhvr>
                                      <p:tavLst>
                                        <p:tav tm="0">
                                          <p:val>
                                            <p:fltVal val="0"/>
                                          </p:val>
                                        </p:tav>
                                        <p:tav tm="100000">
                                          <p:val>
                                            <p:strVal val="#ppt_h"/>
                                          </p:val>
                                        </p:tav>
                                      </p:tavLst>
                                    </p:anim>
                                    <p:anim calcmode="lin" valueType="num">
                                      <p:cBhvr>
                                        <p:cTn id="9" dur="1300" fill="hold"/>
                                        <p:tgtEl>
                                          <p:spTgt spid="16"/>
                                        </p:tgtEl>
                                        <p:attrNameLst>
                                          <p:attrName>style.rotation</p:attrName>
                                        </p:attrNameLst>
                                      </p:cBhvr>
                                      <p:tavLst>
                                        <p:tav tm="0">
                                          <p:val>
                                            <p:fltVal val="90"/>
                                          </p:val>
                                        </p:tav>
                                        <p:tav tm="100000">
                                          <p:val>
                                            <p:fltVal val="0"/>
                                          </p:val>
                                        </p:tav>
                                      </p:tavLst>
                                    </p:anim>
                                    <p:animEffect transition="in" filter="fade">
                                      <p:cBhvr>
                                        <p:cTn id="10" dur="1300"/>
                                        <p:tgtEl>
                                          <p:spTgt spid="16"/>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300" fill="hold"/>
                                        <p:tgtEl>
                                          <p:spTgt spid="17"/>
                                        </p:tgtEl>
                                        <p:attrNameLst>
                                          <p:attrName>ppt_w</p:attrName>
                                        </p:attrNameLst>
                                      </p:cBhvr>
                                      <p:tavLst>
                                        <p:tav tm="0">
                                          <p:val>
                                            <p:fltVal val="0"/>
                                          </p:val>
                                        </p:tav>
                                        <p:tav tm="100000">
                                          <p:val>
                                            <p:strVal val="#ppt_w"/>
                                          </p:val>
                                        </p:tav>
                                      </p:tavLst>
                                    </p:anim>
                                    <p:anim calcmode="lin" valueType="num">
                                      <p:cBhvr>
                                        <p:cTn id="15" dur="1300" fill="hold"/>
                                        <p:tgtEl>
                                          <p:spTgt spid="17"/>
                                        </p:tgtEl>
                                        <p:attrNameLst>
                                          <p:attrName>ppt_h</p:attrName>
                                        </p:attrNameLst>
                                      </p:cBhvr>
                                      <p:tavLst>
                                        <p:tav tm="0">
                                          <p:val>
                                            <p:fltVal val="0"/>
                                          </p:val>
                                        </p:tav>
                                        <p:tav tm="100000">
                                          <p:val>
                                            <p:strVal val="#ppt_h"/>
                                          </p:val>
                                        </p:tav>
                                      </p:tavLst>
                                    </p:anim>
                                    <p:anim calcmode="lin" valueType="num">
                                      <p:cBhvr>
                                        <p:cTn id="16" dur="1300" fill="hold"/>
                                        <p:tgtEl>
                                          <p:spTgt spid="17"/>
                                        </p:tgtEl>
                                        <p:attrNameLst>
                                          <p:attrName>style.rotation</p:attrName>
                                        </p:attrNameLst>
                                      </p:cBhvr>
                                      <p:tavLst>
                                        <p:tav tm="0">
                                          <p:val>
                                            <p:fltVal val="90"/>
                                          </p:val>
                                        </p:tav>
                                        <p:tav tm="100000">
                                          <p:val>
                                            <p:fltVal val="0"/>
                                          </p:val>
                                        </p:tav>
                                      </p:tavLst>
                                    </p:anim>
                                    <p:animEffect transition="in" filter="fade">
                                      <p:cBhvr>
                                        <p:cTn id="17" dur="1300"/>
                                        <p:tgtEl>
                                          <p:spTgt spid="17"/>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3318"/>
                                        </p:tgtEl>
                                        <p:attrNameLst>
                                          <p:attrName>style.visibility</p:attrName>
                                        </p:attrNameLst>
                                      </p:cBhvr>
                                      <p:to>
                                        <p:strVal val="visible"/>
                                      </p:to>
                                    </p:set>
                                    <p:anim calcmode="lin" valueType="num">
                                      <p:cBhvr>
                                        <p:cTn id="21" dur="1300" fill="hold"/>
                                        <p:tgtEl>
                                          <p:spTgt spid="13318"/>
                                        </p:tgtEl>
                                        <p:attrNameLst>
                                          <p:attrName>ppt_w</p:attrName>
                                        </p:attrNameLst>
                                      </p:cBhvr>
                                      <p:tavLst>
                                        <p:tav tm="0">
                                          <p:val>
                                            <p:fltVal val="0"/>
                                          </p:val>
                                        </p:tav>
                                        <p:tav tm="100000">
                                          <p:val>
                                            <p:strVal val="#ppt_w"/>
                                          </p:val>
                                        </p:tav>
                                      </p:tavLst>
                                    </p:anim>
                                    <p:anim calcmode="lin" valueType="num">
                                      <p:cBhvr>
                                        <p:cTn id="22" dur="1300" fill="hold"/>
                                        <p:tgtEl>
                                          <p:spTgt spid="13318"/>
                                        </p:tgtEl>
                                        <p:attrNameLst>
                                          <p:attrName>ppt_h</p:attrName>
                                        </p:attrNameLst>
                                      </p:cBhvr>
                                      <p:tavLst>
                                        <p:tav tm="0">
                                          <p:val>
                                            <p:fltVal val="0"/>
                                          </p:val>
                                        </p:tav>
                                        <p:tav tm="100000">
                                          <p:val>
                                            <p:strVal val="#ppt_h"/>
                                          </p:val>
                                        </p:tav>
                                      </p:tavLst>
                                    </p:anim>
                                    <p:anim calcmode="lin" valueType="num">
                                      <p:cBhvr>
                                        <p:cTn id="23" dur="1300" fill="hold"/>
                                        <p:tgtEl>
                                          <p:spTgt spid="13318"/>
                                        </p:tgtEl>
                                        <p:attrNameLst>
                                          <p:attrName>style.rotation</p:attrName>
                                        </p:attrNameLst>
                                      </p:cBhvr>
                                      <p:tavLst>
                                        <p:tav tm="0">
                                          <p:val>
                                            <p:fltVal val="90"/>
                                          </p:val>
                                        </p:tav>
                                        <p:tav tm="100000">
                                          <p:val>
                                            <p:fltVal val="0"/>
                                          </p:val>
                                        </p:tav>
                                      </p:tavLst>
                                    </p:anim>
                                    <p:animEffect transition="in" filter="fade">
                                      <p:cBhvr>
                                        <p:cTn id="24" dur="1300"/>
                                        <p:tgtEl>
                                          <p:spTgt spid="13318"/>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13314"/>
                                        </p:tgtEl>
                                        <p:attrNameLst>
                                          <p:attrName>style.visibility</p:attrName>
                                        </p:attrNameLst>
                                      </p:cBhvr>
                                      <p:to>
                                        <p:strVal val="visible"/>
                                      </p:to>
                                    </p:set>
                                    <p:anim calcmode="lin" valueType="num">
                                      <p:cBhvr>
                                        <p:cTn id="28" dur="1300" fill="hold"/>
                                        <p:tgtEl>
                                          <p:spTgt spid="13314"/>
                                        </p:tgtEl>
                                        <p:attrNameLst>
                                          <p:attrName>ppt_w</p:attrName>
                                        </p:attrNameLst>
                                      </p:cBhvr>
                                      <p:tavLst>
                                        <p:tav tm="0">
                                          <p:val>
                                            <p:fltVal val="0"/>
                                          </p:val>
                                        </p:tav>
                                        <p:tav tm="100000">
                                          <p:val>
                                            <p:strVal val="#ppt_w"/>
                                          </p:val>
                                        </p:tav>
                                      </p:tavLst>
                                    </p:anim>
                                    <p:anim calcmode="lin" valueType="num">
                                      <p:cBhvr>
                                        <p:cTn id="29" dur="1300" fill="hold"/>
                                        <p:tgtEl>
                                          <p:spTgt spid="13314"/>
                                        </p:tgtEl>
                                        <p:attrNameLst>
                                          <p:attrName>ppt_h</p:attrName>
                                        </p:attrNameLst>
                                      </p:cBhvr>
                                      <p:tavLst>
                                        <p:tav tm="0">
                                          <p:val>
                                            <p:fltVal val="0"/>
                                          </p:val>
                                        </p:tav>
                                        <p:tav tm="100000">
                                          <p:val>
                                            <p:strVal val="#ppt_h"/>
                                          </p:val>
                                        </p:tav>
                                      </p:tavLst>
                                    </p:anim>
                                    <p:anim calcmode="lin" valueType="num">
                                      <p:cBhvr>
                                        <p:cTn id="30" dur="1300" fill="hold"/>
                                        <p:tgtEl>
                                          <p:spTgt spid="13314"/>
                                        </p:tgtEl>
                                        <p:attrNameLst>
                                          <p:attrName>style.rotation</p:attrName>
                                        </p:attrNameLst>
                                      </p:cBhvr>
                                      <p:tavLst>
                                        <p:tav tm="0">
                                          <p:val>
                                            <p:fltVal val="90"/>
                                          </p:val>
                                        </p:tav>
                                        <p:tav tm="100000">
                                          <p:val>
                                            <p:fltVal val="0"/>
                                          </p:val>
                                        </p:tav>
                                      </p:tavLst>
                                    </p:anim>
                                    <p:animEffect transition="in" filter="fade">
                                      <p:cBhvr>
                                        <p:cTn id="31" dur="13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7200" y="457200"/>
            <a:ext cx="4051481" cy="6071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7" name="Title 1"/>
          <p:cNvSpPr>
            <a:spLocks noGrp="1"/>
          </p:cNvSpPr>
          <p:nvPr>
            <p:ph type="title"/>
          </p:nvPr>
        </p:nvSpPr>
        <p:spPr>
          <a:xfrm>
            <a:off x="0" y="2133600"/>
            <a:ext cx="4158735" cy="3200400"/>
          </a:xfrm>
        </p:spPr>
        <p:txBody>
          <a:bodyPr>
            <a:normAutofit/>
          </a:bodyPr>
          <a:lstStyle/>
          <a:p>
            <a:r>
              <a:rPr lang="en-US" sz="8000" b="1" i="1" dirty="0" smtClean="0">
                <a:solidFill>
                  <a:schemeClr val="accent4">
                    <a:lumMod val="50000"/>
                  </a:schemeClr>
                </a:solidFill>
                <a:effectLst>
                  <a:outerShdw blurRad="38100" dist="38100" dir="2700000" algn="tl">
                    <a:srgbClr val="000000">
                      <a:alpha val="43137"/>
                    </a:srgbClr>
                  </a:outerShdw>
                </a:effectLst>
              </a:rPr>
              <a:t>Our</a:t>
            </a:r>
            <a:br>
              <a:rPr lang="en-US" sz="8000" b="1" i="1" dirty="0" smtClean="0">
                <a:solidFill>
                  <a:schemeClr val="accent4">
                    <a:lumMod val="50000"/>
                  </a:schemeClr>
                </a:solidFill>
                <a:effectLst>
                  <a:outerShdw blurRad="38100" dist="38100" dir="2700000" algn="tl">
                    <a:srgbClr val="000000">
                      <a:alpha val="43137"/>
                    </a:srgbClr>
                  </a:outerShdw>
                </a:effectLst>
              </a:rPr>
            </a:br>
            <a:r>
              <a:rPr lang="en-US" sz="8000" b="1" i="1" dirty="0" smtClean="0">
                <a:effectLst>
                  <a:outerShdw blurRad="38100" dist="38100" dir="2700000" algn="tl">
                    <a:srgbClr val="000000">
                      <a:alpha val="43137"/>
                    </a:srgbClr>
                  </a:outerShdw>
                </a:effectLst>
              </a:rPr>
              <a:t>Goal</a:t>
            </a:r>
            <a:endParaRPr lang="en-US" sz="8000" b="1" i="1" dirty="0">
              <a:solidFill>
                <a:schemeClr val="accent4">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9368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p:cNvSpPr txBox="1">
            <a:spLocks noChangeArrowheads="1"/>
          </p:cNvSpPr>
          <p:nvPr/>
        </p:nvSpPr>
        <p:spPr bwMode="auto">
          <a:xfrm>
            <a:off x="0" y="1295400"/>
            <a:ext cx="9144000" cy="545380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President’s List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t>
            </a:r>
            <a:r>
              <a:rPr kumimoji="1" lang="en-US" sz="1500" b="1" i="1" dirty="0">
                <a:solidFill>
                  <a:schemeClr val="accent4">
                    <a:lumMod val="50000"/>
                  </a:schemeClr>
                </a:solidFill>
                <a:latin typeface="Trebuchet MS" pitchFamily="34" charset="0"/>
              </a:rPr>
              <a:t>3.9</a:t>
            </a:r>
            <a:r>
              <a:rPr kumimoji="1" lang="en-US" sz="1500" dirty="0">
                <a:solidFill>
                  <a:schemeClr val="accent4">
                    <a:lumMod val="50000"/>
                  </a:schemeClr>
                </a:solidFill>
                <a:latin typeface="Trebuchet MS" pitchFamily="34" charset="0"/>
              </a:rPr>
              <a:t> semester GPA, 12 credit hours)</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Dean’s List</a:t>
            </a:r>
            <a:r>
              <a:rPr kumimoji="1" lang="en-US" sz="1700" dirty="0">
                <a:solidFill>
                  <a:schemeClr val="accent4">
                    <a:lumMod val="50000"/>
                  </a:schemeClr>
                </a:solidFill>
                <a:latin typeface="Trebuchet MS" pitchFamily="34" charset="0"/>
              </a:rPr>
              <a:t>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t>
            </a:r>
            <a:r>
              <a:rPr kumimoji="1" lang="en-US" sz="1500" b="1" i="1" dirty="0">
                <a:solidFill>
                  <a:schemeClr val="accent4">
                    <a:lumMod val="50000"/>
                  </a:schemeClr>
                </a:solidFill>
                <a:latin typeface="Trebuchet MS" pitchFamily="34" charset="0"/>
              </a:rPr>
              <a:t>3.5-3.89</a:t>
            </a:r>
            <a:r>
              <a:rPr kumimoji="1" lang="en-US" sz="1500" dirty="0">
                <a:solidFill>
                  <a:schemeClr val="accent4">
                    <a:lumMod val="50000"/>
                  </a:schemeClr>
                </a:solidFill>
                <a:latin typeface="Trebuchet MS" pitchFamily="34" charset="0"/>
              </a:rPr>
              <a:t> semester GPA, 12 credit hours)</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Good Standing</a:t>
            </a:r>
            <a:r>
              <a:rPr kumimoji="1" lang="en-US" sz="1700" dirty="0">
                <a:solidFill>
                  <a:schemeClr val="accent4">
                    <a:lumMod val="50000"/>
                  </a:schemeClr>
                </a:solidFill>
                <a:latin typeface="Trebuchet MS" pitchFamily="34" charset="0"/>
              </a:rPr>
              <a:t>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t>
            </a:r>
            <a:r>
              <a:rPr kumimoji="1" lang="en-US" sz="1500" b="1" i="1" dirty="0">
                <a:solidFill>
                  <a:schemeClr val="accent4">
                    <a:lumMod val="50000"/>
                  </a:schemeClr>
                </a:solidFill>
                <a:latin typeface="Trebuchet MS" pitchFamily="34" charset="0"/>
              </a:rPr>
              <a:t>at least 2.0 </a:t>
            </a:r>
            <a:r>
              <a:rPr kumimoji="1" lang="en-US" sz="1500" dirty="0">
                <a:solidFill>
                  <a:schemeClr val="accent4">
                    <a:lumMod val="50000"/>
                  </a:schemeClr>
                </a:solidFill>
                <a:latin typeface="Trebuchet MS" pitchFamily="34" charset="0"/>
              </a:rPr>
              <a:t>cumulative GPA)</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Academic Warning</a:t>
            </a:r>
            <a:endParaRPr kumimoji="1" lang="en-US" sz="17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500" dirty="0" smtClean="0">
                <a:solidFill>
                  <a:schemeClr val="accent4">
                    <a:lumMod val="50000"/>
                  </a:schemeClr>
                </a:solidFill>
                <a:latin typeface="Trebuchet MS" pitchFamily="34" charset="0"/>
              </a:rPr>
              <a:t>(previous semester </a:t>
            </a:r>
            <a:r>
              <a:rPr kumimoji="1" lang="en-US" sz="1500" dirty="0">
                <a:solidFill>
                  <a:schemeClr val="accent4">
                    <a:lumMod val="50000"/>
                  </a:schemeClr>
                </a:solidFill>
                <a:latin typeface="Trebuchet MS" pitchFamily="34" charset="0"/>
              </a:rPr>
              <a:t>GPA below 2.0)</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Academic Probation</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(cumulative GPA below 2.0)</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Academic Suspension</a:t>
            </a:r>
            <a:endParaRPr kumimoji="1" lang="en-US" sz="17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(cumulative GPA below </a:t>
            </a:r>
            <a:r>
              <a:rPr kumimoji="1" lang="en-US" sz="1500" dirty="0" smtClean="0">
                <a:solidFill>
                  <a:schemeClr val="accent4">
                    <a:lumMod val="50000"/>
                  </a:schemeClr>
                </a:solidFill>
                <a:latin typeface="Trebuchet MS" pitchFamily="34" charset="0"/>
              </a:rPr>
              <a:t>minimum required based </a:t>
            </a:r>
            <a:r>
              <a:rPr kumimoji="1" lang="en-US" sz="1500" dirty="0">
                <a:solidFill>
                  <a:schemeClr val="accent4">
                    <a:lumMod val="50000"/>
                  </a:schemeClr>
                </a:solidFill>
                <a:latin typeface="Trebuchet MS" pitchFamily="34" charset="0"/>
              </a:rPr>
              <a:t>on credit </a:t>
            </a:r>
            <a:r>
              <a:rPr kumimoji="1" lang="en-US" sz="1500" dirty="0" smtClean="0">
                <a:solidFill>
                  <a:schemeClr val="accent4">
                    <a:lumMod val="50000"/>
                  </a:schemeClr>
                </a:solidFill>
                <a:latin typeface="Trebuchet MS" pitchFamily="34" charset="0"/>
              </a:rPr>
              <a:t>hours earned) </a:t>
            </a:r>
          </a:p>
          <a:p>
            <a:pPr algn="ctr">
              <a:spcBef>
                <a:spcPct val="20000"/>
              </a:spcBef>
              <a:buClr>
                <a:schemeClr val="accent1"/>
              </a:buClr>
              <a:buSzPct val="70000"/>
              <a:buFont typeface="Monotype Sorts"/>
              <a:buNone/>
            </a:pPr>
            <a:endParaRPr kumimoji="1" lang="en-US" sz="900" b="1" dirty="0" smtClean="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smtClean="0">
                <a:solidFill>
                  <a:schemeClr val="accent4">
                    <a:lumMod val="50000"/>
                  </a:schemeClr>
                </a:solidFill>
                <a:latin typeface="Trebuchet MS" pitchFamily="34" charset="0"/>
              </a:rPr>
              <a:t>Academic </a:t>
            </a:r>
            <a:r>
              <a:rPr kumimoji="1" lang="en-US" sz="1700" b="1" dirty="0">
                <a:solidFill>
                  <a:schemeClr val="accent4">
                    <a:lumMod val="50000"/>
                  </a:schemeClr>
                </a:solidFill>
                <a:latin typeface="Trebuchet MS" pitchFamily="34" charset="0"/>
              </a:rPr>
              <a:t>Dismissal</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 student who is suspended a third time will be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permanently dismissed from the university)</a:t>
            </a:r>
            <a:endParaRPr lang="en-US" sz="1500" dirty="0">
              <a:solidFill>
                <a:schemeClr val="accent4">
                  <a:lumMod val="50000"/>
                </a:schemeClr>
              </a:solidFill>
              <a:latin typeface="Trebuchet MS" pitchFamily="34" charset="0"/>
            </a:endParaRPr>
          </a:p>
        </p:txBody>
      </p:sp>
      <p:sp>
        <p:nvSpPr>
          <p:cNvPr id="13" name="Line 5"/>
          <p:cNvSpPr>
            <a:spLocks noChangeShapeType="1"/>
          </p:cNvSpPr>
          <p:nvPr/>
        </p:nvSpPr>
        <p:spPr bwMode="auto">
          <a:xfrm>
            <a:off x="457200" y="3429000"/>
            <a:ext cx="8229600" cy="0"/>
          </a:xfrm>
          <a:prstGeom prst="line">
            <a:avLst/>
          </a:prstGeom>
          <a:noFill/>
          <a:ln w="41275">
            <a:solidFill>
              <a:schemeClr val="accent4">
                <a:lumMod val="50000"/>
              </a:schemeClr>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lstStyle/>
          <a:p>
            <a:endParaRPr lang="en-US"/>
          </a:p>
        </p:txBody>
      </p:sp>
      <p:sp>
        <p:nvSpPr>
          <p:cNvPr id="1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Academic Standing</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19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anim calcmode="lin" valueType="num">
                                      <p:cBhvr>
                                        <p:cTn id="1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anim calcmode="lin" valueType="num">
                                      <p:cBhvr>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anim calcmode="lin" valueType="num">
                                      <p:cBhvr>
                                        <p:cTn id="3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1" dur="500" fill="hold"/>
                                        <p:tgtEl>
                                          <p:spTgt spid="8">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fade">
                                      <p:cBhvr>
                                        <p:cTn id="34" dur="500"/>
                                        <p:tgtEl>
                                          <p:spTgt spid="8">
                                            <p:txEl>
                                              <p:pRg st="7" end="7"/>
                                            </p:txEl>
                                          </p:spTgt>
                                        </p:tgtEl>
                                      </p:cBhvr>
                                    </p:animEffect>
                                    <p:anim calcmode="lin" valueType="num">
                                      <p:cBhvr>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500"/>
                                        <p:tgtEl>
                                          <p:spTgt spid="8">
                                            <p:txEl>
                                              <p:pRg st="9" end="9"/>
                                            </p:txEl>
                                          </p:spTgt>
                                        </p:tgtEl>
                                      </p:cBhvr>
                                    </p:animEffect>
                                    <p:anim calcmode="lin" valueType="num">
                                      <p:cBhvr>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8" dur="500" fill="hold"/>
                                        <p:tgtEl>
                                          <p:spTgt spid="8">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fade">
                                      <p:cBhvr>
                                        <p:cTn id="51" dur="500"/>
                                        <p:tgtEl>
                                          <p:spTgt spid="8">
                                            <p:txEl>
                                              <p:pRg st="10" end="10"/>
                                            </p:txEl>
                                          </p:spTgt>
                                        </p:tgtEl>
                                      </p:cBhvr>
                                    </p:animEffect>
                                    <p:anim calcmode="lin" valueType="num">
                                      <p:cBhvr>
                                        <p:cTn id="52"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3" dur="500" fill="hold"/>
                                        <p:tgtEl>
                                          <p:spTgt spid="8">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8">
                                            <p:txEl>
                                              <p:pRg st="12" end="12"/>
                                            </p:txEl>
                                          </p:spTgt>
                                        </p:tgtEl>
                                        <p:attrNameLst>
                                          <p:attrName>style.visibility</p:attrName>
                                        </p:attrNameLst>
                                      </p:cBhvr>
                                      <p:to>
                                        <p:strVal val="visible"/>
                                      </p:to>
                                    </p:set>
                                    <p:animEffect transition="in" filter="fade">
                                      <p:cBhvr>
                                        <p:cTn id="56" dur="500"/>
                                        <p:tgtEl>
                                          <p:spTgt spid="8">
                                            <p:txEl>
                                              <p:pRg st="12" end="12"/>
                                            </p:txEl>
                                          </p:spTgt>
                                        </p:tgtEl>
                                      </p:cBhvr>
                                    </p:animEffect>
                                    <p:anim calcmode="lin" valueType="num">
                                      <p:cBhvr>
                                        <p:cTn id="57"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58" dur="500" fill="hold"/>
                                        <p:tgtEl>
                                          <p:spTgt spid="8">
                                            <p:txEl>
                                              <p:pRg st="12" end="12"/>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
                                            <p:txEl>
                                              <p:pRg st="13" end="13"/>
                                            </p:txEl>
                                          </p:spTgt>
                                        </p:tgtEl>
                                        <p:attrNameLst>
                                          <p:attrName>style.visibility</p:attrName>
                                        </p:attrNameLst>
                                      </p:cBhvr>
                                      <p:to>
                                        <p:strVal val="visible"/>
                                      </p:to>
                                    </p:set>
                                    <p:animEffect transition="in" filter="fade">
                                      <p:cBhvr>
                                        <p:cTn id="61" dur="500"/>
                                        <p:tgtEl>
                                          <p:spTgt spid="8">
                                            <p:txEl>
                                              <p:pRg st="13" end="13"/>
                                            </p:txEl>
                                          </p:spTgt>
                                        </p:tgtEl>
                                      </p:cBhvr>
                                    </p:animEffect>
                                    <p:anim calcmode="lin" valueType="num">
                                      <p:cBhvr>
                                        <p:cTn id="62"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63" dur="500" fill="hold"/>
                                        <p:tgtEl>
                                          <p:spTgt spid="8">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8">
                                            <p:txEl>
                                              <p:pRg st="15" end="15"/>
                                            </p:txEl>
                                          </p:spTgt>
                                        </p:tgtEl>
                                        <p:attrNameLst>
                                          <p:attrName>style.visibility</p:attrName>
                                        </p:attrNameLst>
                                      </p:cBhvr>
                                      <p:to>
                                        <p:strVal val="visible"/>
                                      </p:to>
                                    </p:set>
                                    <p:animEffect transition="in" filter="fade">
                                      <p:cBhvr>
                                        <p:cTn id="68" dur="500"/>
                                        <p:tgtEl>
                                          <p:spTgt spid="8">
                                            <p:txEl>
                                              <p:pRg st="15" end="15"/>
                                            </p:txEl>
                                          </p:spTgt>
                                        </p:tgtEl>
                                      </p:cBhvr>
                                    </p:animEffect>
                                    <p:anim calcmode="lin" valueType="num">
                                      <p:cBhvr>
                                        <p:cTn id="69"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p:cTn id="70" dur="500" fill="hold"/>
                                        <p:tgtEl>
                                          <p:spTgt spid="8">
                                            <p:txEl>
                                              <p:pRg st="15" end="15"/>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8">
                                            <p:txEl>
                                              <p:pRg st="16" end="16"/>
                                            </p:txEl>
                                          </p:spTgt>
                                        </p:tgtEl>
                                        <p:attrNameLst>
                                          <p:attrName>style.visibility</p:attrName>
                                        </p:attrNameLst>
                                      </p:cBhvr>
                                      <p:to>
                                        <p:strVal val="visible"/>
                                      </p:to>
                                    </p:set>
                                    <p:animEffect transition="in" filter="fade">
                                      <p:cBhvr>
                                        <p:cTn id="73" dur="500"/>
                                        <p:tgtEl>
                                          <p:spTgt spid="8">
                                            <p:txEl>
                                              <p:pRg st="16" end="16"/>
                                            </p:txEl>
                                          </p:spTgt>
                                        </p:tgtEl>
                                      </p:cBhvr>
                                    </p:animEffect>
                                    <p:anim calcmode="lin" valueType="num">
                                      <p:cBhvr>
                                        <p:cTn id="74"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p:cTn id="75" dur="500" fill="hold"/>
                                        <p:tgtEl>
                                          <p:spTgt spid="8">
                                            <p:txEl>
                                              <p:pRg st="16" end="16"/>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8">
                                            <p:txEl>
                                              <p:pRg st="18" end="18"/>
                                            </p:txEl>
                                          </p:spTgt>
                                        </p:tgtEl>
                                        <p:attrNameLst>
                                          <p:attrName>style.visibility</p:attrName>
                                        </p:attrNameLst>
                                      </p:cBhvr>
                                      <p:to>
                                        <p:strVal val="visible"/>
                                      </p:to>
                                    </p:set>
                                    <p:animEffect transition="in" filter="fade">
                                      <p:cBhvr>
                                        <p:cTn id="78" dur="500"/>
                                        <p:tgtEl>
                                          <p:spTgt spid="8">
                                            <p:txEl>
                                              <p:pRg st="18" end="18"/>
                                            </p:txEl>
                                          </p:spTgt>
                                        </p:tgtEl>
                                      </p:cBhvr>
                                    </p:animEffect>
                                    <p:anim calcmode="lin" valueType="num">
                                      <p:cBhvr>
                                        <p:cTn id="79" dur="500" fill="hold"/>
                                        <p:tgtEl>
                                          <p:spTgt spid="8">
                                            <p:txEl>
                                              <p:pRg st="18" end="18"/>
                                            </p:txEl>
                                          </p:spTgt>
                                        </p:tgtEl>
                                        <p:attrNameLst>
                                          <p:attrName>ppt_x</p:attrName>
                                        </p:attrNameLst>
                                      </p:cBhvr>
                                      <p:tavLst>
                                        <p:tav tm="0">
                                          <p:val>
                                            <p:strVal val="#ppt_x"/>
                                          </p:val>
                                        </p:tav>
                                        <p:tav tm="100000">
                                          <p:val>
                                            <p:strVal val="#ppt_x"/>
                                          </p:val>
                                        </p:tav>
                                      </p:tavLst>
                                    </p:anim>
                                    <p:anim calcmode="lin" valueType="num">
                                      <p:cBhvr>
                                        <p:cTn id="80" dur="500" fill="hold"/>
                                        <p:tgtEl>
                                          <p:spTgt spid="8">
                                            <p:txEl>
                                              <p:pRg st="18" end="18"/>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8">
                                            <p:txEl>
                                              <p:pRg st="19" end="19"/>
                                            </p:txEl>
                                          </p:spTgt>
                                        </p:tgtEl>
                                        <p:attrNameLst>
                                          <p:attrName>style.visibility</p:attrName>
                                        </p:attrNameLst>
                                      </p:cBhvr>
                                      <p:to>
                                        <p:strVal val="visible"/>
                                      </p:to>
                                    </p:set>
                                    <p:animEffect transition="in" filter="fade">
                                      <p:cBhvr>
                                        <p:cTn id="83" dur="500"/>
                                        <p:tgtEl>
                                          <p:spTgt spid="8">
                                            <p:txEl>
                                              <p:pRg st="19" end="19"/>
                                            </p:txEl>
                                          </p:spTgt>
                                        </p:tgtEl>
                                      </p:cBhvr>
                                    </p:animEffect>
                                    <p:anim calcmode="lin" valueType="num">
                                      <p:cBhvr>
                                        <p:cTn id="84" dur="500" fill="hold"/>
                                        <p:tgtEl>
                                          <p:spTgt spid="8">
                                            <p:txEl>
                                              <p:pRg st="19" end="19"/>
                                            </p:txEl>
                                          </p:spTgt>
                                        </p:tgtEl>
                                        <p:attrNameLst>
                                          <p:attrName>ppt_x</p:attrName>
                                        </p:attrNameLst>
                                      </p:cBhvr>
                                      <p:tavLst>
                                        <p:tav tm="0">
                                          <p:val>
                                            <p:strVal val="#ppt_x"/>
                                          </p:val>
                                        </p:tav>
                                        <p:tav tm="100000">
                                          <p:val>
                                            <p:strVal val="#ppt_x"/>
                                          </p:val>
                                        </p:tav>
                                      </p:tavLst>
                                    </p:anim>
                                    <p:anim calcmode="lin" valueType="num">
                                      <p:cBhvr>
                                        <p:cTn id="85" dur="500" fill="hold"/>
                                        <p:tgtEl>
                                          <p:spTgt spid="8">
                                            <p:txEl>
                                              <p:pRg st="19" end="19"/>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8">
                                            <p:txEl>
                                              <p:pRg st="20" end="20"/>
                                            </p:txEl>
                                          </p:spTgt>
                                        </p:tgtEl>
                                        <p:attrNameLst>
                                          <p:attrName>style.visibility</p:attrName>
                                        </p:attrNameLst>
                                      </p:cBhvr>
                                      <p:to>
                                        <p:strVal val="visible"/>
                                      </p:to>
                                    </p:set>
                                    <p:animEffect transition="in" filter="fade">
                                      <p:cBhvr>
                                        <p:cTn id="88" dur="500"/>
                                        <p:tgtEl>
                                          <p:spTgt spid="8">
                                            <p:txEl>
                                              <p:pRg st="20" end="20"/>
                                            </p:txEl>
                                          </p:spTgt>
                                        </p:tgtEl>
                                      </p:cBhvr>
                                    </p:animEffect>
                                    <p:anim calcmode="lin" valueType="num">
                                      <p:cBhvr>
                                        <p:cTn id="89" dur="500" fill="hold"/>
                                        <p:tgtEl>
                                          <p:spTgt spid="8">
                                            <p:txEl>
                                              <p:pRg st="20" end="20"/>
                                            </p:txEl>
                                          </p:spTgt>
                                        </p:tgtEl>
                                        <p:attrNameLst>
                                          <p:attrName>ppt_x</p:attrName>
                                        </p:attrNameLst>
                                      </p:cBhvr>
                                      <p:tavLst>
                                        <p:tav tm="0">
                                          <p:val>
                                            <p:strVal val="#ppt_x"/>
                                          </p:val>
                                        </p:tav>
                                        <p:tav tm="100000">
                                          <p:val>
                                            <p:strVal val="#ppt_x"/>
                                          </p:val>
                                        </p:tav>
                                      </p:tavLst>
                                    </p:anim>
                                    <p:anim calcmode="lin" valueType="num">
                                      <p:cBhvr>
                                        <p:cTn id="90" dur="500" fill="hold"/>
                                        <p:tgtEl>
                                          <p:spTgt spid="8">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Time Management</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7" name="Rectangle 3"/>
          <p:cNvSpPr txBox="1">
            <a:spLocks noChangeArrowheads="1"/>
          </p:cNvSpPr>
          <p:nvPr/>
        </p:nvSpPr>
        <p:spPr>
          <a:xfrm>
            <a:off x="304800" y="1295400"/>
            <a:ext cx="8637588" cy="5181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Wingdings" pitchFamily="2" charset="2"/>
              <a:buNone/>
            </a:pPr>
            <a:r>
              <a:rPr lang="en-US" dirty="0" smtClean="0"/>
              <a:t>For every credit hour, you should spend</a:t>
            </a:r>
          </a:p>
          <a:p>
            <a:pPr marL="0" indent="0">
              <a:lnSpc>
                <a:spcPct val="90000"/>
              </a:lnSpc>
              <a:buFont typeface="Wingdings" pitchFamily="2" charset="2"/>
              <a:buNone/>
            </a:pPr>
            <a:r>
              <a:rPr lang="en-US" i="1" dirty="0" smtClean="0"/>
              <a:t>at least </a:t>
            </a:r>
            <a:r>
              <a:rPr lang="en-US" dirty="0" smtClean="0"/>
              <a:t>2 hours studying for that class.</a:t>
            </a:r>
          </a:p>
          <a:p>
            <a:pPr marL="0" indent="0">
              <a:lnSpc>
                <a:spcPct val="90000"/>
              </a:lnSpc>
              <a:buFont typeface="Wingdings" pitchFamily="2" charset="2"/>
              <a:buNone/>
            </a:pPr>
            <a:endParaRPr lang="en-US" sz="500" dirty="0" smtClean="0"/>
          </a:p>
          <a:p>
            <a:pPr marL="0" indent="0">
              <a:lnSpc>
                <a:spcPct val="90000"/>
              </a:lnSpc>
              <a:buFont typeface="Wingdings" pitchFamily="2" charset="2"/>
              <a:buNone/>
            </a:pPr>
            <a:r>
              <a:rPr lang="en-US" dirty="0" smtClean="0"/>
              <a:t>So...</a:t>
            </a:r>
          </a:p>
          <a:p>
            <a:pPr marL="0" indent="0" algn="r">
              <a:lnSpc>
                <a:spcPct val="90000"/>
              </a:lnSpc>
              <a:buFont typeface="Wingdings" pitchFamily="2" charset="2"/>
              <a:buNone/>
            </a:pPr>
            <a:endParaRPr lang="en-US" sz="1200" i="1" dirty="0" smtClean="0"/>
          </a:p>
          <a:p>
            <a:pPr marL="0" indent="0" algn="r">
              <a:lnSpc>
                <a:spcPct val="90000"/>
              </a:lnSpc>
              <a:buFont typeface="Wingdings" pitchFamily="2" charset="2"/>
              <a:buNone/>
            </a:pPr>
            <a:r>
              <a:rPr lang="en-US" dirty="0" smtClean="0"/>
              <a:t>   </a:t>
            </a:r>
            <a:r>
              <a:rPr lang="en-US" b="1" dirty="0" smtClean="0"/>
              <a:t>15 credit hours</a:t>
            </a:r>
          </a:p>
          <a:p>
            <a:pPr marL="0" indent="0" algn="r">
              <a:lnSpc>
                <a:spcPct val="90000"/>
              </a:lnSpc>
              <a:buFont typeface="Wingdings" pitchFamily="2" charset="2"/>
              <a:buNone/>
            </a:pPr>
            <a:r>
              <a:rPr lang="en-US" b="1" u="sng" dirty="0" smtClean="0"/>
              <a:t>x 2 hours studying</a:t>
            </a:r>
          </a:p>
          <a:p>
            <a:pPr marL="0" indent="0" algn="r">
              <a:lnSpc>
                <a:spcPct val="90000"/>
              </a:lnSpc>
              <a:buFont typeface="Wingdings" pitchFamily="2" charset="2"/>
              <a:buNone/>
            </a:pPr>
            <a:r>
              <a:rPr lang="en-US" b="1" dirty="0" smtClean="0"/>
              <a:t>30 study hours per week</a:t>
            </a:r>
          </a:p>
          <a:p>
            <a:pPr marL="0" indent="0" algn="r">
              <a:lnSpc>
                <a:spcPct val="90000"/>
              </a:lnSpc>
              <a:buFont typeface="Wingdings" pitchFamily="2" charset="2"/>
              <a:buNone/>
            </a:pPr>
            <a:r>
              <a:rPr lang="en-US" i="1" dirty="0" smtClean="0"/>
              <a:t>Out of Class!</a:t>
            </a:r>
          </a:p>
          <a:p>
            <a:pPr marL="0" indent="0" algn="r">
              <a:lnSpc>
                <a:spcPct val="90000"/>
              </a:lnSpc>
              <a:buFont typeface="Wingdings" pitchFamily="2" charset="2"/>
              <a:buNone/>
            </a:pPr>
            <a:endParaRPr lang="en-US" sz="1200" i="1" dirty="0" smtClean="0"/>
          </a:p>
          <a:p>
            <a:pPr marL="0" indent="0">
              <a:lnSpc>
                <a:spcPct val="90000"/>
              </a:lnSpc>
              <a:buFont typeface="Wingdings" pitchFamily="2" charset="2"/>
              <a:buNone/>
            </a:pPr>
            <a:r>
              <a:rPr lang="en-US" b="1" u="sng" dirty="0" smtClean="0"/>
              <a:t>15 in-class + 30 out-of-class studying</a:t>
            </a:r>
          </a:p>
          <a:p>
            <a:pPr marL="0" indent="0">
              <a:lnSpc>
                <a:spcPct val="90000"/>
              </a:lnSpc>
              <a:buFont typeface="Wingdings" pitchFamily="2" charset="2"/>
              <a:buNone/>
            </a:pPr>
            <a:r>
              <a:rPr lang="en-US" b="1" dirty="0" smtClean="0"/>
              <a:t>45 hours for academics</a:t>
            </a:r>
          </a:p>
          <a:p>
            <a:pPr marL="0" indent="0">
              <a:lnSpc>
                <a:spcPct val="90000"/>
              </a:lnSpc>
              <a:buFont typeface="Wingdings" pitchFamily="2" charset="2"/>
              <a:buNone/>
            </a:pPr>
            <a:endParaRPr lang="en-US" u="sng"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083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27" presetClass="entr" presetSubtype="0" fill="hold" nodeType="withEffect">
                                  <p:stCondLst>
                                    <p:cond delay="0"/>
                                  </p:stCondLst>
                                  <p:iterate type="lt">
                                    <p:tmPct val="50000"/>
                                  </p:iterate>
                                  <p:childTnLst>
                                    <p:set>
                                      <p:cBhvr>
                                        <p:cTn id="14" dur="1" fill="hold">
                                          <p:stCondLst>
                                            <p:cond delay="0"/>
                                          </p:stCondLst>
                                        </p:cTn>
                                        <p:tgtEl>
                                          <p:spTgt spid="17">
                                            <p:txEl>
                                              <p:pRg st="5" end="5"/>
                                            </p:txEl>
                                          </p:spTgt>
                                        </p:tgtEl>
                                        <p:attrNameLst>
                                          <p:attrName>style.visibility</p:attrName>
                                        </p:attrNameLst>
                                      </p:cBhvr>
                                      <p:to>
                                        <p:strVal val="visible"/>
                                      </p:to>
                                    </p:set>
                                    <p:anim calcmode="discrete" valueType="clr">
                                      <p:cBhvr override="childStyle">
                                        <p:cTn id="15" dur="80"/>
                                        <p:tgtEl>
                                          <p:spTgt spid="1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7">
                                            <p:txEl>
                                              <p:pRg st="5" end="5"/>
                                            </p:txEl>
                                          </p:spTgt>
                                        </p:tgtEl>
                                        <p:attrNameLst>
                                          <p:attrName>fillcolor</p:attrName>
                                        </p:attrNameLst>
                                      </p:cBhvr>
                                      <p:tavLst>
                                        <p:tav tm="0">
                                          <p:val>
                                            <p:clrVal>
                                              <a:schemeClr val="accent2"/>
                                            </p:clrVal>
                                          </p:val>
                                        </p:tav>
                                        <p:tav tm="50000">
                                          <p:val>
                                            <p:clrVal>
                                              <a:schemeClr val="hlink"/>
                                            </p:clrVal>
                                          </p:val>
                                        </p:tav>
                                      </p:tavLst>
                                    </p:anim>
                                    <p:set>
                                      <p:cBhvr>
                                        <p:cTn id="17" dur="80"/>
                                        <p:tgtEl>
                                          <p:spTgt spid="17">
                                            <p:txEl>
                                              <p:pRg st="5" end="5"/>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17">
                                            <p:txEl>
                                              <p:pRg st="6" end="6"/>
                                            </p:txEl>
                                          </p:spTgt>
                                        </p:tgtEl>
                                        <p:attrNameLst>
                                          <p:attrName>style.visibility</p:attrName>
                                        </p:attrNameLst>
                                      </p:cBhvr>
                                      <p:to>
                                        <p:strVal val="visible"/>
                                      </p:to>
                                    </p:set>
                                    <p:anim calcmode="discrete" valueType="clr">
                                      <p:cBhvr override="childStyle">
                                        <p:cTn id="22" dur="80"/>
                                        <p:tgtEl>
                                          <p:spTgt spid="1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xEl>
                                              <p:pRg st="6" end="6"/>
                                            </p:txEl>
                                          </p:spTgt>
                                        </p:tgtEl>
                                        <p:attrNameLst>
                                          <p:attrName>fillcolor</p:attrName>
                                        </p:attrNameLst>
                                      </p:cBhvr>
                                      <p:tavLst>
                                        <p:tav tm="0">
                                          <p:val>
                                            <p:clrVal>
                                              <a:schemeClr val="accent2"/>
                                            </p:clrVal>
                                          </p:val>
                                        </p:tav>
                                        <p:tav tm="50000">
                                          <p:val>
                                            <p:clrVal>
                                              <a:schemeClr val="hlink"/>
                                            </p:clrVal>
                                          </p:val>
                                        </p:tav>
                                      </p:tavLst>
                                    </p:anim>
                                    <p:set>
                                      <p:cBhvr>
                                        <p:cTn id="24" dur="80"/>
                                        <p:tgtEl>
                                          <p:spTgt spid="17">
                                            <p:txEl>
                                              <p:pRg st="6" end="6"/>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17">
                                            <p:txEl>
                                              <p:pRg st="7" end="7"/>
                                            </p:txEl>
                                          </p:spTgt>
                                        </p:tgtEl>
                                        <p:attrNameLst>
                                          <p:attrName>style.visibility</p:attrName>
                                        </p:attrNameLst>
                                      </p:cBhvr>
                                      <p:to>
                                        <p:strVal val="visible"/>
                                      </p:to>
                                    </p:set>
                                    <p:anim calcmode="discrete" valueType="clr">
                                      <p:cBhvr override="childStyle">
                                        <p:cTn id="29" dur="80"/>
                                        <p:tgtEl>
                                          <p:spTgt spid="1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7">
                                            <p:txEl>
                                              <p:pRg st="7" end="7"/>
                                            </p:txEl>
                                          </p:spTgt>
                                        </p:tgtEl>
                                        <p:attrNameLst>
                                          <p:attrName>fillcolor</p:attrName>
                                        </p:attrNameLst>
                                      </p:cBhvr>
                                      <p:tavLst>
                                        <p:tav tm="0">
                                          <p:val>
                                            <p:clrVal>
                                              <a:schemeClr val="accent2"/>
                                            </p:clrVal>
                                          </p:val>
                                        </p:tav>
                                        <p:tav tm="50000">
                                          <p:val>
                                            <p:clrVal>
                                              <a:schemeClr val="hlink"/>
                                            </p:clrVal>
                                          </p:val>
                                        </p:tav>
                                      </p:tavLst>
                                    </p:anim>
                                    <p:set>
                                      <p:cBhvr>
                                        <p:cTn id="31" dur="80"/>
                                        <p:tgtEl>
                                          <p:spTgt spid="17">
                                            <p:txEl>
                                              <p:pRg st="7" end="7"/>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iterate type="lt">
                                    <p:tmAbs val="0"/>
                                  </p:iterate>
                                  <p:childTnLst>
                                    <p:set>
                                      <p:cBhvr rctx="PPT">
                                        <p:cTn id="39" dur="indefinite"/>
                                        <p:tgtEl>
                                          <p:spTgt spid="17">
                                            <p:txEl>
                                              <p:pRg st="5" end="5"/>
                                            </p:txEl>
                                          </p:spTgt>
                                        </p:tgtEl>
                                        <p:attrNameLst>
                                          <p:attrName>style.opacity</p:attrName>
                                        </p:attrNameLst>
                                      </p:cBhvr>
                                      <p:to>
                                        <p:strVal val="0.5"/>
                                      </p:to>
                                    </p:set>
                                    <p:animEffect filter="image" prLst="opacity: 0.5">
                                      <p:cBhvr rctx="IE">
                                        <p:cTn id="40" dur="indefinite"/>
                                        <p:tgtEl>
                                          <p:spTgt spid="17">
                                            <p:txEl>
                                              <p:pRg st="5" end="5"/>
                                            </p:txEl>
                                          </p:spTgt>
                                        </p:tgtEl>
                                      </p:cBhvr>
                                    </p:animEffect>
                                  </p:childTnLst>
                                </p:cTn>
                              </p:par>
                              <p:par>
                                <p:cTn id="41" presetID="9" presetClass="emph" presetSubtype="0" nodeType="withEffect">
                                  <p:stCondLst>
                                    <p:cond delay="0"/>
                                  </p:stCondLst>
                                  <p:iterate type="lt">
                                    <p:tmAbs val="0"/>
                                  </p:iterate>
                                  <p:childTnLst>
                                    <p:set>
                                      <p:cBhvr rctx="PPT">
                                        <p:cTn id="42" dur="indefinite"/>
                                        <p:tgtEl>
                                          <p:spTgt spid="17">
                                            <p:txEl>
                                              <p:pRg st="6" end="6"/>
                                            </p:txEl>
                                          </p:spTgt>
                                        </p:tgtEl>
                                        <p:attrNameLst>
                                          <p:attrName>style.opacity</p:attrName>
                                        </p:attrNameLst>
                                      </p:cBhvr>
                                      <p:to>
                                        <p:strVal val="0.5"/>
                                      </p:to>
                                    </p:set>
                                    <p:animEffect filter="image" prLst="opacity: 0.5">
                                      <p:cBhvr rctx="IE">
                                        <p:cTn id="43" dur="indefinite"/>
                                        <p:tgtEl>
                                          <p:spTgt spid="17">
                                            <p:txEl>
                                              <p:pRg st="6" end="6"/>
                                            </p:txEl>
                                          </p:spTgt>
                                        </p:tgtEl>
                                      </p:cBhvr>
                                    </p:animEffect>
                                  </p:childTnLst>
                                </p:cTn>
                              </p:par>
                              <p:par>
                                <p:cTn id="44" presetID="9" presetClass="emph" presetSubtype="0" nodeType="withEffect">
                                  <p:stCondLst>
                                    <p:cond delay="0"/>
                                  </p:stCondLst>
                                  <p:iterate type="lt">
                                    <p:tmAbs val="0"/>
                                  </p:iterate>
                                  <p:childTnLst>
                                    <p:set>
                                      <p:cBhvr rctx="PPT">
                                        <p:cTn id="45" dur="indefinite"/>
                                        <p:tgtEl>
                                          <p:spTgt spid="17">
                                            <p:txEl>
                                              <p:pRg st="7" end="7"/>
                                            </p:txEl>
                                          </p:spTgt>
                                        </p:tgtEl>
                                        <p:attrNameLst>
                                          <p:attrName>style.opacity</p:attrName>
                                        </p:attrNameLst>
                                      </p:cBhvr>
                                      <p:to>
                                        <p:strVal val="0.5"/>
                                      </p:to>
                                    </p:set>
                                    <p:animEffect filter="image" prLst="opacity: 0.5">
                                      <p:cBhvr rctx="IE">
                                        <p:cTn id="46" dur="indefinite"/>
                                        <p:tgtEl>
                                          <p:spTgt spid="17">
                                            <p:txEl>
                                              <p:pRg st="7" end="7"/>
                                            </p:txEl>
                                          </p:spTgt>
                                        </p:tgtEl>
                                      </p:cBhvr>
                                    </p:animEffect>
                                  </p:childTnLst>
                                </p:cTn>
                              </p:par>
                              <p:par>
                                <p:cTn id="47" presetID="9" presetClass="emph" presetSubtype="0" nodeType="withEffect">
                                  <p:stCondLst>
                                    <p:cond delay="0"/>
                                  </p:stCondLst>
                                  <p:childTnLst>
                                    <p:set>
                                      <p:cBhvr rctx="PPT">
                                        <p:cTn id="48" dur="indefinite"/>
                                        <p:tgtEl>
                                          <p:spTgt spid="17">
                                            <p:txEl>
                                              <p:pRg st="8" end="8"/>
                                            </p:txEl>
                                          </p:spTgt>
                                        </p:tgtEl>
                                        <p:attrNameLst>
                                          <p:attrName>style.opacity</p:attrName>
                                        </p:attrNameLst>
                                      </p:cBhvr>
                                      <p:to>
                                        <p:strVal val="0.5"/>
                                      </p:to>
                                    </p:set>
                                    <p:animEffect filter="image" prLst="opacity: 0.5">
                                      <p:cBhvr rctx="IE">
                                        <p:cTn id="49" dur="indefinite"/>
                                        <p:tgtEl>
                                          <p:spTgt spid="17">
                                            <p:txEl>
                                              <p:pRg st="8" end="8"/>
                                            </p:txEl>
                                          </p:spTgt>
                                        </p:tgtEl>
                                      </p:cBhvr>
                                    </p:animEffect>
                                  </p:childTnLst>
                                </p:cTn>
                              </p:par>
                              <p:par>
                                <p:cTn id="50" presetID="27" presetClass="entr" presetSubtype="0" fill="hold" nodeType="withEffect">
                                  <p:stCondLst>
                                    <p:cond delay="0"/>
                                  </p:stCondLst>
                                  <p:iterate type="lt">
                                    <p:tmPct val="50000"/>
                                  </p:iterate>
                                  <p:childTnLst>
                                    <p:set>
                                      <p:cBhvr>
                                        <p:cTn id="51" dur="1" fill="hold">
                                          <p:stCondLst>
                                            <p:cond delay="0"/>
                                          </p:stCondLst>
                                        </p:cTn>
                                        <p:tgtEl>
                                          <p:spTgt spid="17">
                                            <p:txEl>
                                              <p:pRg st="10" end="10"/>
                                            </p:txEl>
                                          </p:spTgt>
                                        </p:tgtEl>
                                        <p:attrNameLst>
                                          <p:attrName>style.visibility</p:attrName>
                                        </p:attrNameLst>
                                      </p:cBhvr>
                                      <p:to>
                                        <p:strVal val="visible"/>
                                      </p:to>
                                    </p:set>
                                    <p:anim calcmode="discrete" valueType="clr">
                                      <p:cBhvr override="childStyle">
                                        <p:cTn id="52" dur="80"/>
                                        <p:tgtEl>
                                          <p:spTgt spid="17">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7">
                                            <p:txEl>
                                              <p:pRg st="10" end="10"/>
                                            </p:txEl>
                                          </p:spTgt>
                                        </p:tgtEl>
                                        <p:attrNameLst>
                                          <p:attrName>fillcolor</p:attrName>
                                        </p:attrNameLst>
                                      </p:cBhvr>
                                      <p:tavLst>
                                        <p:tav tm="0">
                                          <p:val>
                                            <p:clrVal>
                                              <a:schemeClr val="accent2"/>
                                            </p:clrVal>
                                          </p:val>
                                        </p:tav>
                                        <p:tav tm="50000">
                                          <p:val>
                                            <p:clrVal>
                                              <a:schemeClr val="hlink"/>
                                            </p:clrVal>
                                          </p:val>
                                        </p:tav>
                                      </p:tavLst>
                                    </p:anim>
                                    <p:set>
                                      <p:cBhvr>
                                        <p:cTn id="54" dur="80"/>
                                        <p:tgtEl>
                                          <p:spTgt spid="17">
                                            <p:txEl>
                                              <p:pRg st="10" end="10"/>
                                            </p:txEl>
                                          </p:spTgt>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nodeType="clickEffect">
                                  <p:stCondLst>
                                    <p:cond delay="0"/>
                                  </p:stCondLst>
                                  <p:iterate type="lt">
                                    <p:tmPct val="50000"/>
                                  </p:iterate>
                                  <p:childTnLst>
                                    <p:set>
                                      <p:cBhvr>
                                        <p:cTn id="58" dur="1" fill="hold">
                                          <p:stCondLst>
                                            <p:cond delay="0"/>
                                          </p:stCondLst>
                                        </p:cTn>
                                        <p:tgtEl>
                                          <p:spTgt spid="17">
                                            <p:txEl>
                                              <p:pRg st="11" end="11"/>
                                            </p:txEl>
                                          </p:spTgt>
                                        </p:tgtEl>
                                        <p:attrNameLst>
                                          <p:attrName>style.visibility</p:attrName>
                                        </p:attrNameLst>
                                      </p:cBhvr>
                                      <p:to>
                                        <p:strVal val="visible"/>
                                      </p:to>
                                    </p:set>
                                    <p:anim calcmode="discrete" valueType="clr">
                                      <p:cBhvr override="childStyle">
                                        <p:cTn id="59" dur="80"/>
                                        <p:tgtEl>
                                          <p:spTgt spid="17">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7">
                                            <p:txEl>
                                              <p:pRg st="11" end="11"/>
                                            </p:txEl>
                                          </p:spTgt>
                                        </p:tgtEl>
                                        <p:attrNameLst>
                                          <p:attrName>fillcolor</p:attrName>
                                        </p:attrNameLst>
                                      </p:cBhvr>
                                      <p:tavLst>
                                        <p:tav tm="0">
                                          <p:val>
                                            <p:clrVal>
                                              <a:schemeClr val="accent2"/>
                                            </p:clrVal>
                                          </p:val>
                                        </p:tav>
                                        <p:tav tm="50000">
                                          <p:val>
                                            <p:clrVal>
                                              <a:schemeClr val="hlink"/>
                                            </p:clrVal>
                                          </p:val>
                                        </p:tav>
                                      </p:tavLst>
                                    </p:anim>
                                    <p:set>
                                      <p:cBhvr>
                                        <p:cTn id="61" dur="80"/>
                                        <p:tgtEl>
                                          <p:spTgt spid="17">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2" name="Group 298"/>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74649878"/>
              </p:ext>
            </p:extLst>
          </p:nvPr>
        </p:nvGraphicFramePr>
        <p:xfrm>
          <a:off x="46154" y="1062037"/>
          <a:ext cx="9065686" cy="5715008"/>
        </p:xfrm>
        <a:graphic>
          <a:graphicData uri="http://schemas.openxmlformats.org/drawingml/2006/table">
            <a:tbl>
              <a:tblPr/>
              <a:tblGrid>
                <a:gridCol w="1483972"/>
                <a:gridCol w="1483972"/>
                <a:gridCol w="1483972"/>
                <a:gridCol w="1645826"/>
                <a:gridCol w="1483972"/>
                <a:gridCol w="1483972"/>
              </a:tblGrid>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Monday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Tuesday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Wednesday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Thursday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Friday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8:00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9:00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3:00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4:00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5:00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6:00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7:00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 y="457200"/>
            <a:ext cx="8943177" cy="609600"/>
          </a:xfrm>
        </p:spPr>
        <p:txBody>
          <a:bodyPr>
            <a:normAutofit/>
          </a:bodyPr>
          <a:lstStyle/>
          <a:p>
            <a:pPr algn="l">
              <a:tabLst>
                <a:tab pos="8691563" algn="r"/>
              </a:tabLst>
            </a:pP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Time Management 	40 Hour Work Week</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graphicFrame>
        <p:nvGraphicFramePr>
          <p:cNvPr id="13" name="Group 298"/>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15131976"/>
              </p:ext>
            </p:extLst>
          </p:nvPr>
        </p:nvGraphicFramePr>
        <p:xfrm>
          <a:off x="43936" y="1066800"/>
          <a:ext cx="9065686" cy="5715008"/>
        </p:xfrm>
        <a:graphic>
          <a:graphicData uri="http://schemas.openxmlformats.org/drawingml/2006/table">
            <a:tbl>
              <a:tblPr/>
              <a:tblGrid>
                <a:gridCol w="1483972"/>
                <a:gridCol w="1483972"/>
                <a:gridCol w="1483972"/>
                <a:gridCol w="1645826"/>
                <a:gridCol w="1483972"/>
                <a:gridCol w="1483972"/>
              </a:tblGrid>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Monday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Tuesday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Wednesday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Thursday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Friday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8:00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9:00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3:00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4:00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5:00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6:00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7:00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4" name="Rectangle 305"/>
          <p:cNvSpPr>
            <a:spLocks noChangeArrowheads="1"/>
          </p:cNvSpPr>
          <p:nvPr/>
        </p:nvSpPr>
        <p:spPr bwMode="auto">
          <a:xfrm>
            <a:off x="3007939" y="1504389"/>
            <a:ext cx="1481511" cy="585414"/>
          </a:xfrm>
          <a:prstGeom prst="rect">
            <a:avLst/>
          </a:prstGeom>
          <a:solidFill>
            <a:srgbClr val="CC99FF"/>
          </a:solidFill>
          <a:ln w="3175">
            <a:solidFill>
              <a:schemeClr val="tx1"/>
            </a:solidFill>
            <a:miter lim="800000"/>
            <a:headEnd/>
            <a:tailEnd/>
          </a:ln>
        </p:spPr>
        <p:txBody>
          <a:bodyPr wrap="none" anchor="ctr"/>
          <a:lstStyle/>
          <a:p>
            <a:pPr algn="ctr"/>
            <a:r>
              <a:rPr lang="en-US" sz="1600" b="1" dirty="0">
                <a:latin typeface="Trebuchet MS" pitchFamily="34" charset="0"/>
              </a:rPr>
              <a:t>MATH 220</a:t>
            </a:r>
          </a:p>
        </p:txBody>
      </p:sp>
      <p:sp>
        <p:nvSpPr>
          <p:cNvPr id="91" name="Rectangle 305"/>
          <p:cNvSpPr>
            <a:spLocks noChangeArrowheads="1"/>
          </p:cNvSpPr>
          <p:nvPr/>
        </p:nvSpPr>
        <p:spPr bwMode="auto">
          <a:xfrm>
            <a:off x="1532732" y="2911475"/>
            <a:ext cx="1474787"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GGEOG 200</a:t>
            </a:r>
            <a:endParaRPr lang="en-US" sz="1600" b="1" dirty="0">
              <a:latin typeface="Trebuchet MS" pitchFamily="34" charset="0"/>
            </a:endParaRPr>
          </a:p>
        </p:txBody>
      </p:sp>
      <p:sp>
        <p:nvSpPr>
          <p:cNvPr id="94" name="Rectangle 305"/>
          <p:cNvSpPr>
            <a:spLocks noChangeArrowheads="1"/>
          </p:cNvSpPr>
          <p:nvPr/>
        </p:nvSpPr>
        <p:spPr bwMode="auto">
          <a:xfrm>
            <a:off x="1533525" y="3813175"/>
            <a:ext cx="1473994"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GHIST 101</a:t>
            </a:r>
            <a:endParaRPr lang="en-US" sz="1600" b="1" dirty="0">
              <a:latin typeface="Trebuchet MS" pitchFamily="34" charset="0"/>
            </a:endParaRPr>
          </a:p>
        </p:txBody>
      </p:sp>
      <p:sp>
        <p:nvSpPr>
          <p:cNvPr id="97" name="Rectangle 305"/>
          <p:cNvSpPr>
            <a:spLocks noChangeArrowheads="1"/>
          </p:cNvSpPr>
          <p:nvPr/>
        </p:nvSpPr>
        <p:spPr bwMode="auto">
          <a:xfrm>
            <a:off x="3007145" y="6134100"/>
            <a:ext cx="1481511" cy="647700"/>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GPOSC 225</a:t>
            </a:r>
            <a:endParaRPr lang="en-US" sz="1600" b="1" dirty="0">
              <a:latin typeface="Trebuchet MS" pitchFamily="34" charset="0"/>
            </a:endParaRPr>
          </a:p>
        </p:txBody>
      </p:sp>
      <p:sp>
        <p:nvSpPr>
          <p:cNvPr id="98" name="Rectangle 322"/>
          <p:cNvSpPr>
            <a:spLocks noChangeArrowheads="1"/>
          </p:cNvSpPr>
          <p:nvPr/>
        </p:nvSpPr>
        <p:spPr bwMode="auto">
          <a:xfrm>
            <a:off x="1531942" y="1806574"/>
            <a:ext cx="1477958" cy="143669"/>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99" name="Rectangle 322"/>
          <p:cNvSpPr>
            <a:spLocks noChangeArrowheads="1"/>
          </p:cNvSpPr>
          <p:nvPr/>
        </p:nvSpPr>
        <p:spPr bwMode="auto">
          <a:xfrm>
            <a:off x="1533524" y="2387600"/>
            <a:ext cx="147399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0" name="Rectangle 322"/>
          <p:cNvSpPr>
            <a:spLocks noChangeArrowheads="1"/>
          </p:cNvSpPr>
          <p:nvPr/>
        </p:nvSpPr>
        <p:spPr bwMode="auto">
          <a:xfrm>
            <a:off x="1533525" y="2778124"/>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1" name="Rectangle 322"/>
          <p:cNvSpPr>
            <a:spLocks noChangeArrowheads="1"/>
          </p:cNvSpPr>
          <p:nvPr/>
        </p:nvSpPr>
        <p:spPr bwMode="auto">
          <a:xfrm>
            <a:off x="1533525" y="3351212"/>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102" name="Rectangle 322"/>
          <p:cNvSpPr>
            <a:spLocks noChangeArrowheads="1"/>
          </p:cNvSpPr>
          <p:nvPr/>
        </p:nvSpPr>
        <p:spPr bwMode="auto">
          <a:xfrm>
            <a:off x="1533525" y="4252912"/>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3" name="Rectangle 322"/>
          <p:cNvSpPr>
            <a:spLocks noChangeArrowheads="1"/>
          </p:cNvSpPr>
          <p:nvPr/>
        </p:nvSpPr>
        <p:spPr bwMode="auto">
          <a:xfrm>
            <a:off x="3005557" y="4696618"/>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4" name="Rectangle 322"/>
          <p:cNvSpPr>
            <a:spLocks noChangeArrowheads="1"/>
          </p:cNvSpPr>
          <p:nvPr/>
        </p:nvSpPr>
        <p:spPr bwMode="auto">
          <a:xfrm>
            <a:off x="1535901" y="3676649"/>
            <a:ext cx="1478762" cy="138113"/>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6" name="Rectangle 322"/>
          <p:cNvSpPr>
            <a:spLocks noChangeArrowheads="1"/>
          </p:cNvSpPr>
          <p:nvPr/>
        </p:nvSpPr>
        <p:spPr bwMode="auto">
          <a:xfrm>
            <a:off x="3009901" y="5999162"/>
            <a:ext cx="1478756"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7" name="Rectangle 322"/>
          <p:cNvSpPr>
            <a:spLocks noChangeArrowheads="1"/>
          </p:cNvSpPr>
          <p:nvPr/>
        </p:nvSpPr>
        <p:spPr bwMode="auto">
          <a:xfrm>
            <a:off x="3007519" y="2087422"/>
            <a:ext cx="1482725" cy="134284"/>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127" name="Rectangle 347"/>
          <p:cNvSpPr>
            <a:spLocks noChangeArrowheads="1"/>
          </p:cNvSpPr>
          <p:nvPr/>
        </p:nvSpPr>
        <p:spPr bwMode="auto">
          <a:xfrm>
            <a:off x="1533524" y="5552981"/>
            <a:ext cx="1473995"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128" name="Rectangle 347"/>
          <p:cNvSpPr>
            <a:spLocks noChangeArrowheads="1"/>
          </p:cNvSpPr>
          <p:nvPr/>
        </p:nvSpPr>
        <p:spPr bwMode="auto">
          <a:xfrm>
            <a:off x="3007519" y="5552981"/>
            <a:ext cx="1483519"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132" name="Rectangle 347"/>
          <p:cNvSpPr>
            <a:spLocks noChangeArrowheads="1"/>
          </p:cNvSpPr>
          <p:nvPr/>
        </p:nvSpPr>
        <p:spPr bwMode="auto">
          <a:xfrm>
            <a:off x="1533525" y="3485356"/>
            <a:ext cx="1473994" cy="191294"/>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134" name="Rectangle 347"/>
          <p:cNvSpPr>
            <a:spLocks noChangeArrowheads="1"/>
          </p:cNvSpPr>
          <p:nvPr/>
        </p:nvSpPr>
        <p:spPr bwMode="auto">
          <a:xfrm>
            <a:off x="3009900" y="3258624"/>
            <a:ext cx="1479550"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135" name="Rectangle 574"/>
          <p:cNvSpPr>
            <a:spLocks noChangeArrowheads="1"/>
          </p:cNvSpPr>
          <p:nvPr/>
        </p:nvSpPr>
        <p:spPr bwMode="auto">
          <a:xfrm>
            <a:off x="1531942" y="1504950"/>
            <a:ext cx="1477958" cy="3048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6" name="Rectangle 574"/>
          <p:cNvSpPr>
            <a:spLocks noChangeArrowheads="1"/>
          </p:cNvSpPr>
          <p:nvPr/>
        </p:nvSpPr>
        <p:spPr bwMode="auto">
          <a:xfrm>
            <a:off x="1533528" y="2514599"/>
            <a:ext cx="1473991" cy="263525"/>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7" name="Rectangle 574"/>
          <p:cNvSpPr>
            <a:spLocks noChangeArrowheads="1"/>
          </p:cNvSpPr>
          <p:nvPr/>
        </p:nvSpPr>
        <p:spPr bwMode="auto">
          <a:xfrm>
            <a:off x="3007518" y="2224086"/>
            <a:ext cx="1482725" cy="900113"/>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8" name="Rectangle 574"/>
          <p:cNvSpPr>
            <a:spLocks noChangeArrowheads="1"/>
          </p:cNvSpPr>
          <p:nvPr/>
        </p:nvSpPr>
        <p:spPr bwMode="auto">
          <a:xfrm>
            <a:off x="1533820" y="4387850"/>
            <a:ext cx="1473700" cy="10287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9" name="Rectangle 322"/>
          <p:cNvSpPr>
            <a:spLocks noChangeArrowheads="1"/>
          </p:cNvSpPr>
          <p:nvPr/>
        </p:nvSpPr>
        <p:spPr bwMode="auto">
          <a:xfrm>
            <a:off x="1533526" y="5417343"/>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0" name="Rectangle 322"/>
          <p:cNvSpPr>
            <a:spLocks noChangeArrowheads="1"/>
          </p:cNvSpPr>
          <p:nvPr/>
        </p:nvSpPr>
        <p:spPr bwMode="auto">
          <a:xfrm>
            <a:off x="1533524" y="5999162"/>
            <a:ext cx="147637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1" name="Rectangle 574"/>
          <p:cNvSpPr>
            <a:spLocks noChangeArrowheads="1"/>
          </p:cNvSpPr>
          <p:nvPr/>
        </p:nvSpPr>
        <p:spPr bwMode="auto">
          <a:xfrm>
            <a:off x="1533525" y="6134100"/>
            <a:ext cx="1473994" cy="643218"/>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42" name="Rectangle 305"/>
          <p:cNvSpPr>
            <a:spLocks noChangeArrowheads="1"/>
          </p:cNvSpPr>
          <p:nvPr/>
        </p:nvSpPr>
        <p:spPr bwMode="auto">
          <a:xfrm>
            <a:off x="3007145" y="4831556"/>
            <a:ext cx="1481511" cy="585414"/>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GPOSC 225</a:t>
            </a:r>
            <a:endParaRPr lang="en-US" sz="1600" b="1" dirty="0">
              <a:latin typeface="Trebuchet MS" pitchFamily="34" charset="0"/>
            </a:endParaRPr>
          </a:p>
        </p:txBody>
      </p:sp>
      <p:sp>
        <p:nvSpPr>
          <p:cNvPr id="143" name="Rectangle 322"/>
          <p:cNvSpPr>
            <a:spLocks noChangeArrowheads="1"/>
          </p:cNvSpPr>
          <p:nvPr/>
        </p:nvSpPr>
        <p:spPr bwMode="auto">
          <a:xfrm>
            <a:off x="3007938" y="5417764"/>
            <a:ext cx="1478337"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8" name="Rectangle 305"/>
          <p:cNvSpPr>
            <a:spLocks noChangeArrowheads="1"/>
          </p:cNvSpPr>
          <p:nvPr/>
        </p:nvSpPr>
        <p:spPr bwMode="auto">
          <a:xfrm>
            <a:off x="1533525" y="1951037"/>
            <a:ext cx="1473995"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GKIN 100</a:t>
            </a:r>
            <a:endParaRPr lang="en-US" sz="1600" b="1" dirty="0">
              <a:latin typeface="Trebuchet MS" pitchFamily="34" charset="0"/>
            </a:endParaRPr>
          </a:p>
        </p:txBody>
      </p:sp>
      <p:sp>
        <p:nvSpPr>
          <p:cNvPr id="145" name="Rectangle 322"/>
          <p:cNvSpPr>
            <a:spLocks noChangeArrowheads="1"/>
          </p:cNvSpPr>
          <p:nvPr/>
        </p:nvSpPr>
        <p:spPr bwMode="auto">
          <a:xfrm>
            <a:off x="3010321" y="3703637"/>
            <a:ext cx="1478336" cy="14128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6" name="Rectangle 322"/>
          <p:cNvSpPr>
            <a:spLocks noChangeArrowheads="1"/>
          </p:cNvSpPr>
          <p:nvPr/>
        </p:nvSpPr>
        <p:spPr bwMode="auto">
          <a:xfrm>
            <a:off x="3010321" y="3124199"/>
            <a:ext cx="1478336"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7" name="Rectangle 574"/>
          <p:cNvSpPr>
            <a:spLocks noChangeArrowheads="1"/>
          </p:cNvSpPr>
          <p:nvPr/>
        </p:nvSpPr>
        <p:spPr bwMode="auto">
          <a:xfrm>
            <a:off x="3010319" y="3839369"/>
            <a:ext cx="1478337" cy="856456"/>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40" name="Rectangle 305"/>
          <p:cNvSpPr>
            <a:spLocks noChangeArrowheads="1"/>
          </p:cNvSpPr>
          <p:nvPr/>
        </p:nvSpPr>
        <p:spPr bwMode="auto">
          <a:xfrm>
            <a:off x="6137286" y="1509432"/>
            <a:ext cx="1481511" cy="585414"/>
          </a:xfrm>
          <a:prstGeom prst="rect">
            <a:avLst/>
          </a:prstGeom>
          <a:solidFill>
            <a:srgbClr val="CC99FF"/>
          </a:solidFill>
          <a:ln w="3175">
            <a:solidFill>
              <a:schemeClr val="tx1"/>
            </a:solidFill>
            <a:miter lim="800000"/>
            <a:headEnd/>
            <a:tailEnd/>
          </a:ln>
        </p:spPr>
        <p:txBody>
          <a:bodyPr wrap="none" anchor="ctr"/>
          <a:lstStyle/>
          <a:p>
            <a:pPr algn="ctr"/>
            <a:r>
              <a:rPr lang="en-US" sz="1600" b="1" dirty="0">
                <a:latin typeface="Trebuchet MS" pitchFamily="34" charset="0"/>
              </a:rPr>
              <a:t>MATH 220</a:t>
            </a:r>
          </a:p>
        </p:txBody>
      </p:sp>
      <p:sp>
        <p:nvSpPr>
          <p:cNvPr id="41" name="Rectangle 305"/>
          <p:cNvSpPr>
            <a:spLocks noChangeArrowheads="1"/>
          </p:cNvSpPr>
          <p:nvPr/>
        </p:nvSpPr>
        <p:spPr bwMode="auto">
          <a:xfrm>
            <a:off x="4491032" y="2911475"/>
            <a:ext cx="1643158"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GGEOG 200</a:t>
            </a:r>
            <a:endParaRPr lang="en-US" sz="1600" b="1" dirty="0">
              <a:latin typeface="Trebuchet MS" pitchFamily="34" charset="0"/>
            </a:endParaRPr>
          </a:p>
        </p:txBody>
      </p:sp>
      <p:sp>
        <p:nvSpPr>
          <p:cNvPr id="42" name="Rectangle 305"/>
          <p:cNvSpPr>
            <a:spLocks noChangeArrowheads="1"/>
          </p:cNvSpPr>
          <p:nvPr/>
        </p:nvSpPr>
        <p:spPr bwMode="auto">
          <a:xfrm>
            <a:off x="4492530" y="3813175"/>
            <a:ext cx="1641660"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GHIST 101</a:t>
            </a:r>
            <a:endParaRPr lang="en-US" sz="1600" b="1" dirty="0">
              <a:latin typeface="Trebuchet MS" pitchFamily="34" charset="0"/>
            </a:endParaRPr>
          </a:p>
        </p:txBody>
      </p:sp>
      <p:sp>
        <p:nvSpPr>
          <p:cNvPr id="43" name="Rectangle 305"/>
          <p:cNvSpPr>
            <a:spLocks noChangeArrowheads="1"/>
          </p:cNvSpPr>
          <p:nvPr/>
        </p:nvSpPr>
        <p:spPr bwMode="auto">
          <a:xfrm>
            <a:off x="6136492" y="6129618"/>
            <a:ext cx="1481511" cy="647700"/>
          </a:xfrm>
          <a:prstGeom prst="rect">
            <a:avLst/>
          </a:prstGeom>
          <a:solidFill>
            <a:srgbClr val="FFFF99"/>
          </a:solidFill>
          <a:ln w="3175">
            <a:solidFill>
              <a:schemeClr val="tx1"/>
            </a:solidFill>
            <a:miter lim="800000"/>
            <a:headEnd/>
            <a:tailEnd/>
          </a:ln>
        </p:spPr>
        <p:txBody>
          <a:bodyPr wrap="none" anchor="ctr"/>
          <a:lstStyle/>
          <a:p>
            <a:pPr algn="ctr"/>
            <a:r>
              <a:rPr lang="en-US" sz="1600" b="1" dirty="0">
                <a:latin typeface="Trebuchet MS" pitchFamily="34" charset="0"/>
              </a:rPr>
              <a:t>study</a:t>
            </a:r>
          </a:p>
        </p:txBody>
      </p:sp>
      <p:sp>
        <p:nvSpPr>
          <p:cNvPr id="44" name="Rectangle 322"/>
          <p:cNvSpPr>
            <a:spLocks noChangeArrowheads="1"/>
          </p:cNvSpPr>
          <p:nvPr/>
        </p:nvSpPr>
        <p:spPr bwMode="auto">
          <a:xfrm>
            <a:off x="4495968" y="1806574"/>
            <a:ext cx="1638131" cy="143669"/>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5" name="Rectangle 322"/>
          <p:cNvSpPr>
            <a:spLocks noChangeArrowheads="1"/>
          </p:cNvSpPr>
          <p:nvPr/>
        </p:nvSpPr>
        <p:spPr bwMode="auto">
          <a:xfrm>
            <a:off x="4492619" y="2387600"/>
            <a:ext cx="1641482"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6" name="Rectangle 322"/>
          <p:cNvSpPr>
            <a:spLocks noChangeArrowheads="1"/>
          </p:cNvSpPr>
          <p:nvPr/>
        </p:nvSpPr>
        <p:spPr bwMode="auto">
          <a:xfrm>
            <a:off x="4492620" y="2778124"/>
            <a:ext cx="164148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7" name="Rectangle 322"/>
          <p:cNvSpPr>
            <a:spLocks noChangeArrowheads="1"/>
          </p:cNvSpPr>
          <p:nvPr/>
        </p:nvSpPr>
        <p:spPr bwMode="auto">
          <a:xfrm>
            <a:off x="4492620" y="3351212"/>
            <a:ext cx="164148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48" name="Rectangle 322"/>
          <p:cNvSpPr>
            <a:spLocks noChangeArrowheads="1"/>
          </p:cNvSpPr>
          <p:nvPr/>
        </p:nvSpPr>
        <p:spPr bwMode="auto">
          <a:xfrm>
            <a:off x="4492530" y="4252912"/>
            <a:ext cx="164166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9" name="Rectangle 322"/>
          <p:cNvSpPr>
            <a:spLocks noChangeArrowheads="1"/>
          </p:cNvSpPr>
          <p:nvPr/>
        </p:nvSpPr>
        <p:spPr bwMode="auto">
          <a:xfrm>
            <a:off x="6134904" y="4701661"/>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50" name="Rectangle 322"/>
          <p:cNvSpPr>
            <a:spLocks noChangeArrowheads="1"/>
          </p:cNvSpPr>
          <p:nvPr/>
        </p:nvSpPr>
        <p:spPr bwMode="auto">
          <a:xfrm>
            <a:off x="4493419" y="3671886"/>
            <a:ext cx="1640682" cy="138113"/>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51" name="Rectangle 322"/>
          <p:cNvSpPr>
            <a:spLocks noChangeArrowheads="1"/>
          </p:cNvSpPr>
          <p:nvPr/>
        </p:nvSpPr>
        <p:spPr bwMode="auto">
          <a:xfrm>
            <a:off x="6139247" y="5994680"/>
            <a:ext cx="1483519"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52" name="Rectangle 322"/>
          <p:cNvSpPr>
            <a:spLocks noChangeArrowheads="1"/>
          </p:cNvSpPr>
          <p:nvPr/>
        </p:nvSpPr>
        <p:spPr bwMode="auto">
          <a:xfrm>
            <a:off x="6136866" y="2092465"/>
            <a:ext cx="1482725" cy="134284"/>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53" name="Rectangle 347"/>
          <p:cNvSpPr>
            <a:spLocks noChangeArrowheads="1"/>
          </p:cNvSpPr>
          <p:nvPr/>
        </p:nvSpPr>
        <p:spPr bwMode="auto">
          <a:xfrm>
            <a:off x="4492529" y="5552981"/>
            <a:ext cx="1641662"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54" name="Rectangle 347"/>
          <p:cNvSpPr>
            <a:spLocks noChangeArrowheads="1"/>
          </p:cNvSpPr>
          <p:nvPr/>
        </p:nvSpPr>
        <p:spPr bwMode="auto">
          <a:xfrm>
            <a:off x="6134191" y="5548499"/>
            <a:ext cx="1485900"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55" name="Rectangle 347"/>
          <p:cNvSpPr>
            <a:spLocks noChangeArrowheads="1"/>
          </p:cNvSpPr>
          <p:nvPr/>
        </p:nvSpPr>
        <p:spPr bwMode="auto">
          <a:xfrm>
            <a:off x="4492620" y="3485356"/>
            <a:ext cx="1641480" cy="191294"/>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56" name="Rectangle 347"/>
          <p:cNvSpPr>
            <a:spLocks noChangeArrowheads="1"/>
          </p:cNvSpPr>
          <p:nvPr/>
        </p:nvSpPr>
        <p:spPr bwMode="auto">
          <a:xfrm>
            <a:off x="6139247" y="3263667"/>
            <a:ext cx="1485900"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57" name="Rectangle 574"/>
          <p:cNvSpPr>
            <a:spLocks noChangeArrowheads="1"/>
          </p:cNvSpPr>
          <p:nvPr/>
        </p:nvSpPr>
        <p:spPr bwMode="auto">
          <a:xfrm>
            <a:off x="4495968" y="1504950"/>
            <a:ext cx="1638131" cy="3048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58" name="Rectangle 574"/>
          <p:cNvSpPr>
            <a:spLocks noChangeArrowheads="1"/>
          </p:cNvSpPr>
          <p:nvPr/>
        </p:nvSpPr>
        <p:spPr bwMode="auto">
          <a:xfrm>
            <a:off x="4492623" y="2514599"/>
            <a:ext cx="1641478" cy="263525"/>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59" name="Rectangle 574"/>
          <p:cNvSpPr>
            <a:spLocks noChangeArrowheads="1"/>
          </p:cNvSpPr>
          <p:nvPr/>
        </p:nvSpPr>
        <p:spPr bwMode="auto">
          <a:xfrm>
            <a:off x="6136865" y="2229129"/>
            <a:ext cx="1482725" cy="900113"/>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60" name="Rectangle 574"/>
          <p:cNvSpPr>
            <a:spLocks noChangeArrowheads="1"/>
          </p:cNvSpPr>
          <p:nvPr/>
        </p:nvSpPr>
        <p:spPr bwMode="auto">
          <a:xfrm>
            <a:off x="4492826" y="4387850"/>
            <a:ext cx="1641332" cy="10287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61" name="Rectangle 322"/>
          <p:cNvSpPr>
            <a:spLocks noChangeArrowheads="1"/>
          </p:cNvSpPr>
          <p:nvPr/>
        </p:nvSpPr>
        <p:spPr bwMode="auto">
          <a:xfrm>
            <a:off x="4492531" y="5417343"/>
            <a:ext cx="164166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3" name="Rectangle 574"/>
          <p:cNvSpPr>
            <a:spLocks noChangeArrowheads="1"/>
          </p:cNvSpPr>
          <p:nvPr/>
        </p:nvSpPr>
        <p:spPr bwMode="auto">
          <a:xfrm>
            <a:off x="4495800" y="6134100"/>
            <a:ext cx="1638299" cy="643218"/>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64" name="Rectangle 305"/>
          <p:cNvSpPr>
            <a:spLocks noChangeArrowheads="1"/>
          </p:cNvSpPr>
          <p:nvPr/>
        </p:nvSpPr>
        <p:spPr bwMode="auto">
          <a:xfrm>
            <a:off x="6136492" y="4836599"/>
            <a:ext cx="1481511" cy="576776"/>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GPOSC 225</a:t>
            </a:r>
            <a:endParaRPr lang="en-US" sz="1600" b="1" dirty="0">
              <a:latin typeface="Trebuchet MS" pitchFamily="34" charset="0"/>
            </a:endParaRPr>
          </a:p>
        </p:txBody>
      </p:sp>
      <p:sp>
        <p:nvSpPr>
          <p:cNvPr id="65" name="Rectangle 322"/>
          <p:cNvSpPr>
            <a:spLocks noChangeArrowheads="1"/>
          </p:cNvSpPr>
          <p:nvPr/>
        </p:nvSpPr>
        <p:spPr bwMode="auto">
          <a:xfrm>
            <a:off x="6134610" y="5413282"/>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6" name="Rectangle 305"/>
          <p:cNvSpPr>
            <a:spLocks noChangeArrowheads="1"/>
          </p:cNvSpPr>
          <p:nvPr/>
        </p:nvSpPr>
        <p:spPr bwMode="auto">
          <a:xfrm>
            <a:off x="4492620" y="1951037"/>
            <a:ext cx="1641482"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GKIN 100</a:t>
            </a:r>
            <a:endParaRPr lang="en-US" sz="1600" b="1" dirty="0">
              <a:latin typeface="Trebuchet MS" pitchFamily="34" charset="0"/>
            </a:endParaRPr>
          </a:p>
        </p:txBody>
      </p:sp>
      <p:sp>
        <p:nvSpPr>
          <p:cNvPr id="67" name="Rectangle 322"/>
          <p:cNvSpPr>
            <a:spLocks noChangeArrowheads="1"/>
          </p:cNvSpPr>
          <p:nvPr/>
        </p:nvSpPr>
        <p:spPr bwMode="auto">
          <a:xfrm>
            <a:off x="6139667" y="3708680"/>
            <a:ext cx="1482725" cy="14128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8" name="Rectangle 322"/>
          <p:cNvSpPr>
            <a:spLocks noChangeArrowheads="1"/>
          </p:cNvSpPr>
          <p:nvPr/>
        </p:nvSpPr>
        <p:spPr bwMode="auto">
          <a:xfrm>
            <a:off x="6139667" y="3129242"/>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9" name="Rectangle 574"/>
          <p:cNvSpPr>
            <a:spLocks noChangeArrowheads="1"/>
          </p:cNvSpPr>
          <p:nvPr/>
        </p:nvSpPr>
        <p:spPr bwMode="auto">
          <a:xfrm>
            <a:off x="6137366" y="3844412"/>
            <a:ext cx="1482725" cy="856456"/>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81" name="Rectangle 305"/>
          <p:cNvSpPr>
            <a:spLocks noChangeArrowheads="1"/>
          </p:cNvSpPr>
          <p:nvPr/>
        </p:nvSpPr>
        <p:spPr bwMode="auto">
          <a:xfrm>
            <a:off x="7620790" y="2915957"/>
            <a:ext cx="1474787"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GGEOG 200</a:t>
            </a:r>
            <a:endParaRPr lang="en-US" sz="1600" b="1" dirty="0">
              <a:latin typeface="Trebuchet MS" pitchFamily="34" charset="0"/>
            </a:endParaRPr>
          </a:p>
        </p:txBody>
      </p:sp>
      <p:sp>
        <p:nvSpPr>
          <p:cNvPr id="82" name="Rectangle 305"/>
          <p:cNvSpPr>
            <a:spLocks noChangeArrowheads="1"/>
          </p:cNvSpPr>
          <p:nvPr/>
        </p:nvSpPr>
        <p:spPr bwMode="auto">
          <a:xfrm>
            <a:off x="7621583" y="3817657"/>
            <a:ext cx="1473994"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GHIST 101</a:t>
            </a:r>
            <a:endParaRPr lang="en-US" sz="1600" b="1" dirty="0">
              <a:latin typeface="Trebuchet MS" pitchFamily="34" charset="0"/>
            </a:endParaRPr>
          </a:p>
        </p:txBody>
      </p:sp>
      <p:sp>
        <p:nvSpPr>
          <p:cNvPr id="83" name="Rectangle 322"/>
          <p:cNvSpPr>
            <a:spLocks noChangeArrowheads="1"/>
          </p:cNvSpPr>
          <p:nvPr/>
        </p:nvSpPr>
        <p:spPr bwMode="auto">
          <a:xfrm>
            <a:off x="7620000" y="1811056"/>
            <a:ext cx="1477958" cy="143669"/>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5" name="Rectangle 322"/>
          <p:cNvSpPr>
            <a:spLocks noChangeArrowheads="1"/>
          </p:cNvSpPr>
          <p:nvPr/>
        </p:nvSpPr>
        <p:spPr bwMode="auto">
          <a:xfrm>
            <a:off x="7621582" y="2392082"/>
            <a:ext cx="147399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6" name="Rectangle 322"/>
          <p:cNvSpPr>
            <a:spLocks noChangeArrowheads="1"/>
          </p:cNvSpPr>
          <p:nvPr/>
        </p:nvSpPr>
        <p:spPr bwMode="auto">
          <a:xfrm>
            <a:off x="7621583" y="2782606"/>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7" name="Rectangle 322"/>
          <p:cNvSpPr>
            <a:spLocks noChangeArrowheads="1"/>
          </p:cNvSpPr>
          <p:nvPr/>
        </p:nvSpPr>
        <p:spPr bwMode="auto">
          <a:xfrm>
            <a:off x="7621583" y="3355694"/>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89" name="Rectangle 322"/>
          <p:cNvSpPr>
            <a:spLocks noChangeArrowheads="1"/>
          </p:cNvSpPr>
          <p:nvPr/>
        </p:nvSpPr>
        <p:spPr bwMode="auto">
          <a:xfrm>
            <a:off x="7621583" y="4257394"/>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90" name="Rectangle 322"/>
          <p:cNvSpPr>
            <a:spLocks noChangeArrowheads="1"/>
          </p:cNvSpPr>
          <p:nvPr/>
        </p:nvSpPr>
        <p:spPr bwMode="auto">
          <a:xfrm>
            <a:off x="7623959" y="3681131"/>
            <a:ext cx="1478762" cy="138113"/>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92" name="Rectangle 347"/>
          <p:cNvSpPr>
            <a:spLocks noChangeArrowheads="1"/>
          </p:cNvSpPr>
          <p:nvPr/>
        </p:nvSpPr>
        <p:spPr bwMode="auto">
          <a:xfrm>
            <a:off x="7621582" y="5557463"/>
            <a:ext cx="1473995"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93" name="Rectangle 347"/>
          <p:cNvSpPr>
            <a:spLocks noChangeArrowheads="1"/>
          </p:cNvSpPr>
          <p:nvPr/>
        </p:nvSpPr>
        <p:spPr bwMode="auto">
          <a:xfrm>
            <a:off x="7621583" y="3489838"/>
            <a:ext cx="1473994" cy="191294"/>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95" name="Rectangle 574"/>
          <p:cNvSpPr>
            <a:spLocks noChangeArrowheads="1"/>
          </p:cNvSpPr>
          <p:nvPr/>
        </p:nvSpPr>
        <p:spPr bwMode="auto">
          <a:xfrm>
            <a:off x="7620000" y="1509432"/>
            <a:ext cx="1477958" cy="3048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96" name="Rectangle 574"/>
          <p:cNvSpPr>
            <a:spLocks noChangeArrowheads="1"/>
          </p:cNvSpPr>
          <p:nvPr/>
        </p:nvSpPr>
        <p:spPr bwMode="auto">
          <a:xfrm>
            <a:off x="7621586" y="2519081"/>
            <a:ext cx="1473991" cy="263525"/>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05" name="Rectangle 574"/>
          <p:cNvSpPr>
            <a:spLocks noChangeArrowheads="1"/>
          </p:cNvSpPr>
          <p:nvPr/>
        </p:nvSpPr>
        <p:spPr bwMode="auto">
          <a:xfrm>
            <a:off x="7621878" y="4392332"/>
            <a:ext cx="1473700" cy="10287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08" name="Rectangle 322"/>
          <p:cNvSpPr>
            <a:spLocks noChangeArrowheads="1"/>
          </p:cNvSpPr>
          <p:nvPr/>
        </p:nvSpPr>
        <p:spPr bwMode="auto">
          <a:xfrm>
            <a:off x="7621584" y="5421825"/>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9" name="Rectangle 322"/>
          <p:cNvSpPr>
            <a:spLocks noChangeArrowheads="1"/>
          </p:cNvSpPr>
          <p:nvPr/>
        </p:nvSpPr>
        <p:spPr bwMode="auto">
          <a:xfrm>
            <a:off x="7621582" y="6003644"/>
            <a:ext cx="147637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10" name="Rectangle 574"/>
          <p:cNvSpPr>
            <a:spLocks noChangeArrowheads="1"/>
          </p:cNvSpPr>
          <p:nvPr/>
        </p:nvSpPr>
        <p:spPr bwMode="auto">
          <a:xfrm>
            <a:off x="7621583" y="6138582"/>
            <a:ext cx="1473994" cy="643218"/>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11" name="Rectangle 305"/>
          <p:cNvSpPr>
            <a:spLocks noChangeArrowheads="1"/>
          </p:cNvSpPr>
          <p:nvPr/>
        </p:nvSpPr>
        <p:spPr bwMode="auto">
          <a:xfrm>
            <a:off x="7621583" y="1955519"/>
            <a:ext cx="1473995"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GKIN 100</a:t>
            </a:r>
            <a:endParaRPr lang="en-US" sz="1600" b="1" dirty="0">
              <a:latin typeface="Trebuchet MS" pitchFamily="34" charset="0"/>
            </a:endParaRPr>
          </a:p>
        </p:txBody>
      </p:sp>
      <p:sp>
        <p:nvSpPr>
          <p:cNvPr id="113" name="Rectangle 322"/>
          <p:cNvSpPr>
            <a:spLocks noChangeArrowheads="1"/>
          </p:cNvSpPr>
          <p:nvPr/>
        </p:nvSpPr>
        <p:spPr bwMode="auto">
          <a:xfrm>
            <a:off x="4491038" y="5998368"/>
            <a:ext cx="1643062"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Effect transition="in" filter="fade">
                                      <p:cBhvr>
                                        <p:cTn id="9" dur="500"/>
                                        <p:tgtEl>
                                          <p:spTgt spid="9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p:cTn id="22" dur="500" fill="hold"/>
                                        <p:tgtEl>
                                          <p:spTgt spid="84"/>
                                        </p:tgtEl>
                                        <p:attrNameLst>
                                          <p:attrName>ppt_w</p:attrName>
                                        </p:attrNameLst>
                                      </p:cBhvr>
                                      <p:tavLst>
                                        <p:tav tm="0">
                                          <p:val>
                                            <p:fltVal val="0"/>
                                          </p:val>
                                        </p:tav>
                                        <p:tav tm="100000">
                                          <p:val>
                                            <p:strVal val="#ppt_w"/>
                                          </p:val>
                                        </p:tav>
                                      </p:tavLst>
                                    </p:anim>
                                    <p:anim calcmode="lin" valueType="num">
                                      <p:cBhvr>
                                        <p:cTn id="23" dur="500" fill="hold"/>
                                        <p:tgtEl>
                                          <p:spTgt spid="84"/>
                                        </p:tgtEl>
                                        <p:attrNameLst>
                                          <p:attrName>ppt_h</p:attrName>
                                        </p:attrNameLst>
                                      </p:cBhvr>
                                      <p:tavLst>
                                        <p:tav tm="0">
                                          <p:val>
                                            <p:fltVal val="0"/>
                                          </p:val>
                                        </p:tav>
                                        <p:tav tm="100000">
                                          <p:val>
                                            <p:strVal val="#ppt_h"/>
                                          </p:val>
                                        </p:tav>
                                      </p:tavLst>
                                    </p:anim>
                                    <p:animEffect transition="in" filter="fade">
                                      <p:cBhvr>
                                        <p:cTn id="24" dur="500"/>
                                        <p:tgtEl>
                                          <p:spTgt spid="8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 calcmode="lin" valueType="num">
                                      <p:cBhvr>
                                        <p:cTn id="42" dur="500" fill="hold"/>
                                        <p:tgtEl>
                                          <p:spTgt spid="111"/>
                                        </p:tgtEl>
                                        <p:attrNameLst>
                                          <p:attrName>ppt_w</p:attrName>
                                        </p:attrNameLst>
                                      </p:cBhvr>
                                      <p:tavLst>
                                        <p:tav tm="0">
                                          <p:val>
                                            <p:fltVal val="0"/>
                                          </p:val>
                                        </p:tav>
                                        <p:tav tm="100000">
                                          <p:val>
                                            <p:strVal val="#ppt_w"/>
                                          </p:val>
                                        </p:tav>
                                      </p:tavLst>
                                    </p:anim>
                                    <p:anim calcmode="lin" valueType="num">
                                      <p:cBhvr>
                                        <p:cTn id="43" dur="500" fill="hold"/>
                                        <p:tgtEl>
                                          <p:spTgt spid="111"/>
                                        </p:tgtEl>
                                        <p:attrNameLst>
                                          <p:attrName>ppt_h</p:attrName>
                                        </p:attrNameLst>
                                      </p:cBhvr>
                                      <p:tavLst>
                                        <p:tav tm="0">
                                          <p:val>
                                            <p:fltVal val="0"/>
                                          </p:val>
                                        </p:tav>
                                        <p:tav tm="100000">
                                          <p:val>
                                            <p:strVal val="#ppt_h"/>
                                          </p:val>
                                        </p:tav>
                                      </p:tavLst>
                                    </p:anim>
                                    <p:animEffect transition="in" filter="fade">
                                      <p:cBhvr>
                                        <p:cTn id="44" dur="500"/>
                                        <p:tgtEl>
                                          <p:spTgt spid="1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 calcmode="lin" valueType="num">
                                      <p:cBhvr>
                                        <p:cTn id="47" dur="500" fill="hold"/>
                                        <p:tgtEl>
                                          <p:spTgt spid="81"/>
                                        </p:tgtEl>
                                        <p:attrNameLst>
                                          <p:attrName>ppt_w</p:attrName>
                                        </p:attrNameLst>
                                      </p:cBhvr>
                                      <p:tavLst>
                                        <p:tav tm="0">
                                          <p:val>
                                            <p:fltVal val="0"/>
                                          </p:val>
                                        </p:tav>
                                        <p:tav tm="100000">
                                          <p:val>
                                            <p:strVal val="#ppt_w"/>
                                          </p:val>
                                        </p:tav>
                                      </p:tavLst>
                                    </p:anim>
                                    <p:anim calcmode="lin" valueType="num">
                                      <p:cBhvr>
                                        <p:cTn id="48" dur="500" fill="hold"/>
                                        <p:tgtEl>
                                          <p:spTgt spid="81"/>
                                        </p:tgtEl>
                                        <p:attrNameLst>
                                          <p:attrName>ppt_h</p:attrName>
                                        </p:attrNameLst>
                                      </p:cBhvr>
                                      <p:tavLst>
                                        <p:tav tm="0">
                                          <p:val>
                                            <p:fltVal val="0"/>
                                          </p:val>
                                        </p:tav>
                                        <p:tav tm="100000">
                                          <p:val>
                                            <p:strVal val="#ppt_h"/>
                                          </p:val>
                                        </p:tav>
                                      </p:tavLst>
                                    </p:anim>
                                    <p:animEffect transition="in" filter="fade">
                                      <p:cBhvr>
                                        <p:cTn id="49" dur="500"/>
                                        <p:tgtEl>
                                          <p:spTgt spid="8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2"/>
                                        </p:tgtEl>
                                        <p:attrNameLst>
                                          <p:attrName>style.visibility</p:attrName>
                                        </p:attrNameLst>
                                      </p:cBhvr>
                                      <p:to>
                                        <p:strVal val="visible"/>
                                      </p:to>
                                    </p:set>
                                    <p:anim calcmode="lin" valueType="num">
                                      <p:cBhvr>
                                        <p:cTn id="67" dur="500" fill="hold"/>
                                        <p:tgtEl>
                                          <p:spTgt spid="142"/>
                                        </p:tgtEl>
                                        <p:attrNameLst>
                                          <p:attrName>ppt_w</p:attrName>
                                        </p:attrNameLst>
                                      </p:cBhvr>
                                      <p:tavLst>
                                        <p:tav tm="0">
                                          <p:val>
                                            <p:fltVal val="0"/>
                                          </p:val>
                                        </p:tav>
                                        <p:tav tm="100000">
                                          <p:val>
                                            <p:strVal val="#ppt_w"/>
                                          </p:val>
                                        </p:tav>
                                      </p:tavLst>
                                    </p:anim>
                                    <p:anim calcmode="lin" valueType="num">
                                      <p:cBhvr>
                                        <p:cTn id="68" dur="500" fill="hold"/>
                                        <p:tgtEl>
                                          <p:spTgt spid="142"/>
                                        </p:tgtEl>
                                        <p:attrNameLst>
                                          <p:attrName>ppt_h</p:attrName>
                                        </p:attrNameLst>
                                      </p:cBhvr>
                                      <p:tavLst>
                                        <p:tav tm="0">
                                          <p:val>
                                            <p:fltVal val="0"/>
                                          </p:val>
                                        </p:tav>
                                        <p:tav tm="100000">
                                          <p:val>
                                            <p:strVal val="#ppt_h"/>
                                          </p:val>
                                        </p:tav>
                                      </p:tavLst>
                                    </p:anim>
                                    <p:animEffect transition="in" filter="fade">
                                      <p:cBhvr>
                                        <p:cTn id="69" dur="500"/>
                                        <p:tgtEl>
                                          <p:spTgt spid="14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7"/>
                                        </p:tgtEl>
                                        <p:attrNameLst>
                                          <p:attrName>style.visibility</p:attrName>
                                        </p:attrNameLst>
                                      </p:cBhvr>
                                      <p:to>
                                        <p:strVal val="visible"/>
                                      </p:to>
                                    </p:set>
                                    <p:anim calcmode="lin" valueType="num">
                                      <p:cBhvr>
                                        <p:cTn id="72" dur="500" fill="hold"/>
                                        <p:tgtEl>
                                          <p:spTgt spid="97"/>
                                        </p:tgtEl>
                                        <p:attrNameLst>
                                          <p:attrName>ppt_w</p:attrName>
                                        </p:attrNameLst>
                                      </p:cBhvr>
                                      <p:tavLst>
                                        <p:tav tm="0">
                                          <p:val>
                                            <p:fltVal val="0"/>
                                          </p:val>
                                        </p:tav>
                                        <p:tav tm="100000">
                                          <p:val>
                                            <p:strVal val="#ppt_w"/>
                                          </p:val>
                                        </p:tav>
                                      </p:tavLst>
                                    </p:anim>
                                    <p:anim calcmode="lin" valueType="num">
                                      <p:cBhvr>
                                        <p:cTn id="73" dur="500" fill="hold"/>
                                        <p:tgtEl>
                                          <p:spTgt spid="97"/>
                                        </p:tgtEl>
                                        <p:attrNameLst>
                                          <p:attrName>ppt_h</p:attrName>
                                        </p:attrNameLst>
                                      </p:cBhvr>
                                      <p:tavLst>
                                        <p:tav tm="0">
                                          <p:val>
                                            <p:fltVal val="0"/>
                                          </p:val>
                                        </p:tav>
                                        <p:tav tm="100000">
                                          <p:val>
                                            <p:strVal val="#ppt_h"/>
                                          </p:val>
                                        </p:tav>
                                      </p:tavLst>
                                    </p:anim>
                                    <p:animEffect transition="in" filter="fade">
                                      <p:cBhvr>
                                        <p:cTn id="74" dur="500"/>
                                        <p:tgtEl>
                                          <p:spTgt spid="9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32"/>
                                        </p:tgtEl>
                                        <p:attrNameLst>
                                          <p:attrName>style.visibility</p:attrName>
                                        </p:attrNameLst>
                                      </p:cBhvr>
                                      <p:to>
                                        <p:strVal val="visible"/>
                                      </p:to>
                                    </p:set>
                                    <p:anim calcmode="lin" valueType="num">
                                      <p:cBhvr>
                                        <p:cTn id="79" dur="500" fill="hold"/>
                                        <p:tgtEl>
                                          <p:spTgt spid="132"/>
                                        </p:tgtEl>
                                        <p:attrNameLst>
                                          <p:attrName>ppt_w</p:attrName>
                                        </p:attrNameLst>
                                      </p:cBhvr>
                                      <p:tavLst>
                                        <p:tav tm="0">
                                          <p:val>
                                            <p:fltVal val="0"/>
                                          </p:val>
                                        </p:tav>
                                        <p:tav tm="100000">
                                          <p:val>
                                            <p:strVal val="#ppt_w"/>
                                          </p:val>
                                        </p:tav>
                                      </p:tavLst>
                                    </p:anim>
                                    <p:anim calcmode="lin" valueType="num">
                                      <p:cBhvr>
                                        <p:cTn id="80" dur="500" fill="hold"/>
                                        <p:tgtEl>
                                          <p:spTgt spid="132"/>
                                        </p:tgtEl>
                                        <p:attrNameLst>
                                          <p:attrName>ppt_h</p:attrName>
                                        </p:attrNameLst>
                                      </p:cBhvr>
                                      <p:tavLst>
                                        <p:tav tm="0">
                                          <p:val>
                                            <p:fltVal val="0"/>
                                          </p:val>
                                        </p:tav>
                                        <p:tav tm="100000">
                                          <p:val>
                                            <p:strVal val="#ppt_h"/>
                                          </p:val>
                                        </p:tav>
                                      </p:tavLst>
                                    </p:anim>
                                    <p:animEffect transition="in" filter="fade">
                                      <p:cBhvr>
                                        <p:cTn id="81" dur="500"/>
                                        <p:tgtEl>
                                          <p:spTgt spid="13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34"/>
                                        </p:tgtEl>
                                        <p:attrNameLst>
                                          <p:attrName>style.visibility</p:attrName>
                                        </p:attrNameLst>
                                      </p:cBhvr>
                                      <p:to>
                                        <p:strVal val="visible"/>
                                      </p:to>
                                    </p:set>
                                    <p:anim calcmode="lin" valueType="num">
                                      <p:cBhvr>
                                        <p:cTn id="84" dur="500" fill="hold"/>
                                        <p:tgtEl>
                                          <p:spTgt spid="134"/>
                                        </p:tgtEl>
                                        <p:attrNameLst>
                                          <p:attrName>ppt_w</p:attrName>
                                        </p:attrNameLst>
                                      </p:cBhvr>
                                      <p:tavLst>
                                        <p:tav tm="0">
                                          <p:val>
                                            <p:fltVal val="0"/>
                                          </p:val>
                                        </p:tav>
                                        <p:tav tm="100000">
                                          <p:val>
                                            <p:strVal val="#ppt_w"/>
                                          </p:val>
                                        </p:tav>
                                      </p:tavLst>
                                    </p:anim>
                                    <p:anim calcmode="lin" valueType="num">
                                      <p:cBhvr>
                                        <p:cTn id="85" dur="500" fill="hold"/>
                                        <p:tgtEl>
                                          <p:spTgt spid="134"/>
                                        </p:tgtEl>
                                        <p:attrNameLst>
                                          <p:attrName>ppt_h</p:attrName>
                                        </p:attrNameLst>
                                      </p:cBhvr>
                                      <p:tavLst>
                                        <p:tav tm="0">
                                          <p:val>
                                            <p:fltVal val="0"/>
                                          </p:val>
                                        </p:tav>
                                        <p:tav tm="100000">
                                          <p:val>
                                            <p:strVal val="#ppt_h"/>
                                          </p:val>
                                        </p:tav>
                                      </p:tavLst>
                                    </p:anim>
                                    <p:animEffect transition="in" filter="fade">
                                      <p:cBhvr>
                                        <p:cTn id="86" dur="500"/>
                                        <p:tgtEl>
                                          <p:spTgt spid="134"/>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p:cTn id="89" dur="500" fill="hold"/>
                                        <p:tgtEl>
                                          <p:spTgt spid="55"/>
                                        </p:tgtEl>
                                        <p:attrNameLst>
                                          <p:attrName>ppt_w</p:attrName>
                                        </p:attrNameLst>
                                      </p:cBhvr>
                                      <p:tavLst>
                                        <p:tav tm="0">
                                          <p:val>
                                            <p:fltVal val="0"/>
                                          </p:val>
                                        </p:tav>
                                        <p:tav tm="100000">
                                          <p:val>
                                            <p:strVal val="#ppt_w"/>
                                          </p:val>
                                        </p:tav>
                                      </p:tavLst>
                                    </p:anim>
                                    <p:anim calcmode="lin" valueType="num">
                                      <p:cBhvr>
                                        <p:cTn id="90" dur="500" fill="hold"/>
                                        <p:tgtEl>
                                          <p:spTgt spid="55"/>
                                        </p:tgtEl>
                                        <p:attrNameLst>
                                          <p:attrName>ppt_h</p:attrName>
                                        </p:attrNameLst>
                                      </p:cBhvr>
                                      <p:tavLst>
                                        <p:tav tm="0">
                                          <p:val>
                                            <p:fltVal val="0"/>
                                          </p:val>
                                        </p:tav>
                                        <p:tav tm="100000">
                                          <p:val>
                                            <p:strVal val="#ppt_h"/>
                                          </p:val>
                                        </p:tav>
                                      </p:tavLst>
                                    </p:anim>
                                    <p:animEffect transition="in" filter="fade">
                                      <p:cBhvr>
                                        <p:cTn id="91" dur="500"/>
                                        <p:tgtEl>
                                          <p:spTgt spid="5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 calcmode="lin" valueType="num">
                                      <p:cBhvr>
                                        <p:cTn id="94" dur="500" fill="hold"/>
                                        <p:tgtEl>
                                          <p:spTgt spid="56"/>
                                        </p:tgtEl>
                                        <p:attrNameLst>
                                          <p:attrName>ppt_w</p:attrName>
                                        </p:attrNameLst>
                                      </p:cBhvr>
                                      <p:tavLst>
                                        <p:tav tm="0">
                                          <p:val>
                                            <p:fltVal val="0"/>
                                          </p:val>
                                        </p:tav>
                                        <p:tav tm="100000">
                                          <p:val>
                                            <p:strVal val="#ppt_w"/>
                                          </p:val>
                                        </p:tav>
                                      </p:tavLst>
                                    </p:anim>
                                    <p:anim calcmode="lin" valueType="num">
                                      <p:cBhvr>
                                        <p:cTn id="95" dur="500" fill="hold"/>
                                        <p:tgtEl>
                                          <p:spTgt spid="56"/>
                                        </p:tgtEl>
                                        <p:attrNameLst>
                                          <p:attrName>ppt_h</p:attrName>
                                        </p:attrNameLst>
                                      </p:cBhvr>
                                      <p:tavLst>
                                        <p:tav tm="0">
                                          <p:val>
                                            <p:fltVal val="0"/>
                                          </p:val>
                                        </p:tav>
                                        <p:tav tm="100000">
                                          <p:val>
                                            <p:strVal val="#ppt_h"/>
                                          </p:val>
                                        </p:tav>
                                      </p:tavLst>
                                    </p:anim>
                                    <p:animEffect transition="in" filter="fade">
                                      <p:cBhvr>
                                        <p:cTn id="96" dur="500"/>
                                        <p:tgtEl>
                                          <p:spTgt spid="56"/>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anim calcmode="lin" valueType="num">
                                      <p:cBhvr>
                                        <p:cTn id="99" dur="500" fill="hold"/>
                                        <p:tgtEl>
                                          <p:spTgt spid="93"/>
                                        </p:tgtEl>
                                        <p:attrNameLst>
                                          <p:attrName>ppt_w</p:attrName>
                                        </p:attrNameLst>
                                      </p:cBhvr>
                                      <p:tavLst>
                                        <p:tav tm="0">
                                          <p:val>
                                            <p:fltVal val="0"/>
                                          </p:val>
                                        </p:tav>
                                        <p:tav tm="100000">
                                          <p:val>
                                            <p:strVal val="#ppt_w"/>
                                          </p:val>
                                        </p:tav>
                                      </p:tavLst>
                                    </p:anim>
                                    <p:anim calcmode="lin" valueType="num">
                                      <p:cBhvr>
                                        <p:cTn id="100" dur="500" fill="hold"/>
                                        <p:tgtEl>
                                          <p:spTgt spid="93"/>
                                        </p:tgtEl>
                                        <p:attrNameLst>
                                          <p:attrName>ppt_h</p:attrName>
                                        </p:attrNameLst>
                                      </p:cBhvr>
                                      <p:tavLst>
                                        <p:tav tm="0">
                                          <p:val>
                                            <p:fltVal val="0"/>
                                          </p:val>
                                        </p:tav>
                                        <p:tav tm="100000">
                                          <p:val>
                                            <p:strVal val="#ppt_h"/>
                                          </p:val>
                                        </p:tav>
                                      </p:tavLst>
                                    </p:anim>
                                    <p:animEffect transition="in" filter="fade">
                                      <p:cBhvr>
                                        <p:cTn id="101" dur="500"/>
                                        <p:tgtEl>
                                          <p:spTgt spid="93"/>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92"/>
                                        </p:tgtEl>
                                        <p:attrNameLst>
                                          <p:attrName>style.visibility</p:attrName>
                                        </p:attrNameLst>
                                      </p:cBhvr>
                                      <p:to>
                                        <p:strVal val="visible"/>
                                      </p:to>
                                    </p:set>
                                    <p:anim calcmode="lin" valueType="num">
                                      <p:cBhvr>
                                        <p:cTn id="104" dur="500" fill="hold"/>
                                        <p:tgtEl>
                                          <p:spTgt spid="92"/>
                                        </p:tgtEl>
                                        <p:attrNameLst>
                                          <p:attrName>ppt_w</p:attrName>
                                        </p:attrNameLst>
                                      </p:cBhvr>
                                      <p:tavLst>
                                        <p:tav tm="0">
                                          <p:val>
                                            <p:fltVal val="0"/>
                                          </p:val>
                                        </p:tav>
                                        <p:tav tm="100000">
                                          <p:val>
                                            <p:strVal val="#ppt_w"/>
                                          </p:val>
                                        </p:tav>
                                      </p:tavLst>
                                    </p:anim>
                                    <p:anim calcmode="lin" valueType="num">
                                      <p:cBhvr>
                                        <p:cTn id="105" dur="500" fill="hold"/>
                                        <p:tgtEl>
                                          <p:spTgt spid="92"/>
                                        </p:tgtEl>
                                        <p:attrNameLst>
                                          <p:attrName>ppt_h</p:attrName>
                                        </p:attrNameLst>
                                      </p:cBhvr>
                                      <p:tavLst>
                                        <p:tav tm="0">
                                          <p:val>
                                            <p:fltVal val="0"/>
                                          </p:val>
                                        </p:tav>
                                        <p:tav tm="100000">
                                          <p:val>
                                            <p:strVal val="#ppt_h"/>
                                          </p:val>
                                        </p:tav>
                                      </p:tavLst>
                                    </p:anim>
                                    <p:animEffect transition="in" filter="fade">
                                      <p:cBhvr>
                                        <p:cTn id="106" dur="500"/>
                                        <p:tgtEl>
                                          <p:spTgt spid="92"/>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p:cTn id="109" dur="500" fill="hold"/>
                                        <p:tgtEl>
                                          <p:spTgt spid="54"/>
                                        </p:tgtEl>
                                        <p:attrNameLst>
                                          <p:attrName>ppt_w</p:attrName>
                                        </p:attrNameLst>
                                      </p:cBhvr>
                                      <p:tavLst>
                                        <p:tav tm="0">
                                          <p:val>
                                            <p:fltVal val="0"/>
                                          </p:val>
                                        </p:tav>
                                        <p:tav tm="100000">
                                          <p:val>
                                            <p:strVal val="#ppt_w"/>
                                          </p:val>
                                        </p:tav>
                                      </p:tavLst>
                                    </p:anim>
                                    <p:anim calcmode="lin" valueType="num">
                                      <p:cBhvr>
                                        <p:cTn id="110" dur="500" fill="hold"/>
                                        <p:tgtEl>
                                          <p:spTgt spid="54"/>
                                        </p:tgtEl>
                                        <p:attrNameLst>
                                          <p:attrName>ppt_h</p:attrName>
                                        </p:attrNameLst>
                                      </p:cBhvr>
                                      <p:tavLst>
                                        <p:tav tm="0">
                                          <p:val>
                                            <p:fltVal val="0"/>
                                          </p:val>
                                        </p:tav>
                                        <p:tav tm="100000">
                                          <p:val>
                                            <p:strVal val="#ppt_h"/>
                                          </p:val>
                                        </p:tav>
                                      </p:tavLst>
                                    </p:anim>
                                    <p:animEffect transition="in" filter="fade">
                                      <p:cBhvr>
                                        <p:cTn id="111" dur="500"/>
                                        <p:tgtEl>
                                          <p:spTgt spid="54"/>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 calcmode="lin" valueType="num">
                                      <p:cBhvr>
                                        <p:cTn id="114" dur="500" fill="hold"/>
                                        <p:tgtEl>
                                          <p:spTgt spid="53"/>
                                        </p:tgtEl>
                                        <p:attrNameLst>
                                          <p:attrName>ppt_w</p:attrName>
                                        </p:attrNameLst>
                                      </p:cBhvr>
                                      <p:tavLst>
                                        <p:tav tm="0">
                                          <p:val>
                                            <p:fltVal val="0"/>
                                          </p:val>
                                        </p:tav>
                                        <p:tav tm="100000">
                                          <p:val>
                                            <p:strVal val="#ppt_w"/>
                                          </p:val>
                                        </p:tav>
                                      </p:tavLst>
                                    </p:anim>
                                    <p:anim calcmode="lin" valueType="num">
                                      <p:cBhvr>
                                        <p:cTn id="115" dur="500" fill="hold"/>
                                        <p:tgtEl>
                                          <p:spTgt spid="53"/>
                                        </p:tgtEl>
                                        <p:attrNameLst>
                                          <p:attrName>ppt_h</p:attrName>
                                        </p:attrNameLst>
                                      </p:cBhvr>
                                      <p:tavLst>
                                        <p:tav tm="0">
                                          <p:val>
                                            <p:fltVal val="0"/>
                                          </p:val>
                                        </p:tav>
                                        <p:tav tm="100000">
                                          <p:val>
                                            <p:strVal val="#ppt_h"/>
                                          </p:val>
                                        </p:tav>
                                      </p:tavLst>
                                    </p:anim>
                                    <p:animEffect transition="in" filter="fade">
                                      <p:cBhvr>
                                        <p:cTn id="116" dur="500"/>
                                        <p:tgtEl>
                                          <p:spTgt spid="53"/>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128"/>
                                        </p:tgtEl>
                                        <p:attrNameLst>
                                          <p:attrName>style.visibility</p:attrName>
                                        </p:attrNameLst>
                                      </p:cBhvr>
                                      <p:to>
                                        <p:strVal val="visible"/>
                                      </p:to>
                                    </p:set>
                                    <p:anim calcmode="lin" valueType="num">
                                      <p:cBhvr>
                                        <p:cTn id="119" dur="500" fill="hold"/>
                                        <p:tgtEl>
                                          <p:spTgt spid="128"/>
                                        </p:tgtEl>
                                        <p:attrNameLst>
                                          <p:attrName>ppt_w</p:attrName>
                                        </p:attrNameLst>
                                      </p:cBhvr>
                                      <p:tavLst>
                                        <p:tav tm="0">
                                          <p:val>
                                            <p:fltVal val="0"/>
                                          </p:val>
                                        </p:tav>
                                        <p:tav tm="100000">
                                          <p:val>
                                            <p:strVal val="#ppt_w"/>
                                          </p:val>
                                        </p:tav>
                                      </p:tavLst>
                                    </p:anim>
                                    <p:anim calcmode="lin" valueType="num">
                                      <p:cBhvr>
                                        <p:cTn id="120" dur="500" fill="hold"/>
                                        <p:tgtEl>
                                          <p:spTgt spid="128"/>
                                        </p:tgtEl>
                                        <p:attrNameLst>
                                          <p:attrName>ppt_h</p:attrName>
                                        </p:attrNameLst>
                                      </p:cBhvr>
                                      <p:tavLst>
                                        <p:tav tm="0">
                                          <p:val>
                                            <p:fltVal val="0"/>
                                          </p:val>
                                        </p:tav>
                                        <p:tav tm="100000">
                                          <p:val>
                                            <p:strVal val="#ppt_h"/>
                                          </p:val>
                                        </p:tav>
                                      </p:tavLst>
                                    </p:anim>
                                    <p:animEffect transition="in" filter="fade">
                                      <p:cBhvr>
                                        <p:cTn id="121" dur="500"/>
                                        <p:tgtEl>
                                          <p:spTgt spid="128"/>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27"/>
                                        </p:tgtEl>
                                        <p:attrNameLst>
                                          <p:attrName>style.visibility</p:attrName>
                                        </p:attrNameLst>
                                      </p:cBhvr>
                                      <p:to>
                                        <p:strVal val="visible"/>
                                      </p:to>
                                    </p:set>
                                    <p:anim calcmode="lin" valueType="num">
                                      <p:cBhvr>
                                        <p:cTn id="124" dur="500" fill="hold"/>
                                        <p:tgtEl>
                                          <p:spTgt spid="127"/>
                                        </p:tgtEl>
                                        <p:attrNameLst>
                                          <p:attrName>ppt_w</p:attrName>
                                        </p:attrNameLst>
                                      </p:cBhvr>
                                      <p:tavLst>
                                        <p:tav tm="0">
                                          <p:val>
                                            <p:fltVal val="0"/>
                                          </p:val>
                                        </p:tav>
                                        <p:tav tm="100000">
                                          <p:val>
                                            <p:strVal val="#ppt_w"/>
                                          </p:val>
                                        </p:tav>
                                      </p:tavLst>
                                    </p:anim>
                                    <p:anim calcmode="lin" valueType="num">
                                      <p:cBhvr>
                                        <p:cTn id="125" dur="500" fill="hold"/>
                                        <p:tgtEl>
                                          <p:spTgt spid="127"/>
                                        </p:tgtEl>
                                        <p:attrNameLst>
                                          <p:attrName>ppt_h</p:attrName>
                                        </p:attrNameLst>
                                      </p:cBhvr>
                                      <p:tavLst>
                                        <p:tav tm="0">
                                          <p:val>
                                            <p:fltVal val="0"/>
                                          </p:val>
                                        </p:tav>
                                        <p:tav tm="100000">
                                          <p:val>
                                            <p:strVal val="#ppt_h"/>
                                          </p:val>
                                        </p:tav>
                                      </p:tavLst>
                                    </p:anim>
                                    <p:animEffect transition="in" filter="fade">
                                      <p:cBhvr>
                                        <p:cTn id="126" dur="500"/>
                                        <p:tgtEl>
                                          <p:spTgt spid="127"/>
                                        </p:tgtEl>
                                      </p:cBhvr>
                                    </p:animEffect>
                                  </p:childTnLst>
                                </p:cTn>
                              </p:par>
                            </p:childTnLst>
                          </p:cTn>
                        </p:par>
                        <p:par>
                          <p:cTn id="127" fill="hold">
                            <p:stCondLst>
                              <p:cond delay="500"/>
                            </p:stCondLst>
                            <p:childTnLst>
                              <p:par>
                                <p:cTn id="128" presetID="53" presetClass="entr" presetSubtype="16" fill="hold" grpId="0" nodeType="afterEffect">
                                  <p:stCondLst>
                                    <p:cond delay="0"/>
                                  </p:stCondLst>
                                  <p:childTnLst>
                                    <p:set>
                                      <p:cBhvr>
                                        <p:cTn id="129" dur="1" fill="hold">
                                          <p:stCondLst>
                                            <p:cond delay="0"/>
                                          </p:stCondLst>
                                        </p:cTn>
                                        <p:tgtEl>
                                          <p:spTgt spid="99"/>
                                        </p:tgtEl>
                                        <p:attrNameLst>
                                          <p:attrName>style.visibility</p:attrName>
                                        </p:attrNameLst>
                                      </p:cBhvr>
                                      <p:to>
                                        <p:strVal val="visible"/>
                                      </p:to>
                                    </p:set>
                                    <p:anim calcmode="lin" valueType="num">
                                      <p:cBhvr>
                                        <p:cTn id="130" dur="500" fill="hold"/>
                                        <p:tgtEl>
                                          <p:spTgt spid="99"/>
                                        </p:tgtEl>
                                        <p:attrNameLst>
                                          <p:attrName>ppt_w</p:attrName>
                                        </p:attrNameLst>
                                      </p:cBhvr>
                                      <p:tavLst>
                                        <p:tav tm="0">
                                          <p:val>
                                            <p:fltVal val="0"/>
                                          </p:val>
                                        </p:tav>
                                        <p:tav tm="100000">
                                          <p:val>
                                            <p:strVal val="#ppt_w"/>
                                          </p:val>
                                        </p:tav>
                                      </p:tavLst>
                                    </p:anim>
                                    <p:anim calcmode="lin" valueType="num">
                                      <p:cBhvr>
                                        <p:cTn id="131" dur="500" fill="hold"/>
                                        <p:tgtEl>
                                          <p:spTgt spid="99"/>
                                        </p:tgtEl>
                                        <p:attrNameLst>
                                          <p:attrName>ppt_h</p:attrName>
                                        </p:attrNameLst>
                                      </p:cBhvr>
                                      <p:tavLst>
                                        <p:tav tm="0">
                                          <p:val>
                                            <p:fltVal val="0"/>
                                          </p:val>
                                        </p:tav>
                                        <p:tav tm="100000">
                                          <p:val>
                                            <p:strVal val="#ppt_h"/>
                                          </p:val>
                                        </p:tav>
                                      </p:tavLst>
                                    </p:anim>
                                    <p:animEffect transition="in" filter="fade">
                                      <p:cBhvr>
                                        <p:cTn id="132" dur="500"/>
                                        <p:tgtEl>
                                          <p:spTgt spid="99"/>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98"/>
                                        </p:tgtEl>
                                        <p:attrNameLst>
                                          <p:attrName>style.visibility</p:attrName>
                                        </p:attrNameLst>
                                      </p:cBhvr>
                                      <p:to>
                                        <p:strVal val="visible"/>
                                      </p:to>
                                    </p:set>
                                    <p:anim calcmode="lin" valueType="num">
                                      <p:cBhvr>
                                        <p:cTn id="135" dur="500" fill="hold"/>
                                        <p:tgtEl>
                                          <p:spTgt spid="98"/>
                                        </p:tgtEl>
                                        <p:attrNameLst>
                                          <p:attrName>ppt_w</p:attrName>
                                        </p:attrNameLst>
                                      </p:cBhvr>
                                      <p:tavLst>
                                        <p:tav tm="0">
                                          <p:val>
                                            <p:fltVal val="0"/>
                                          </p:val>
                                        </p:tav>
                                        <p:tav tm="100000">
                                          <p:val>
                                            <p:strVal val="#ppt_w"/>
                                          </p:val>
                                        </p:tav>
                                      </p:tavLst>
                                    </p:anim>
                                    <p:anim calcmode="lin" valueType="num">
                                      <p:cBhvr>
                                        <p:cTn id="136" dur="500" fill="hold"/>
                                        <p:tgtEl>
                                          <p:spTgt spid="98"/>
                                        </p:tgtEl>
                                        <p:attrNameLst>
                                          <p:attrName>ppt_h</p:attrName>
                                        </p:attrNameLst>
                                      </p:cBhvr>
                                      <p:tavLst>
                                        <p:tav tm="0">
                                          <p:val>
                                            <p:fltVal val="0"/>
                                          </p:val>
                                        </p:tav>
                                        <p:tav tm="100000">
                                          <p:val>
                                            <p:strVal val="#ppt_h"/>
                                          </p:val>
                                        </p:tav>
                                      </p:tavLst>
                                    </p:anim>
                                    <p:animEffect transition="in" filter="fade">
                                      <p:cBhvr>
                                        <p:cTn id="137" dur="500"/>
                                        <p:tgtEl>
                                          <p:spTgt spid="98"/>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00"/>
                                        </p:tgtEl>
                                        <p:attrNameLst>
                                          <p:attrName>style.visibility</p:attrName>
                                        </p:attrNameLst>
                                      </p:cBhvr>
                                      <p:to>
                                        <p:strVal val="visible"/>
                                      </p:to>
                                    </p:set>
                                    <p:anim calcmode="lin" valueType="num">
                                      <p:cBhvr>
                                        <p:cTn id="140" dur="500" fill="hold"/>
                                        <p:tgtEl>
                                          <p:spTgt spid="100"/>
                                        </p:tgtEl>
                                        <p:attrNameLst>
                                          <p:attrName>ppt_w</p:attrName>
                                        </p:attrNameLst>
                                      </p:cBhvr>
                                      <p:tavLst>
                                        <p:tav tm="0">
                                          <p:val>
                                            <p:fltVal val="0"/>
                                          </p:val>
                                        </p:tav>
                                        <p:tav tm="100000">
                                          <p:val>
                                            <p:strVal val="#ppt_w"/>
                                          </p:val>
                                        </p:tav>
                                      </p:tavLst>
                                    </p:anim>
                                    <p:anim calcmode="lin" valueType="num">
                                      <p:cBhvr>
                                        <p:cTn id="141" dur="500" fill="hold"/>
                                        <p:tgtEl>
                                          <p:spTgt spid="100"/>
                                        </p:tgtEl>
                                        <p:attrNameLst>
                                          <p:attrName>ppt_h</p:attrName>
                                        </p:attrNameLst>
                                      </p:cBhvr>
                                      <p:tavLst>
                                        <p:tav tm="0">
                                          <p:val>
                                            <p:fltVal val="0"/>
                                          </p:val>
                                        </p:tav>
                                        <p:tav tm="100000">
                                          <p:val>
                                            <p:strVal val="#ppt_h"/>
                                          </p:val>
                                        </p:tav>
                                      </p:tavLst>
                                    </p:anim>
                                    <p:animEffect transition="in" filter="fade">
                                      <p:cBhvr>
                                        <p:cTn id="142" dur="500"/>
                                        <p:tgtEl>
                                          <p:spTgt spid="100"/>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01"/>
                                        </p:tgtEl>
                                        <p:attrNameLst>
                                          <p:attrName>style.visibility</p:attrName>
                                        </p:attrNameLst>
                                      </p:cBhvr>
                                      <p:to>
                                        <p:strVal val="visible"/>
                                      </p:to>
                                    </p:set>
                                    <p:anim calcmode="lin" valueType="num">
                                      <p:cBhvr>
                                        <p:cTn id="145" dur="500" fill="hold"/>
                                        <p:tgtEl>
                                          <p:spTgt spid="101"/>
                                        </p:tgtEl>
                                        <p:attrNameLst>
                                          <p:attrName>ppt_w</p:attrName>
                                        </p:attrNameLst>
                                      </p:cBhvr>
                                      <p:tavLst>
                                        <p:tav tm="0">
                                          <p:val>
                                            <p:fltVal val="0"/>
                                          </p:val>
                                        </p:tav>
                                        <p:tav tm="100000">
                                          <p:val>
                                            <p:strVal val="#ppt_w"/>
                                          </p:val>
                                        </p:tav>
                                      </p:tavLst>
                                    </p:anim>
                                    <p:anim calcmode="lin" valueType="num">
                                      <p:cBhvr>
                                        <p:cTn id="146" dur="500" fill="hold"/>
                                        <p:tgtEl>
                                          <p:spTgt spid="101"/>
                                        </p:tgtEl>
                                        <p:attrNameLst>
                                          <p:attrName>ppt_h</p:attrName>
                                        </p:attrNameLst>
                                      </p:cBhvr>
                                      <p:tavLst>
                                        <p:tav tm="0">
                                          <p:val>
                                            <p:fltVal val="0"/>
                                          </p:val>
                                        </p:tav>
                                        <p:tav tm="100000">
                                          <p:val>
                                            <p:strVal val="#ppt_h"/>
                                          </p:val>
                                        </p:tav>
                                      </p:tavLst>
                                    </p:anim>
                                    <p:animEffect transition="in" filter="fade">
                                      <p:cBhvr>
                                        <p:cTn id="147" dur="500"/>
                                        <p:tgtEl>
                                          <p:spTgt spid="101"/>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04"/>
                                        </p:tgtEl>
                                        <p:attrNameLst>
                                          <p:attrName>style.visibility</p:attrName>
                                        </p:attrNameLst>
                                      </p:cBhvr>
                                      <p:to>
                                        <p:strVal val="visible"/>
                                      </p:to>
                                    </p:set>
                                    <p:anim calcmode="lin" valueType="num">
                                      <p:cBhvr>
                                        <p:cTn id="150" dur="500" fill="hold"/>
                                        <p:tgtEl>
                                          <p:spTgt spid="104"/>
                                        </p:tgtEl>
                                        <p:attrNameLst>
                                          <p:attrName>ppt_w</p:attrName>
                                        </p:attrNameLst>
                                      </p:cBhvr>
                                      <p:tavLst>
                                        <p:tav tm="0">
                                          <p:val>
                                            <p:fltVal val="0"/>
                                          </p:val>
                                        </p:tav>
                                        <p:tav tm="100000">
                                          <p:val>
                                            <p:strVal val="#ppt_w"/>
                                          </p:val>
                                        </p:tav>
                                      </p:tavLst>
                                    </p:anim>
                                    <p:anim calcmode="lin" valueType="num">
                                      <p:cBhvr>
                                        <p:cTn id="151" dur="500" fill="hold"/>
                                        <p:tgtEl>
                                          <p:spTgt spid="104"/>
                                        </p:tgtEl>
                                        <p:attrNameLst>
                                          <p:attrName>ppt_h</p:attrName>
                                        </p:attrNameLst>
                                      </p:cBhvr>
                                      <p:tavLst>
                                        <p:tav tm="0">
                                          <p:val>
                                            <p:fltVal val="0"/>
                                          </p:val>
                                        </p:tav>
                                        <p:tav tm="100000">
                                          <p:val>
                                            <p:strVal val="#ppt_h"/>
                                          </p:val>
                                        </p:tav>
                                      </p:tavLst>
                                    </p:anim>
                                    <p:animEffect transition="in" filter="fade">
                                      <p:cBhvr>
                                        <p:cTn id="152" dur="500"/>
                                        <p:tgtEl>
                                          <p:spTgt spid="10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02"/>
                                        </p:tgtEl>
                                        <p:attrNameLst>
                                          <p:attrName>style.visibility</p:attrName>
                                        </p:attrNameLst>
                                      </p:cBhvr>
                                      <p:to>
                                        <p:strVal val="visible"/>
                                      </p:to>
                                    </p:set>
                                    <p:anim calcmode="lin" valueType="num">
                                      <p:cBhvr>
                                        <p:cTn id="155" dur="500" fill="hold"/>
                                        <p:tgtEl>
                                          <p:spTgt spid="102"/>
                                        </p:tgtEl>
                                        <p:attrNameLst>
                                          <p:attrName>ppt_w</p:attrName>
                                        </p:attrNameLst>
                                      </p:cBhvr>
                                      <p:tavLst>
                                        <p:tav tm="0">
                                          <p:val>
                                            <p:fltVal val="0"/>
                                          </p:val>
                                        </p:tav>
                                        <p:tav tm="100000">
                                          <p:val>
                                            <p:strVal val="#ppt_w"/>
                                          </p:val>
                                        </p:tav>
                                      </p:tavLst>
                                    </p:anim>
                                    <p:anim calcmode="lin" valueType="num">
                                      <p:cBhvr>
                                        <p:cTn id="156" dur="500" fill="hold"/>
                                        <p:tgtEl>
                                          <p:spTgt spid="102"/>
                                        </p:tgtEl>
                                        <p:attrNameLst>
                                          <p:attrName>ppt_h</p:attrName>
                                        </p:attrNameLst>
                                      </p:cBhvr>
                                      <p:tavLst>
                                        <p:tav tm="0">
                                          <p:val>
                                            <p:fltVal val="0"/>
                                          </p:val>
                                        </p:tav>
                                        <p:tav tm="100000">
                                          <p:val>
                                            <p:strVal val="#ppt_h"/>
                                          </p:val>
                                        </p:tav>
                                      </p:tavLst>
                                    </p:anim>
                                    <p:animEffect transition="in" filter="fade">
                                      <p:cBhvr>
                                        <p:cTn id="157" dur="500"/>
                                        <p:tgtEl>
                                          <p:spTgt spid="102"/>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139"/>
                                        </p:tgtEl>
                                        <p:attrNameLst>
                                          <p:attrName>style.visibility</p:attrName>
                                        </p:attrNameLst>
                                      </p:cBhvr>
                                      <p:to>
                                        <p:strVal val="visible"/>
                                      </p:to>
                                    </p:set>
                                    <p:anim calcmode="lin" valueType="num">
                                      <p:cBhvr>
                                        <p:cTn id="160" dur="500" fill="hold"/>
                                        <p:tgtEl>
                                          <p:spTgt spid="139"/>
                                        </p:tgtEl>
                                        <p:attrNameLst>
                                          <p:attrName>ppt_w</p:attrName>
                                        </p:attrNameLst>
                                      </p:cBhvr>
                                      <p:tavLst>
                                        <p:tav tm="0">
                                          <p:val>
                                            <p:fltVal val="0"/>
                                          </p:val>
                                        </p:tav>
                                        <p:tav tm="100000">
                                          <p:val>
                                            <p:strVal val="#ppt_w"/>
                                          </p:val>
                                        </p:tav>
                                      </p:tavLst>
                                    </p:anim>
                                    <p:anim calcmode="lin" valueType="num">
                                      <p:cBhvr>
                                        <p:cTn id="161" dur="500" fill="hold"/>
                                        <p:tgtEl>
                                          <p:spTgt spid="139"/>
                                        </p:tgtEl>
                                        <p:attrNameLst>
                                          <p:attrName>ppt_h</p:attrName>
                                        </p:attrNameLst>
                                      </p:cBhvr>
                                      <p:tavLst>
                                        <p:tav tm="0">
                                          <p:val>
                                            <p:fltVal val="0"/>
                                          </p:val>
                                        </p:tav>
                                        <p:tav tm="100000">
                                          <p:val>
                                            <p:strVal val="#ppt_h"/>
                                          </p:val>
                                        </p:tav>
                                      </p:tavLst>
                                    </p:anim>
                                    <p:animEffect transition="in" filter="fade">
                                      <p:cBhvr>
                                        <p:cTn id="162" dur="500"/>
                                        <p:tgtEl>
                                          <p:spTgt spid="139"/>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40"/>
                                        </p:tgtEl>
                                        <p:attrNameLst>
                                          <p:attrName>style.visibility</p:attrName>
                                        </p:attrNameLst>
                                      </p:cBhvr>
                                      <p:to>
                                        <p:strVal val="visible"/>
                                      </p:to>
                                    </p:set>
                                    <p:anim calcmode="lin" valueType="num">
                                      <p:cBhvr>
                                        <p:cTn id="165" dur="500" fill="hold"/>
                                        <p:tgtEl>
                                          <p:spTgt spid="140"/>
                                        </p:tgtEl>
                                        <p:attrNameLst>
                                          <p:attrName>ppt_w</p:attrName>
                                        </p:attrNameLst>
                                      </p:cBhvr>
                                      <p:tavLst>
                                        <p:tav tm="0">
                                          <p:val>
                                            <p:fltVal val="0"/>
                                          </p:val>
                                        </p:tav>
                                        <p:tav tm="100000">
                                          <p:val>
                                            <p:strVal val="#ppt_w"/>
                                          </p:val>
                                        </p:tav>
                                      </p:tavLst>
                                    </p:anim>
                                    <p:anim calcmode="lin" valueType="num">
                                      <p:cBhvr>
                                        <p:cTn id="166" dur="500" fill="hold"/>
                                        <p:tgtEl>
                                          <p:spTgt spid="140"/>
                                        </p:tgtEl>
                                        <p:attrNameLst>
                                          <p:attrName>ppt_h</p:attrName>
                                        </p:attrNameLst>
                                      </p:cBhvr>
                                      <p:tavLst>
                                        <p:tav tm="0">
                                          <p:val>
                                            <p:fltVal val="0"/>
                                          </p:val>
                                        </p:tav>
                                        <p:tav tm="100000">
                                          <p:val>
                                            <p:strVal val="#ppt_h"/>
                                          </p:val>
                                        </p:tav>
                                      </p:tavLst>
                                    </p:anim>
                                    <p:animEffect transition="in" filter="fade">
                                      <p:cBhvr>
                                        <p:cTn id="167" dur="500"/>
                                        <p:tgtEl>
                                          <p:spTgt spid="140"/>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06"/>
                                        </p:tgtEl>
                                        <p:attrNameLst>
                                          <p:attrName>style.visibility</p:attrName>
                                        </p:attrNameLst>
                                      </p:cBhvr>
                                      <p:to>
                                        <p:strVal val="visible"/>
                                      </p:to>
                                    </p:set>
                                    <p:anim calcmode="lin" valueType="num">
                                      <p:cBhvr>
                                        <p:cTn id="170" dur="500" fill="hold"/>
                                        <p:tgtEl>
                                          <p:spTgt spid="106"/>
                                        </p:tgtEl>
                                        <p:attrNameLst>
                                          <p:attrName>ppt_w</p:attrName>
                                        </p:attrNameLst>
                                      </p:cBhvr>
                                      <p:tavLst>
                                        <p:tav tm="0">
                                          <p:val>
                                            <p:fltVal val="0"/>
                                          </p:val>
                                        </p:tav>
                                        <p:tav tm="100000">
                                          <p:val>
                                            <p:strVal val="#ppt_w"/>
                                          </p:val>
                                        </p:tav>
                                      </p:tavLst>
                                    </p:anim>
                                    <p:anim calcmode="lin" valueType="num">
                                      <p:cBhvr>
                                        <p:cTn id="171" dur="500" fill="hold"/>
                                        <p:tgtEl>
                                          <p:spTgt spid="106"/>
                                        </p:tgtEl>
                                        <p:attrNameLst>
                                          <p:attrName>ppt_h</p:attrName>
                                        </p:attrNameLst>
                                      </p:cBhvr>
                                      <p:tavLst>
                                        <p:tav tm="0">
                                          <p:val>
                                            <p:fltVal val="0"/>
                                          </p:val>
                                        </p:tav>
                                        <p:tav tm="100000">
                                          <p:val>
                                            <p:strVal val="#ppt_h"/>
                                          </p:val>
                                        </p:tav>
                                      </p:tavLst>
                                    </p:anim>
                                    <p:animEffect transition="in" filter="fade">
                                      <p:cBhvr>
                                        <p:cTn id="172" dur="500"/>
                                        <p:tgtEl>
                                          <p:spTgt spid="106"/>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143"/>
                                        </p:tgtEl>
                                        <p:attrNameLst>
                                          <p:attrName>style.visibility</p:attrName>
                                        </p:attrNameLst>
                                      </p:cBhvr>
                                      <p:to>
                                        <p:strVal val="visible"/>
                                      </p:to>
                                    </p:set>
                                    <p:anim calcmode="lin" valueType="num">
                                      <p:cBhvr>
                                        <p:cTn id="175" dur="500" fill="hold"/>
                                        <p:tgtEl>
                                          <p:spTgt spid="143"/>
                                        </p:tgtEl>
                                        <p:attrNameLst>
                                          <p:attrName>ppt_w</p:attrName>
                                        </p:attrNameLst>
                                      </p:cBhvr>
                                      <p:tavLst>
                                        <p:tav tm="0">
                                          <p:val>
                                            <p:fltVal val="0"/>
                                          </p:val>
                                        </p:tav>
                                        <p:tav tm="100000">
                                          <p:val>
                                            <p:strVal val="#ppt_w"/>
                                          </p:val>
                                        </p:tav>
                                      </p:tavLst>
                                    </p:anim>
                                    <p:anim calcmode="lin" valueType="num">
                                      <p:cBhvr>
                                        <p:cTn id="176" dur="500" fill="hold"/>
                                        <p:tgtEl>
                                          <p:spTgt spid="143"/>
                                        </p:tgtEl>
                                        <p:attrNameLst>
                                          <p:attrName>ppt_h</p:attrName>
                                        </p:attrNameLst>
                                      </p:cBhvr>
                                      <p:tavLst>
                                        <p:tav tm="0">
                                          <p:val>
                                            <p:fltVal val="0"/>
                                          </p:val>
                                        </p:tav>
                                        <p:tav tm="100000">
                                          <p:val>
                                            <p:strVal val="#ppt_h"/>
                                          </p:val>
                                        </p:tav>
                                      </p:tavLst>
                                    </p:anim>
                                    <p:animEffect transition="in" filter="fade">
                                      <p:cBhvr>
                                        <p:cTn id="177" dur="500"/>
                                        <p:tgtEl>
                                          <p:spTgt spid="143"/>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03"/>
                                        </p:tgtEl>
                                        <p:attrNameLst>
                                          <p:attrName>style.visibility</p:attrName>
                                        </p:attrNameLst>
                                      </p:cBhvr>
                                      <p:to>
                                        <p:strVal val="visible"/>
                                      </p:to>
                                    </p:set>
                                    <p:anim calcmode="lin" valueType="num">
                                      <p:cBhvr>
                                        <p:cTn id="180" dur="500" fill="hold"/>
                                        <p:tgtEl>
                                          <p:spTgt spid="103"/>
                                        </p:tgtEl>
                                        <p:attrNameLst>
                                          <p:attrName>ppt_w</p:attrName>
                                        </p:attrNameLst>
                                      </p:cBhvr>
                                      <p:tavLst>
                                        <p:tav tm="0">
                                          <p:val>
                                            <p:fltVal val="0"/>
                                          </p:val>
                                        </p:tav>
                                        <p:tav tm="100000">
                                          <p:val>
                                            <p:strVal val="#ppt_w"/>
                                          </p:val>
                                        </p:tav>
                                      </p:tavLst>
                                    </p:anim>
                                    <p:anim calcmode="lin" valueType="num">
                                      <p:cBhvr>
                                        <p:cTn id="181" dur="500" fill="hold"/>
                                        <p:tgtEl>
                                          <p:spTgt spid="103"/>
                                        </p:tgtEl>
                                        <p:attrNameLst>
                                          <p:attrName>ppt_h</p:attrName>
                                        </p:attrNameLst>
                                      </p:cBhvr>
                                      <p:tavLst>
                                        <p:tav tm="0">
                                          <p:val>
                                            <p:fltVal val="0"/>
                                          </p:val>
                                        </p:tav>
                                        <p:tav tm="100000">
                                          <p:val>
                                            <p:strVal val="#ppt_h"/>
                                          </p:val>
                                        </p:tav>
                                      </p:tavLst>
                                    </p:anim>
                                    <p:animEffect transition="in" filter="fade">
                                      <p:cBhvr>
                                        <p:cTn id="182" dur="500"/>
                                        <p:tgtEl>
                                          <p:spTgt spid="103"/>
                                        </p:tgtEl>
                                      </p:cBhvr>
                                    </p:animEffect>
                                  </p:childTnLst>
                                </p:cTn>
                              </p:par>
                              <p:par>
                                <p:cTn id="183" presetID="53" presetClass="entr" presetSubtype="16" fill="hold" grpId="0" nodeType="withEffect">
                                  <p:stCondLst>
                                    <p:cond delay="0"/>
                                  </p:stCondLst>
                                  <p:childTnLst>
                                    <p:set>
                                      <p:cBhvr>
                                        <p:cTn id="184" dur="1" fill="hold">
                                          <p:stCondLst>
                                            <p:cond delay="0"/>
                                          </p:stCondLst>
                                        </p:cTn>
                                        <p:tgtEl>
                                          <p:spTgt spid="145"/>
                                        </p:tgtEl>
                                        <p:attrNameLst>
                                          <p:attrName>style.visibility</p:attrName>
                                        </p:attrNameLst>
                                      </p:cBhvr>
                                      <p:to>
                                        <p:strVal val="visible"/>
                                      </p:to>
                                    </p:set>
                                    <p:anim calcmode="lin" valueType="num">
                                      <p:cBhvr>
                                        <p:cTn id="185" dur="500" fill="hold"/>
                                        <p:tgtEl>
                                          <p:spTgt spid="145"/>
                                        </p:tgtEl>
                                        <p:attrNameLst>
                                          <p:attrName>ppt_w</p:attrName>
                                        </p:attrNameLst>
                                      </p:cBhvr>
                                      <p:tavLst>
                                        <p:tav tm="0">
                                          <p:val>
                                            <p:fltVal val="0"/>
                                          </p:val>
                                        </p:tav>
                                        <p:tav tm="100000">
                                          <p:val>
                                            <p:strVal val="#ppt_w"/>
                                          </p:val>
                                        </p:tav>
                                      </p:tavLst>
                                    </p:anim>
                                    <p:anim calcmode="lin" valueType="num">
                                      <p:cBhvr>
                                        <p:cTn id="186" dur="500" fill="hold"/>
                                        <p:tgtEl>
                                          <p:spTgt spid="145"/>
                                        </p:tgtEl>
                                        <p:attrNameLst>
                                          <p:attrName>ppt_h</p:attrName>
                                        </p:attrNameLst>
                                      </p:cBhvr>
                                      <p:tavLst>
                                        <p:tav tm="0">
                                          <p:val>
                                            <p:fltVal val="0"/>
                                          </p:val>
                                        </p:tav>
                                        <p:tav tm="100000">
                                          <p:val>
                                            <p:strVal val="#ppt_h"/>
                                          </p:val>
                                        </p:tav>
                                      </p:tavLst>
                                    </p:anim>
                                    <p:animEffect transition="in" filter="fade">
                                      <p:cBhvr>
                                        <p:cTn id="187" dur="500"/>
                                        <p:tgtEl>
                                          <p:spTgt spid="145"/>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146"/>
                                        </p:tgtEl>
                                        <p:attrNameLst>
                                          <p:attrName>style.visibility</p:attrName>
                                        </p:attrNameLst>
                                      </p:cBhvr>
                                      <p:to>
                                        <p:strVal val="visible"/>
                                      </p:to>
                                    </p:set>
                                    <p:anim calcmode="lin" valueType="num">
                                      <p:cBhvr>
                                        <p:cTn id="190" dur="500" fill="hold"/>
                                        <p:tgtEl>
                                          <p:spTgt spid="146"/>
                                        </p:tgtEl>
                                        <p:attrNameLst>
                                          <p:attrName>ppt_w</p:attrName>
                                        </p:attrNameLst>
                                      </p:cBhvr>
                                      <p:tavLst>
                                        <p:tav tm="0">
                                          <p:val>
                                            <p:fltVal val="0"/>
                                          </p:val>
                                        </p:tav>
                                        <p:tav tm="100000">
                                          <p:val>
                                            <p:strVal val="#ppt_w"/>
                                          </p:val>
                                        </p:tav>
                                      </p:tavLst>
                                    </p:anim>
                                    <p:anim calcmode="lin" valueType="num">
                                      <p:cBhvr>
                                        <p:cTn id="191" dur="500" fill="hold"/>
                                        <p:tgtEl>
                                          <p:spTgt spid="146"/>
                                        </p:tgtEl>
                                        <p:attrNameLst>
                                          <p:attrName>ppt_h</p:attrName>
                                        </p:attrNameLst>
                                      </p:cBhvr>
                                      <p:tavLst>
                                        <p:tav tm="0">
                                          <p:val>
                                            <p:fltVal val="0"/>
                                          </p:val>
                                        </p:tav>
                                        <p:tav tm="100000">
                                          <p:val>
                                            <p:strVal val="#ppt_h"/>
                                          </p:val>
                                        </p:tav>
                                      </p:tavLst>
                                    </p:anim>
                                    <p:animEffect transition="in" filter="fade">
                                      <p:cBhvr>
                                        <p:cTn id="192" dur="500"/>
                                        <p:tgtEl>
                                          <p:spTgt spid="146"/>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107"/>
                                        </p:tgtEl>
                                        <p:attrNameLst>
                                          <p:attrName>style.visibility</p:attrName>
                                        </p:attrNameLst>
                                      </p:cBhvr>
                                      <p:to>
                                        <p:strVal val="visible"/>
                                      </p:to>
                                    </p:set>
                                    <p:anim calcmode="lin" valueType="num">
                                      <p:cBhvr>
                                        <p:cTn id="195" dur="500" fill="hold"/>
                                        <p:tgtEl>
                                          <p:spTgt spid="107"/>
                                        </p:tgtEl>
                                        <p:attrNameLst>
                                          <p:attrName>ppt_w</p:attrName>
                                        </p:attrNameLst>
                                      </p:cBhvr>
                                      <p:tavLst>
                                        <p:tav tm="0">
                                          <p:val>
                                            <p:fltVal val="0"/>
                                          </p:val>
                                        </p:tav>
                                        <p:tav tm="100000">
                                          <p:val>
                                            <p:strVal val="#ppt_w"/>
                                          </p:val>
                                        </p:tav>
                                      </p:tavLst>
                                    </p:anim>
                                    <p:anim calcmode="lin" valueType="num">
                                      <p:cBhvr>
                                        <p:cTn id="196" dur="500" fill="hold"/>
                                        <p:tgtEl>
                                          <p:spTgt spid="107"/>
                                        </p:tgtEl>
                                        <p:attrNameLst>
                                          <p:attrName>ppt_h</p:attrName>
                                        </p:attrNameLst>
                                      </p:cBhvr>
                                      <p:tavLst>
                                        <p:tav tm="0">
                                          <p:val>
                                            <p:fltVal val="0"/>
                                          </p:val>
                                        </p:tav>
                                        <p:tav tm="100000">
                                          <p:val>
                                            <p:strVal val="#ppt_h"/>
                                          </p:val>
                                        </p:tav>
                                      </p:tavLst>
                                    </p:anim>
                                    <p:animEffect transition="in" filter="fade">
                                      <p:cBhvr>
                                        <p:cTn id="197" dur="500"/>
                                        <p:tgtEl>
                                          <p:spTgt spid="107"/>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44"/>
                                        </p:tgtEl>
                                        <p:attrNameLst>
                                          <p:attrName>style.visibility</p:attrName>
                                        </p:attrNameLst>
                                      </p:cBhvr>
                                      <p:to>
                                        <p:strVal val="visible"/>
                                      </p:to>
                                    </p:set>
                                    <p:anim calcmode="lin" valueType="num">
                                      <p:cBhvr>
                                        <p:cTn id="200" dur="500" fill="hold"/>
                                        <p:tgtEl>
                                          <p:spTgt spid="44"/>
                                        </p:tgtEl>
                                        <p:attrNameLst>
                                          <p:attrName>ppt_w</p:attrName>
                                        </p:attrNameLst>
                                      </p:cBhvr>
                                      <p:tavLst>
                                        <p:tav tm="0">
                                          <p:val>
                                            <p:fltVal val="0"/>
                                          </p:val>
                                        </p:tav>
                                        <p:tav tm="100000">
                                          <p:val>
                                            <p:strVal val="#ppt_w"/>
                                          </p:val>
                                        </p:tav>
                                      </p:tavLst>
                                    </p:anim>
                                    <p:anim calcmode="lin" valueType="num">
                                      <p:cBhvr>
                                        <p:cTn id="201" dur="500" fill="hold"/>
                                        <p:tgtEl>
                                          <p:spTgt spid="44"/>
                                        </p:tgtEl>
                                        <p:attrNameLst>
                                          <p:attrName>ppt_h</p:attrName>
                                        </p:attrNameLst>
                                      </p:cBhvr>
                                      <p:tavLst>
                                        <p:tav tm="0">
                                          <p:val>
                                            <p:fltVal val="0"/>
                                          </p:val>
                                        </p:tav>
                                        <p:tav tm="100000">
                                          <p:val>
                                            <p:strVal val="#ppt_h"/>
                                          </p:val>
                                        </p:tav>
                                      </p:tavLst>
                                    </p:anim>
                                    <p:animEffect transition="in" filter="fade">
                                      <p:cBhvr>
                                        <p:cTn id="202" dur="500"/>
                                        <p:tgtEl>
                                          <p:spTgt spid="44"/>
                                        </p:tgtEl>
                                      </p:cBhvr>
                                    </p:animEffect>
                                  </p:childTnLst>
                                </p:cTn>
                              </p:par>
                              <p:par>
                                <p:cTn id="203" presetID="53" presetClass="entr" presetSubtype="16" fill="hold" grpId="0" nodeType="withEffect">
                                  <p:stCondLst>
                                    <p:cond delay="0"/>
                                  </p:stCondLst>
                                  <p:childTnLst>
                                    <p:set>
                                      <p:cBhvr>
                                        <p:cTn id="204" dur="1" fill="hold">
                                          <p:stCondLst>
                                            <p:cond delay="0"/>
                                          </p:stCondLst>
                                        </p:cTn>
                                        <p:tgtEl>
                                          <p:spTgt spid="45"/>
                                        </p:tgtEl>
                                        <p:attrNameLst>
                                          <p:attrName>style.visibility</p:attrName>
                                        </p:attrNameLst>
                                      </p:cBhvr>
                                      <p:to>
                                        <p:strVal val="visible"/>
                                      </p:to>
                                    </p:set>
                                    <p:anim calcmode="lin" valueType="num">
                                      <p:cBhvr>
                                        <p:cTn id="205" dur="500" fill="hold"/>
                                        <p:tgtEl>
                                          <p:spTgt spid="45"/>
                                        </p:tgtEl>
                                        <p:attrNameLst>
                                          <p:attrName>ppt_w</p:attrName>
                                        </p:attrNameLst>
                                      </p:cBhvr>
                                      <p:tavLst>
                                        <p:tav tm="0">
                                          <p:val>
                                            <p:fltVal val="0"/>
                                          </p:val>
                                        </p:tav>
                                        <p:tav tm="100000">
                                          <p:val>
                                            <p:strVal val="#ppt_w"/>
                                          </p:val>
                                        </p:tav>
                                      </p:tavLst>
                                    </p:anim>
                                    <p:anim calcmode="lin" valueType="num">
                                      <p:cBhvr>
                                        <p:cTn id="206" dur="500" fill="hold"/>
                                        <p:tgtEl>
                                          <p:spTgt spid="45"/>
                                        </p:tgtEl>
                                        <p:attrNameLst>
                                          <p:attrName>ppt_h</p:attrName>
                                        </p:attrNameLst>
                                      </p:cBhvr>
                                      <p:tavLst>
                                        <p:tav tm="0">
                                          <p:val>
                                            <p:fltVal val="0"/>
                                          </p:val>
                                        </p:tav>
                                        <p:tav tm="100000">
                                          <p:val>
                                            <p:strVal val="#ppt_h"/>
                                          </p:val>
                                        </p:tav>
                                      </p:tavLst>
                                    </p:anim>
                                    <p:animEffect transition="in" filter="fade">
                                      <p:cBhvr>
                                        <p:cTn id="207" dur="500"/>
                                        <p:tgtEl>
                                          <p:spTgt spid="45"/>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46"/>
                                        </p:tgtEl>
                                        <p:attrNameLst>
                                          <p:attrName>style.visibility</p:attrName>
                                        </p:attrNameLst>
                                      </p:cBhvr>
                                      <p:to>
                                        <p:strVal val="visible"/>
                                      </p:to>
                                    </p:set>
                                    <p:anim calcmode="lin" valueType="num">
                                      <p:cBhvr>
                                        <p:cTn id="210" dur="500" fill="hold"/>
                                        <p:tgtEl>
                                          <p:spTgt spid="46"/>
                                        </p:tgtEl>
                                        <p:attrNameLst>
                                          <p:attrName>ppt_w</p:attrName>
                                        </p:attrNameLst>
                                      </p:cBhvr>
                                      <p:tavLst>
                                        <p:tav tm="0">
                                          <p:val>
                                            <p:fltVal val="0"/>
                                          </p:val>
                                        </p:tav>
                                        <p:tav tm="100000">
                                          <p:val>
                                            <p:strVal val="#ppt_w"/>
                                          </p:val>
                                        </p:tav>
                                      </p:tavLst>
                                    </p:anim>
                                    <p:anim calcmode="lin" valueType="num">
                                      <p:cBhvr>
                                        <p:cTn id="211" dur="500" fill="hold"/>
                                        <p:tgtEl>
                                          <p:spTgt spid="46"/>
                                        </p:tgtEl>
                                        <p:attrNameLst>
                                          <p:attrName>ppt_h</p:attrName>
                                        </p:attrNameLst>
                                      </p:cBhvr>
                                      <p:tavLst>
                                        <p:tav tm="0">
                                          <p:val>
                                            <p:fltVal val="0"/>
                                          </p:val>
                                        </p:tav>
                                        <p:tav tm="100000">
                                          <p:val>
                                            <p:strVal val="#ppt_h"/>
                                          </p:val>
                                        </p:tav>
                                      </p:tavLst>
                                    </p:anim>
                                    <p:animEffect transition="in" filter="fade">
                                      <p:cBhvr>
                                        <p:cTn id="212" dur="500"/>
                                        <p:tgtEl>
                                          <p:spTgt spid="46"/>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47"/>
                                        </p:tgtEl>
                                        <p:attrNameLst>
                                          <p:attrName>style.visibility</p:attrName>
                                        </p:attrNameLst>
                                      </p:cBhvr>
                                      <p:to>
                                        <p:strVal val="visible"/>
                                      </p:to>
                                    </p:set>
                                    <p:anim calcmode="lin" valueType="num">
                                      <p:cBhvr>
                                        <p:cTn id="215" dur="500" fill="hold"/>
                                        <p:tgtEl>
                                          <p:spTgt spid="47"/>
                                        </p:tgtEl>
                                        <p:attrNameLst>
                                          <p:attrName>ppt_w</p:attrName>
                                        </p:attrNameLst>
                                      </p:cBhvr>
                                      <p:tavLst>
                                        <p:tav tm="0">
                                          <p:val>
                                            <p:fltVal val="0"/>
                                          </p:val>
                                        </p:tav>
                                        <p:tav tm="100000">
                                          <p:val>
                                            <p:strVal val="#ppt_w"/>
                                          </p:val>
                                        </p:tav>
                                      </p:tavLst>
                                    </p:anim>
                                    <p:anim calcmode="lin" valueType="num">
                                      <p:cBhvr>
                                        <p:cTn id="216" dur="500" fill="hold"/>
                                        <p:tgtEl>
                                          <p:spTgt spid="47"/>
                                        </p:tgtEl>
                                        <p:attrNameLst>
                                          <p:attrName>ppt_h</p:attrName>
                                        </p:attrNameLst>
                                      </p:cBhvr>
                                      <p:tavLst>
                                        <p:tav tm="0">
                                          <p:val>
                                            <p:fltVal val="0"/>
                                          </p:val>
                                        </p:tav>
                                        <p:tav tm="100000">
                                          <p:val>
                                            <p:strVal val="#ppt_h"/>
                                          </p:val>
                                        </p:tav>
                                      </p:tavLst>
                                    </p:anim>
                                    <p:animEffect transition="in" filter="fade">
                                      <p:cBhvr>
                                        <p:cTn id="217" dur="500"/>
                                        <p:tgtEl>
                                          <p:spTgt spid="47"/>
                                        </p:tgtEl>
                                      </p:cBhvr>
                                    </p:animEffect>
                                  </p:childTnLst>
                                </p:cTn>
                              </p:par>
                              <p:par>
                                <p:cTn id="218" presetID="53" presetClass="entr" presetSubtype="16" fill="hold" grpId="0" nodeType="withEffect">
                                  <p:stCondLst>
                                    <p:cond delay="0"/>
                                  </p:stCondLst>
                                  <p:childTnLst>
                                    <p:set>
                                      <p:cBhvr>
                                        <p:cTn id="219" dur="1" fill="hold">
                                          <p:stCondLst>
                                            <p:cond delay="0"/>
                                          </p:stCondLst>
                                        </p:cTn>
                                        <p:tgtEl>
                                          <p:spTgt spid="50"/>
                                        </p:tgtEl>
                                        <p:attrNameLst>
                                          <p:attrName>style.visibility</p:attrName>
                                        </p:attrNameLst>
                                      </p:cBhvr>
                                      <p:to>
                                        <p:strVal val="visible"/>
                                      </p:to>
                                    </p:set>
                                    <p:anim calcmode="lin" valueType="num">
                                      <p:cBhvr>
                                        <p:cTn id="220" dur="500" fill="hold"/>
                                        <p:tgtEl>
                                          <p:spTgt spid="50"/>
                                        </p:tgtEl>
                                        <p:attrNameLst>
                                          <p:attrName>ppt_w</p:attrName>
                                        </p:attrNameLst>
                                      </p:cBhvr>
                                      <p:tavLst>
                                        <p:tav tm="0">
                                          <p:val>
                                            <p:fltVal val="0"/>
                                          </p:val>
                                        </p:tav>
                                        <p:tav tm="100000">
                                          <p:val>
                                            <p:strVal val="#ppt_w"/>
                                          </p:val>
                                        </p:tav>
                                      </p:tavLst>
                                    </p:anim>
                                    <p:anim calcmode="lin" valueType="num">
                                      <p:cBhvr>
                                        <p:cTn id="221" dur="500" fill="hold"/>
                                        <p:tgtEl>
                                          <p:spTgt spid="50"/>
                                        </p:tgtEl>
                                        <p:attrNameLst>
                                          <p:attrName>ppt_h</p:attrName>
                                        </p:attrNameLst>
                                      </p:cBhvr>
                                      <p:tavLst>
                                        <p:tav tm="0">
                                          <p:val>
                                            <p:fltVal val="0"/>
                                          </p:val>
                                        </p:tav>
                                        <p:tav tm="100000">
                                          <p:val>
                                            <p:strVal val="#ppt_h"/>
                                          </p:val>
                                        </p:tav>
                                      </p:tavLst>
                                    </p:anim>
                                    <p:animEffect transition="in" filter="fade">
                                      <p:cBhvr>
                                        <p:cTn id="222" dur="500"/>
                                        <p:tgtEl>
                                          <p:spTgt spid="50"/>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48"/>
                                        </p:tgtEl>
                                        <p:attrNameLst>
                                          <p:attrName>style.visibility</p:attrName>
                                        </p:attrNameLst>
                                      </p:cBhvr>
                                      <p:to>
                                        <p:strVal val="visible"/>
                                      </p:to>
                                    </p:set>
                                    <p:anim calcmode="lin" valueType="num">
                                      <p:cBhvr>
                                        <p:cTn id="225" dur="500" fill="hold"/>
                                        <p:tgtEl>
                                          <p:spTgt spid="48"/>
                                        </p:tgtEl>
                                        <p:attrNameLst>
                                          <p:attrName>ppt_w</p:attrName>
                                        </p:attrNameLst>
                                      </p:cBhvr>
                                      <p:tavLst>
                                        <p:tav tm="0">
                                          <p:val>
                                            <p:fltVal val="0"/>
                                          </p:val>
                                        </p:tav>
                                        <p:tav tm="100000">
                                          <p:val>
                                            <p:strVal val="#ppt_w"/>
                                          </p:val>
                                        </p:tav>
                                      </p:tavLst>
                                    </p:anim>
                                    <p:anim calcmode="lin" valueType="num">
                                      <p:cBhvr>
                                        <p:cTn id="226" dur="500" fill="hold"/>
                                        <p:tgtEl>
                                          <p:spTgt spid="48"/>
                                        </p:tgtEl>
                                        <p:attrNameLst>
                                          <p:attrName>ppt_h</p:attrName>
                                        </p:attrNameLst>
                                      </p:cBhvr>
                                      <p:tavLst>
                                        <p:tav tm="0">
                                          <p:val>
                                            <p:fltVal val="0"/>
                                          </p:val>
                                        </p:tav>
                                        <p:tav tm="100000">
                                          <p:val>
                                            <p:strVal val="#ppt_h"/>
                                          </p:val>
                                        </p:tav>
                                      </p:tavLst>
                                    </p:anim>
                                    <p:animEffect transition="in" filter="fade">
                                      <p:cBhvr>
                                        <p:cTn id="227" dur="500"/>
                                        <p:tgtEl>
                                          <p:spTgt spid="48"/>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61"/>
                                        </p:tgtEl>
                                        <p:attrNameLst>
                                          <p:attrName>style.visibility</p:attrName>
                                        </p:attrNameLst>
                                      </p:cBhvr>
                                      <p:to>
                                        <p:strVal val="visible"/>
                                      </p:to>
                                    </p:set>
                                    <p:anim calcmode="lin" valueType="num">
                                      <p:cBhvr>
                                        <p:cTn id="230" dur="500" fill="hold"/>
                                        <p:tgtEl>
                                          <p:spTgt spid="61"/>
                                        </p:tgtEl>
                                        <p:attrNameLst>
                                          <p:attrName>ppt_w</p:attrName>
                                        </p:attrNameLst>
                                      </p:cBhvr>
                                      <p:tavLst>
                                        <p:tav tm="0">
                                          <p:val>
                                            <p:fltVal val="0"/>
                                          </p:val>
                                        </p:tav>
                                        <p:tav tm="100000">
                                          <p:val>
                                            <p:strVal val="#ppt_w"/>
                                          </p:val>
                                        </p:tav>
                                      </p:tavLst>
                                    </p:anim>
                                    <p:anim calcmode="lin" valueType="num">
                                      <p:cBhvr>
                                        <p:cTn id="231" dur="500" fill="hold"/>
                                        <p:tgtEl>
                                          <p:spTgt spid="61"/>
                                        </p:tgtEl>
                                        <p:attrNameLst>
                                          <p:attrName>ppt_h</p:attrName>
                                        </p:attrNameLst>
                                      </p:cBhvr>
                                      <p:tavLst>
                                        <p:tav tm="0">
                                          <p:val>
                                            <p:fltVal val="0"/>
                                          </p:val>
                                        </p:tav>
                                        <p:tav tm="100000">
                                          <p:val>
                                            <p:strVal val="#ppt_h"/>
                                          </p:val>
                                        </p:tav>
                                      </p:tavLst>
                                    </p:anim>
                                    <p:animEffect transition="in" filter="fade">
                                      <p:cBhvr>
                                        <p:cTn id="232" dur="500"/>
                                        <p:tgtEl>
                                          <p:spTgt spid="61"/>
                                        </p:tgtEl>
                                      </p:cBhvr>
                                    </p:animEffect>
                                  </p:childTnLst>
                                </p:cTn>
                              </p:par>
                              <p:par>
                                <p:cTn id="233" presetID="53" presetClass="entr" presetSubtype="16" fill="hold" grpId="0" nodeType="withEffect">
                                  <p:stCondLst>
                                    <p:cond delay="0"/>
                                  </p:stCondLst>
                                  <p:childTnLst>
                                    <p:set>
                                      <p:cBhvr>
                                        <p:cTn id="234" dur="1" fill="hold">
                                          <p:stCondLst>
                                            <p:cond delay="0"/>
                                          </p:stCondLst>
                                        </p:cTn>
                                        <p:tgtEl>
                                          <p:spTgt spid="113"/>
                                        </p:tgtEl>
                                        <p:attrNameLst>
                                          <p:attrName>style.visibility</p:attrName>
                                        </p:attrNameLst>
                                      </p:cBhvr>
                                      <p:to>
                                        <p:strVal val="visible"/>
                                      </p:to>
                                    </p:set>
                                    <p:anim calcmode="lin" valueType="num">
                                      <p:cBhvr>
                                        <p:cTn id="235" dur="500" fill="hold"/>
                                        <p:tgtEl>
                                          <p:spTgt spid="113"/>
                                        </p:tgtEl>
                                        <p:attrNameLst>
                                          <p:attrName>ppt_w</p:attrName>
                                        </p:attrNameLst>
                                      </p:cBhvr>
                                      <p:tavLst>
                                        <p:tav tm="0">
                                          <p:val>
                                            <p:fltVal val="0"/>
                                          </p:val>
                                        </p:tav>
                                        <p:tav tm="100000">
                                          <p:val>
                                            <p:strVal val="#ppt_w"/>
                                          </p:val>
                                        </p:tav>
                                      </p:tavLst>
                                    </p:anim>
                                    <p:anim calcmode="lin" valueType="num">
                                      <p:cBhvr>
                                        <p:cTn id="236" dur="500" fill="hold"/>
                                        <p:tgtEl>
                                          <p:spTgt spid="113"/>
                                        </p:tgtEl>
                                        <p:attrNameLst>
                                          <p:attrName>ppt_h</p:attrName>
                                        </p:attrNameLst>
                                      </p:cBhvr>
                                      <p:tavLst>
                                        <p:tav tm="0">
                                          <p:val>
                                            <p:fltVal val="0"/>
                                          </p:val>
                                        </p:tav>
                                        <p:tav tm="100000">
                                          <p:val>
                                            <p:strVal val="#ppt_h"/>
                                          </p:val>
                                        </p:tav>
                                      </p:tavLst>
                                    </p:anim>
                                    <p:animEffect transition="in" filter="fade">
                                      <p:cBhvr>
                                        <p:cTn id="237" dur="500"/>
                                        <p:tgtEl>
                                          <p:spTgt spid="113"/>
                                        </p:tgtEl>
                                      </p:cBhvr>
                                    </p:animEffect>
                                  </p:childTnLst>
                                </p:cTn>
                              </p:par>
                              <p:par>
                                <p:cTn id="238" presetID="53" presetClass="entr" presetSubtype="16" fill="hold" grpId="0" nodeType="withEffect">
                                  <p:stCondLst>
                                    <p:cond delay="0"/>
                                  </p:stCondLst>
                                  <p:childTnLst>
                                    <p:set>
                                      <p:cBhvr>
                                        <p:cTn id="239" dur="1" fill="hold">
                                          <p:stCondLst>
                                            <p:cond delay="0"/>
                                          </p:stCondLst>
                                        </p:cTn>
                                        <p:tgtEl>
                                          <p:spTgt spid="51"/>
                                        </p:tgtEl>
                                        <p:attrNameLst>
                                          <p:attrName>style.visibility</p:attrName>
                                        </p:attrNameLst>
                                      </p:cBhvr>
                                      <p:to>
                                        <p:strVal val="visible"/>
                                      </p:to>
                                    </p:set>
                                    <p:anim calcmode="lin" valueType="num">
                                      <p:cBhvr>
                                        <p:cTn id="240" dur="500" fill="hold"/>
                                        <p:tgtEl>
                                          <p:spTgt spid="51"/>
                                        </p:tgtEl>
                                        <p:attrNameLst>
                                          <p:attrName>ppt_w</p:attrName>
                                        </p:attrNameLst>
                                      </p:cBhvr>
                                      <p:tavLst>
                                        <p:tav tm="0">
                                          <p:val>
                                            <p:fltVal val="0"/>
                                          </p:val>
                                        </p:tav>
                                        <p:tav tm="100000">
                                          <p:val>
                                            <p:strVal val="#ppt_w"/>
                                          </p:val>
                                        </p:tav>
                                      </p:tavLst>
                                    </p:anim>
                                    <p:anim calcmode="lin" valueType="num">
                                      <p:cBhvr>
                                        <p:cTn id="241" dur="500" fill="hold"/>
                                        <p:tgtEl>
                                          <p:spTgt spid="51"/>
                                        </p:tgtEl>
                                        <p:attrNameLst>
                                          <p:attrName>ppt_h</p:attrName>
                                        </p:attrNameLst>
                                      </p:cBhvr>
                                      <p:tavLst>
                                        <p:tav tm="0">
                                          <p:val>
                                            <p:fltVal val="0"/>
                                          </p:val>
                                        </p:tav>
                                        <p:tav tm="100000">
                                          <p:val>
                                            <p:strVal val="#ppt_h"/>
                                          </p:val>
                                        </p:tav>
                                      </p:tavLst>
                                    </p:anim>
                                    <p:animEffect transition="in" filter="fade">
                                      <p:cBhvr>
                                        <p:cTn id="242" dur="500"/>
                                        <p:tgtEl>
                                          <p:spTgt spid="51"/>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65"/>
                                        </p:tgtEl>
                                        <p:attrNameLst>
                                          <p:attrName>style.visibility</p:attrName>
                                        </p:attrNameLst>
                                      </p:cBhvr>
                                      <p:to>
                                        <p:strVal val="visible"/>
                                      </p:to>
                                    </p:set>
                                    <p:anim calcmode="lin" valueType="num">
                                      <p:cBhvr>
                                        <p:cTn id="245" dur="500" fill="hold"/>
                                        <p:tgtEl>
                                          <p:spTgt spid="65"/>
                                        </p:tgtEl>
                                        <p:attrNameLst>
                                          <p:attrName>ppt_w</p:attrName>
                                        </p:attrNameLst>
                                      </p:cBhvr>
                                      <p:tavLst>
                                        <p:tav tm="0">
                                          <p:val>
                                            <p:fltVal val="0"/>
                                          </p:val>
                                        </p:tav>
                                        <p:tav tm="100000">
                                          <p:val>
                                            <p:strVal val="#ppt_w"/>
                                          </p:val>
                                        </p:tav>
                                      </p:tavLst>
                                    </p:anim>
                                    <p:anim calcmode="lin" valueType="num">
                                      <p:cBhvr>
                                        <p:cTn id="246" dur="500" fill="hold"/>
                                        <p:tgtEl>
                                          <p:spTgt spid="65"/>
                                        </p:tgtEl>
                                        <p:attrNameLst>
                                          <p:attrName>ppt_h</p:attrName>
                                        </p:attrNameLst>
                                      </p:cBhvr>
                                      <p:tavLst>
                                        <p:tav tm="0">
                                          <p:val>
                                            <p:fltVal val="0"/>
                                          </p:val>
                                        </p:tav>
                                        <p:tav tm="100000">
                                          <p:val>
                                            <p:strVal val="#ppt_h"/>
                                          </p:val>
                                        </p:tav>
                                      </p:tavLst>
                                    </p:anim>
                                    <p:animEffect transition="in" filter="fade">
                                      <p:cBhvr>
                                        <p:cTn id="247" dur="500"/>
                                        <p:tgtEl>
                                          <p:spTgt spid="65"/>
                                        </p:tgtEl>
                                      </p:cBhvr>
                                    </p:animEffect>
                                  </p:childTnLst>
                                </p:cTn>
                              </p:par>
                              <p:par>
                                <p:cTn id="248" presetID="53" presetClass="entr" presetSubtype="16" fill="hold" grpId="0" nodeType="withEffect">
                                  <p:stCondLst>
                                    <p:cond delay="0"/>
                                  </p:stCondLst>
                                  <p:childTnLst>
                                    <p:set>
                                      <p:cBhvr>
                                        <p:cTn id="249" dur="1" fill="hold">
                                          <p:stCondLst>
                                            <p:cond delay="0"/>
                                          </p:stCondLst>
                                        </p:cTn>
                                        <p:tgtEl>
                                          <p:spTgt spid="49"/>
                                        </p:tgtEl>
                                        <p:attrNameLst>
                                          <p:attrName>style.visibility</p:attrName>
                                        </p:attrNameLst>
                                      </p:cBhvr>
                                      <p:to>
                                        <p:strVal val="visible"/>
                                      </p:to>
                                    </p:set>
                                    <p:anim calcmode="lin" valueType="num">
                                      <p:cBhvr>
                                        <p:cTn id="250" dur="500" fill="hold"/>
                                        <p:tgtEl>
                                          <p:spTgt spid="49"/>
                                        </p:tgtEl>
                                        <p:attrNameLst>
                                          <p:attrName>ppt_w</p:attrName>
                                        </p:attrNameLst>
                                      </p:cBhvr>
                                      <p:tavLst>
                                        <p:tav tm="0">
                                          <p:val>
                                            <p:fltVal val="0"/>
                                          </p:val>
                                        </p:tav>
                                        <p:tav tm="100000">
                                          <p:val>
                                            <p:strVal val="#ppt_w"/>
                                          </p:val>
                                        </p:tav>
                                      </p:tavLst>
                                    </p:anim>
                                    <p:anim calcmode="lin" valueType="num">
                                      <p:cBhvr>
                                        <p:cTn id="251" dur="500" fill="hold"/>
                                        <p:tgtEl>
                                          <p:spTgt spid="49"/>
                                        </p:tgtEl>
                                        <p:attrNameLst>
                                          <p:attrName>ppt_h</p:attrName>
                                        </p:attrNameLst>
                                      </p:cBhvr>
                                      <p:tavLst>
                                        <p:tav tm="0">
                                          <p:val>
                                            <p:fltVal val="0"/>
                                          </p:val>
                                        </p:tav>
                                        <p:tav tm="100000">
                                          <p:val>
                                            <p:strVal val="#ppt_h"/>
                                          </p:val>
                                        </p:tav>
                                      </p:tavLst>
                                    </p:anim>
                                    <p:animEffect transition="in" filter="fade">
                                      <p:cBhvr>
                                        <p:cTn id="252" dur="500"/>
                                        <p:tgtEl>
                                          <p:spTgt spid="49"/>
                                        </p:tgtEl>
                                      </p:cBhvr>
                                    </p:animEffect>
                                  </p:childTnLst>
                                </p:cTn>
                              </p:par>
                              <p:par>
                                <p:cTn id="253" presetID="53" presetClass="entr" presetSubtype="16" fill="hold" grpId="0" nodeType="withEffect">
                                  <p:stCondLst>
                                    <p:cond delay="0"/>
                                  </p:stCondLst>
                                  <p:childTnLst>
                                    <p:set>
                                      <p:cBhvr>
                                        <p:cTn id="254" dur="1" fill="hold">
                                          <p:stCondLst>
                                            <p:cond delay="0"/>
                                          </p:stCondLst>
                                        </p:cTn>
                                        <p:tgtEl>
                                          <p:spTgt spid="67"/>
                                        </p:tgtEl>
                                        <p:attrNameLst>
                                          <p:attrName>style.visibility</p:attrName>
                                        </p:attrNameLst>
                                      </p:cBhvr>
                                      <p:to>
                                        <p:strVal val="visible"/>
                                      </p:to>
                                    </p:set>
                                    <p:anim calcmode="lin" valueType="num">
                                      <p:cBhvr>
                                        <p:cTn id="255" dur="500" fill="hold"/>
                                        <p:tgtEl>
                                          <p:spTgt spid="67"/>
                                        </p:tgtEl>
                                        <p:attrNameLst>
                                          <p:attrName>ppt_w</p:attrName>
                                        </p:attrNameLst>
                                      </p:cBhvr>
                                      <p:tavLst>
                                        <p:tav tm="0">
                                          <p:val>
                                            <p:fltVal val="0"/>
                                          </p:val>
                                        </p:tav>
                                        <p:tav tm="100000">
                                          <p:val>
                                            <p:strVal val="#ppt_w"/>
                                          </p:val>
                                        </p:tav>
                                      </p:tavLst>
                                    </p:anim>
                                    <p:anim calcmode="lin" valueType="num">
                                      <p:cBhvr>
                                        <p:cTn id="256" dur="500" fill="hold"/>
                                        <p:tgtEl>
                                          <p:spTgt spid="67"/>
                                        </p:tgtEl>
                                        <p:attrNameLst>
                                          <p:attrName>ppt_h</p:attrName>
                                        </p:attrNameLst>
                                      </p:cBhvr>
                                      <p:tavLst>
                                        <p:tav tm="0">
                                          <p:val>
                                            <p:fltVal val="0"/>
                                          </p:val>
                                        </p:tav>
                                        <p:tav tm="100000">
                                          <p:val>
                                            <p:strVal val="#ppt_h"/>
                                          </p:val>
                                        </p:tav>
                                      </p:tavLst>
                                    </p:anim>
                                    <p:animEffect transition="in" filter="fade">
                                      <p:cBhvr>
                                        <p:cTn id="257" dur="500"/>
                                        <p:tgtEl>
                                          <p:spTgt spid="67"/>
                                        </p:tgtEl>
                                      </p:cBhvr>
                                    </p:animEffect>
                                  </p:childTnLst>
                                </p:cTn>
                              </p:par>
                              <p:par>
                                <p:cTn id="258" presetID="53" presetClass="entr" presetSubtype="16" fill="hold" grpId="0" nodeType="withEffect">
                                  <p:stCondLst>
                                    <p:cond delay="0"/>
                                  </p:stCondLst>
                                  <p:childTnLst>
                                    <p:set>
                                      <p:cBhvr>
                                        <p:cTn id="259" dur="1" fill="hold">
                                          <p:stCondLst>
                                            <p:cond delay="0"/>
                                          </p:stCondLst>
                                        </p:cTn>
                                        <p:tgtEl>
                                          <p:spTgt spid="68"/>
                                        </p:tgtEl>
                                        <p:attrNameLst>
                                          <p:attrName>style.visibility</p:attrName>
                                        </p:attrNameLst>
                                      </p:cBhvr>
                                      <p:to>
                                        <p:strVal val="visible"/>
                                      </p:to>
                                    </p:set>
                                    <p:anim calcmode="lin" valueType="num">
                                      <p:cBhvr>
                                        <p:cTn id="260" dur="500" fill="hold"/>
                                        <p:tgtEl>
                                          <p:spTgt spid="68"/>
                                        </p:tgtEl>
                                        <p:attrNameLst>
                                          <p:attrName>ppt_w</p:attrName>
                                        </p:attrNameLst>
                                      </p:cBhvr>
                                      <p:tavLst>
                                        <p:tav tm="0">
                                          <p:val>
                                            <p:fltVal val="0"/>
                                          </p:val>
                                        </p:tav>
                                        <p:tav tm="100000">
                                          <p:val>
                                            <p:strVal val="#ppt_w"/>
                                          </p:val>
                                        </p:tav>
                                      </p:tavLst>
                                    </p:anim>
                                    <p:anim calcmode="lin" valueType="num">
                                      <p:cBhvr>
                                        <p:cTn id="261" dur="500" fill="hold"/>
                                        <p:tgtEl>
                                          <p:spTgt spid="68"/>
                                        </p:tgtEl>
                                        <p:attrNameLst>
                                          <p:attrName>ppt_h</p:attrName>
                                        </p:attrNameLst>
                                      </p:cBhvr>
                                      <p:tavLst>
                                        <p:tav tm="0">
                                          <p:val>
                                            <p:fltVal val="0"/>
                                          </p:val>
                                        </p:tav>
                                        <p:tav tm="100000">
                                          <p:val>
                                            <p:strVal val="#ppt_h"/>
                                          </p:val>
                                        </p:tav>
                                      </p:tavLst>
                                    </p:anim>
                                    <p:animEffect transition="in" filter="fade">
                                      <p:cBhvr>
                                        <p:cTn id="262" dur="500"/>
                                        <p:tgtEl>
                                          <p:spTgt spid="68"/>
                                        </p:tgtEl>
                                      </p:cBhvr>
                                    </p:animEffect>
                                  </p:childTnLst>
                                </p:cTn>
                              </p:par>
                              <p:par>
                                <p:cTn id="263" presetID="53" presetClass="entr" presetSubtype="16" fill="hold" grpId="0" nodeType="withEffect">
                                  <p:stCondLst>
                                    <p:cond delay="0"/>
                                  </p:stCondLst>
                                  <p:childTnLst>
                                    <p:set>
                                      <p:cBhvr>
                                        <p:cTn id="264" dur="1" fill="hold">
                                          <p:stCondLst>
                                            <p:cond delay="0"/>
                                          </p:stCondLst>
                                        </p:cTn>
                                        <p:tgtEl>
                                          <p:spTgt spid="52"/>
                                        </p:tgtEl>
                                        <p:attrNameLst>
                                          <p:attrName>style.visibility</p:attrName>
                                        </p:attrNameLst>
                                      </p:cBhvr>
                                      <p:to>
                                        <p:strVal val="visible"/>
                                      </p:to>
                                    </p:set>
                                    <p:anim calcmode="lin" valueType="num">
                                      <p:cBhvr>
                                        <p:cTn id="265" dur="500" fill="hold"/>
                                        <p:tgtEl>
                                          <p:spTgt spid="52"/>
                                        </p:tgtEl>
                                        <p:attrNameLst>
                                          <p:attrName>ppt_w</p:attrName>
                                        </p:attrNameLst>
                                      </p:cBhvr>
                                      <p:tavLst>
                                        <p:tav tm="0">
                                          <p:val>
                                            <p:fltVal val="0"/>
                                          </p:val>
                                        </p:tav>
                                        <p:tav tm="100000">
                                          <p:val>
                                            <p:strVal val="#ppt_w"/>
                                          </p:val>
                                        </p:tav>
                                      </p:tavLst>
                                    </p:anim>
                                    <p:anim calcmode="lin" valueType="num">
                                      <p:cBhvr>
                                        <p:cTn id="266" dur="500" fill="hold"/>
                                        <p:tgtEl>
                                          <p:spTgt spid="52"/>
                                        </p:tgtEl>
                                        <p:attrNameLst>
                                          <p:attrName>ppt_h</p:attrName>
                                        </p:attrNameLst>
                                      </p:cBhvr>
                                      <p:tavLst>
                                        <p:tav tm="0">
                                          <p:val>
                                            <p:fltVal val="0"/>
                                          </p:val>
                                        </p:tav>
                                        <p:tav tm="100000">
                                          <p:val>
                                            <p:strVal val="#ppt_h"/>
                                          </p:val>
                                        </p:tav>
                                      </p:tavLst>
                                    </p:anim>
                                    <p:animEffect transition="in" filter="fade">
                                      <p:cBhvr>
                                        <p:cTn id="267" dur="500"/>
                                        <p:tgtEl>
                                          <p:spTgt spid="52"/>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83"/>
                                        </p:tgtEl>
                                        <p:attrNameLst>
                                          <p:attrName>style.visibility</p:attrName>
                                        </p:attrNameLst>
                                      </p:cBhvr>
                                      <p:to>
                                        <p:strVal val="visible"/>
                                      </p:to>
                                    </p:set>
                                    <p:anim calcmode="lin" valueType="num">
                                      <p:cBhvr>
                                        <p:cTn id="270" dur="500" fill="hold"/>
                                        <p:tgtEl>
                                          <p:spTgt spid="83"/>
                                        </p:tgtEl>
                                        <p:attrNameLst>
                                          <p:attrName>ppt_w</p:attrName>
                                        </p:attrNameLst>
                                      </p:cBhvr>
                                      <p:tavLst>
                                        <p:tav tm="0">
                                          <p:val>
                                            <p:fltVal val="0"/>
                                          </p:val>
                                        </p:tav>
                                        <p:tav tm="100000">
                                          <p:val>
                                            <p:strVal val="#ppt_w"/>
                                          </p:val>
                                        </p:tav>
                                      </p:tavLst>
                                    </p:anim>
                                    <p:anim calcmode="lin" valueType="num">
                                      <p:cBhvr>
                                        <p:cTn id="271" dur="500" fill="hold"/>
                                        <p:tgtEl>
                                          <p:spTgt spid="83"/>
                                        </p:tgtEl>
                                        <p:attrNameLst>
                                          <p:attrName>ppt_h</p:attrName>
                                        </p:attrNameLst>
                                      </p:cBhvr>
                                      <p:tavLst>
                                        <p:tav tm="0">
                                          <p:val>
                                            <p:fltVal val="0"/>
                                          </p:val>
                                        </p:tav>
                                        <p:tav tm="100000">
                                          <p:val>
                                            <p:strVal val="#ppt_h"/>
                                          </p:val>
                                        </p:tav>
                                      </p:tavLst>
                                    </p:anim>
                                    <p:animEffect transition="in" filter="fade">
                                      <p:cBhvr>
                                        <p:cTn id="272" dur="500"/>
                                        <p:tgtEl>
                                          <p:spTgt spid="83"/>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85"/>
                                        </p:tgtEl>
                                        <p:attrNameLst>
                                          <p:attrName>style.visibility</p:attrName>
                                        </p:attrNameLst>
                                      </p:cBhvr>
                                      <p:to>
                                        <p:strVal val="visible"/>
                                      </p:to>
                                    </p:set>
                                    <p:anim calcmode="lin" valueType="num">
                                      <p:cBhvr>
                                        <p:cTn id="275" dur="500" fill="hold"/>
                                        <p:tgtEl>
                                          <p:spTgt spid="85"/>
                                        </p:tgtEl>
                                        <p:attrNameLst>
                                          <p:attrName>ppt_w</p:attrName>
                                        </p:attrNameLst>
                                      </p:cBhvr>
                                      <p:tavLst>
                                        <p:tav tm="0">
                                          <p:val>
                                            <p:fltVal val="0"/>
                                          </p:val>
                                        </p:tav>
                                        <p:tav tm="100000">
                                          <p:val>
                                            <p:strVal val="#ppt_w"/>
                                          </p:val>
                                        </p:tav>
                                      </p:tavLst>
                                    </p:anim>
                                    <p:anim calcmode="lin" valueType="num">
                                      <p:cBhvr>
                                        <p:cTn id="276" dur="500" fill="hold"/>
                                        <p:tgtEl>
                                          <p:spTgt spid="85"/>
                                        </p:tgtEl>
                                        <p:attrNameLst>
                                          <p:attrName>ppt_h</p:attrName>
                                        </p:attrNameLst>
                                      </p:cBhvr>
                                      <p:tavLst>
                                        <p:tav tm="0">
                                          <p:val>
                                            <p:fltVal val="0"/>
                                          </p:val>
                                        </p:tav>
                                        <p:tav tm="100000">
                                          <p:val>
                                            <p:strVal val="#ppt_h"/>
                                          </p:val>
                                        </p:tav>
                                      </p:tavLst>
                                    </p:anim>
                                    <p:animEffect transition="in" filter="fade">
                                      <p:cBhvr>
                                        <p:cTn id="277" dur="500"/>
                                        <p:tgtEl>
                                          <p:spTgt spid="85"/>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86"/>
                                        </p:tgtEl>
                                        <p:attrNameLst>
                                          <p:attrName>style.visibility</p:attrName>
                                        </p:attrNameLst>
                                      </p:cBhvr>
                                      <p:to>
                                        <p:strVal val="visible"/>
                                      </p:to>
                                    </p:set>
                                    <p:anim calcmode="lin" valueType="num">
                                      <p:cBhvr>
                                        <p:cTn id="280" dur="500" fill="hold"/>
                                        <p:tgtEl>
                                          <p:spTgt spid="86"/>
                                        </p:tgtEl>
                                        <p:attrNameLst>
                                          <p:attrName>ppt_w</p:attrName>
                                        </p:attrNameLst>
                                      </p:cBhvr>
                                      <p:tavLst>
                                        <p:tav tm="0">
                                          <p:val>
                                            <p:fltVal val="0"/>
                                          </p:val>
                                        </p:tav>
                                        <p:tav tm="100000">
                                          <p:val>
                                            <p:strVal val="#ppt_w"/>
                                          </p:val>
                                        </p:tav>
                                      </p:tavLst>
                                    </p:anim>
                                    <p:anim calcmode="lin" valueType="num">
                                      <p:cBhvr>
                                        <p:cTn id="281" dur="500" fill="hold"/>
                                        <p:tgtEl>
                                          <p:spTgt spid="86"/>
                                        </p:tgtEl>
                                        <p:attrNameLst>
                                          <p:attrName>ppt_h</p:attrName>
                                        </p:attrNameLst>
                                      </p:cBhvr>
                                      <p:tavLst>
                                        <p:tav tm="0">
                                          <p:val>
                                            <p:fltVal val="0"/>
                                          </p:val>
                                        </p:tav>
                                        <p:tav tm="100000">
                                          <p:val>
                                            <p:strVal val="#ppt_h"/>
                                          </p:val>
                                        </p:tav>
                                      </p:tavLst>
                                    </p:anim>
                                    <p:animEffect transition="in" filter="fade">
                                      <p:cBhvr>
                                        <p:cTn id="282" dur="500"/>
                                        <p:tgtEl>
                                          <p:spTgt spid="86"/>
                                        </p:tgtEl>
                                      </p:cBhvr>
                                    </p:animEffect>
                                  </p:childTnLst>
                                </p:cTn>
                              </p:par>
                              <p:par>
                                <p:cTn id="283" presetID="53" presetClass="entr" presetSubtype="16" fill="hold" grpId="0" nodeType="withEffect">
                                  <p:stCondLst>
                                    <p:cond delay="0"/>
                                  </p:stCondLst>
                                  <p:childTnLst>
                                    <p:set>
                                      <p:cBhvr>
                                        <p:cTn id="284" dur="1" fill="hold">
                                          <p:stCondLst>
                                            <p:cond delay="0"/>
                                          </p:stCondLst>
                                        </p:cTn>
                                        <p:tgtEl>
                                          <p:spTgt spid="87"/>
                                        </p:tgtEl>
                                        <p:attrNameLst>
                                          <p:attrName>style.visibility</p:attrName>
                                        </p:attrNameLst>
                                      </p:cBhvr>
                                      <p:to>
                                        <p:strVal val="visible"/>
                                      </p:to>
                                    </p:set>
                                    <p:anim calcmode="lin" valueType="num">
                                      <p:cBhvr>
                                        <p:cTn id="285" dur="500" fill="hold"/>
                                        <p:tgtEl>
                                          <p:spTgt spid="87"/>
                                        </p:tgtEl>
                                        <p:attrNameLst>
                                          <p:attrName>ppt_w</p:attrName>
                                        </p:attrNameLst>
                                      </p:cBhvr>
                                      <p:tavLst>
                                        <p:tav tm="0">
                                          <p:val>
                                            <p:fltVal val="0"/>
                                          </p:val>
                                        </p:tav>
                                        <p:tav tm="100000">
                                          <p:val>
                                            <p:strVal val="#ppt_w"/>
                                          </p:val>
                                        </p:tav>
                                      </p:tavLst>
                                    </p:anim>
                                    <p:anim calcmode="lin" valueType="num">
                                      <p:cBhvr>
                                        <p:cTn id="286" dur="500" fill="hold"/>
                                        <p:tgtEl>
                                          <p:spTgt spid="87"/>
                                        </p:tgtEl>
                                        <p:attrNameLst>
                                          <p:attrName>ppt_h</p:attrName>
                                        </p:attrNameLst>
                                      </p:cBhvr>
                                      <p:tavLst>
                                        <p:tav tm="0">
                                          <p:val>
                                            <p:fltVal val="0"/>
                                          </p:val>
                                        </p:tav>
                                        <p:tav tm="100000">
                                          <p:val>
                                            <p:strVal val="#ppt_h"/>
                                          </p:val>
                                        </p:tav>
                                      </p:tavLst>
                                    </p:anim>
                                    <p:animEffect transition="in" filter="fade">
                                      <p:cBhvr>
                                        <p:cTn id="287" dur="500"/>
                                        <p:tgtEl>
                                          <p:spTgt spid="87"/>
                                        </p:tgtEl>
                                      </p:cBhvr>
                                    </p:animEffect>
                                  </p:childTnLst>
                                </p:cTn>
                              </p:par>
                              <p:par>
                                <p:cTn id="288" presetID="53" presetClass="entr" presetSubtype="16" fill="hold" grpId="0" nodeType="withEffect">
                                  <p:stCondLst>
                                    <p:cond delay="0"/>
                                  </p:stCondLst>
                                  <p:childTnLst>
                                    <p:set>
                                      <p:cBhvr>
                                        <p:cTn id="289" dur="1" fill="hold">
                                          <p:stCondLst>
                                            <p:cond delay="0"/>
                                          </p:stCondLst>
                                        </p:cTn>
                                        <p:tgtEl>
                                          <p:spTgt spid="90"/>
                                        </p:tgtEl>
                                        <p:attrNameLst>
                                          <p:attrName>style.visibility</p:attrName>
                                        </p:attrNameLst>
                                      </p:cBhvr>
                                      <p:to>
                                        <p:strVal val="visible"/>
                                      </p:to>
                                    </p:set>
                                    <p:anim calcmode="lin" valueType="num">
                                      <p:cBhvr>
                                        <p:cTn id="290" dur="500" fill="hold"/>
                                        <p:tgtEl>
                                          <p:spTgt spid="90"/>
                                        </p:tgtEl>
                                        <p:attrNameLst>
                                          <p:attrName>ppt_w</p:attrName>
                                        </p:attrNameLst>
                                      </p:cBhvr>
                                      <p:tavLst>
                                        <p:tav tm="0">
                                          <p:val>
                                            <p:fltVal val="0"/>
                                          </p:val>
                                        </p:tav>
                                        <p:tav tm="100000">
                                          <p:val>
                                            <p:strVal val="#ppt_w"/>
                                          </p:val>
                                        </p:tav>
                                      </p:tavLst>
                                    </p:anim>
                                    <p:anim calcmode="lin" valueType="num">
                                      <p:cBhvr>
                                        <p:cTn id="291" dur="500" fill="hold"/>
                                        <p:tgtEl>
                                          <p:spTgt spid="90"/>
                                        </p:tgtEl>
                                        <p:attrNameLst>
                                          <p:attrName>ppt_h</p:attrName>
                                        </p:attrNameLst>
                                      </p:cBhvr>
                                      <p:tavLst>
                                        <p:tav tm="0">
                                          <p:val>
                                            <p:fltVal val="0"/>
                                          </p:val>
                                        </p:tav>
                                        <p:tav tm="100000">
                                          <p:val>
                                            <p:strVal val="#ppt_h"/>
                                          </p:val>
                                        </p:tav>
                                      </p:tavLst>
                                    </p:anim>
                                    <p:animEffect transition="in" filter="fade">
                                      <p:cBhvr>
                                        <p:cTn id="292" dur="500"/>
                                        <p:tgtEl>
                                          <p:spTgt spid="90"/>
                                        </p:tgtEl>
                                      </p:cBhvr>
                                    </p:animEffect>
                                  </p:childTnLst>
                                </p:cTn>
                              </p:par>
                              <p:par>
                                <p:cTn id="293" presetID="53" presetClass="entr" presetSubtype="16" fill="hold" grpId="0" nodeType="withEffect">
                                  <p:stCondLst>
                                    <p:cond delay="0"/>
                                  </p:stCondLst>
                                  <p:childTnLst>
                                    <p:set>
                                      <p:cBhvr>
                                        <p:cTn id="294" dur="1" fill="hold">
                                          <p:stCondLst>
                                            <p:cond delay="0"/>
                                          </p:stCondLst>
                                        </p:cTn>
                                        <p:tgtEl>
                                          <p:spTgt spid="89"/>
                                        </p:tgtEl>
                                        <p:attrNameLst>
                                          <p:attrName>style.visibility</p:attrName>
                                        </p:attrNameLst>
                                      </p:cBhvr>
                                      <p:to>
                                        <p:strVal val="visible"/>
                                      </p:to>
                                    </p:set>
                                    <p:anim calcmode="lin" valueType="num">
                                      <p:cBhvr>
                                        <p:cTn id="295" dur="500" fill="hold"/>
                                        <p:tgtEl>
                                          <p:spTgt spid="89"/>
                                        </p:tgtEl>
                                        <p:attrNameLst>
                                          <p:attrName>ppt_w</p:attrName>
                                        </p:attrNameLst>
                                      </p:cBhvr>
                                      <p:tavLst>
                                        <p:tav tm="0">
                                          <p:val>
                                            <p:fltVal val="0"/>
                                          </p:val>
                                        </p:tav>
                                        <p:tav tm="100000">
                                          <p:val>
                                            <p:strVal val="#ppt_w"/>
                                          </p:val>
                                        </p:tav>
                                      </p:tavLst>
                                    </p:anim>
                                    <p:anim calcmode="lin" valueType="num">
                                      <p:cBhvr>
                                        <p:cTn id="296" dur="500" fill="hold"/>
                                        <p:tgtEl>
                                          <p:spTgt spid="89"/>
                                        </p:tgtEl>
                                        <p:attrNameLst>
                                          <p:attrName>ppt_h</p:attrName>
                                        </p:attrNameLst>
                                      </p:cBhvr>
                                      <p:tavLst>
                                        <p:tav tm="0">
                                          <p:val>
                                            <p:fltVal val="0"/>
                                          </p:val>
                                        </p:tav>
                                        <p:tav tm="100000">
                                          <p:val>
                                            <p:strVal val="#ppt_h"/>
                                          </p:val>
                                        </p:tav>
                                      </p:tavLst>
                                    </p:anim>
                                    <p:animEffect transition="in" filter="fade">
                                      <p:cBhvr>
                                        <p:cTn id="297" dur="500"/>
                                        <p:tgtEl>
                                          <p:spTgt spid="89"/>
                                        </p:tgtEl>
                                      </p:cBhvr>
                                    </p:animEffect>
                                  </p:childTnLst>
                                </p:cTn>
                              </p:par>
                              <p:par>
                                <p:cTn id="298" presetID="53" presetClass="entr" presetSubtype="16" fill="hold" grpId="0" nodeType="withEffect">
                                  <p:stCondLst>
                                    <p:cond delay="0"/>
                                  </p:stCondLst>
                                  <p:childTnLst>
                                    <p:set>
                                      <p:cBhvr>
                                        <p:cTn id="299" dur="1" fill="hold">
                                          <p:stCondLst>
                                            <p:cond delay="0"/>
                                          </p:stCondLst>
                                        </p:cTn>
                                        <p:tgtEl>
                                          <p:spTgt spid="108"/>
                                        </p:tgtEl>
                                        <p:attrNameLst>
                                          <p:attrName>style.visibility</p:attrName>
                                        </p:attrNameLst>
                                      </p:cBhvr>
                                      <p:to>
                                        <p:strVal val="visible"/>
                                      </p:to>
                                    </p:set>
                                    <p:anim calcmode="lin" valueType="num">
                                      <p:cBhvr>
                                        <p:cTn id="300" dur="500" fill="hold"/>
                                        <p:tgtEl>
                                          <p:spTgt spid="108"/>
                                        </p:tgtEl>
                                        <p:attrNameLst>
                                          <p:attrName>ppt_w</p:attrName>
                                        </p:attrNameLst>
                                      </p:cBhvr>
                                      <p:tavLst>
                                        <p:tav tm="0">
                                          <p:val>
                                            <p:fltVal val="0"/>
                                          </p:val>
                                        </p:tav>
                                        <p:tav tm="100000">
                                          <p:val>
                                            <p:strVal val="#ppt_w"/>
                                          </p:val>
                                        </p:tav>
                                      </p:tavLst>
                                    </p:anim>
                                    <p:anim calcmode="lin" valueType="num">
                                      <p:cBhvr>
                                        <p:cTn id="301" dur="500" fill="hold"/>
                                        <p:tgtEl>
                                          <p:spTgt spid="108"/>
                                        </p:tgtEl>
                                        <p:attrNameLst>
                                          <p:attrName>ppt_h</p:attrName>
                                        </p:attrNameLst>
                                      </p:cBhvr>
                                      <p:tavLst>
                                        <p:tav tm="0">
                                          <p:val>
                                            <p:fltVal val="0"/>
                                          </p:val>
                                        </p:tav>
                                        <p:tav tm="100000">
                                          <p:val>
                                            <p:strVal val="#ppt_h"/>
                                          </p:val>
                                        </p:tav>
                                      </p:tavLst>
                                    </p:anim>
                                    <p:animEffect transition="in" filter="fade">
                                      <p:cBhvr>
                                        <p:cTn id="302" dur="500"/>
                                        <p:tgtEl>
                                          <p:spTgt spid="108"/>
                                        </p:tgtEl>
                                      </p:cBhvr>
                                    </p:animEffect>
                                  </p:childTnLst>
                                </p:cTn>
                              </p:par>
                              <p:par>
                                <p:cTn id="303" presetID="53" presetClass="entr" presetSubtype="16" fill="hold" grpId="0" nodeType="withEffect">
                                  <p:stCondLst>
                                    <p:cond delay="0"/>
                                  </p:stCondLst>
                                  <p:childTnLst>
                                    <p:set>
                                      <p:cBhvr>
                                        <p:cTn id="304" dur="1" fill="hold">
                                          <p:stCondLst>
                                            <p:cond delay="0"/>
                                          </p:stCondLst>
                                        </p:cTn>
                                        <p:tgtEl>
                                          <p:spTgt spid="109"/>
                                        </p:tgtEl>
                                        <p:attrNameLst>
                                          <p:attrName>style.visibility</p:attrName>
                                        </p:attrNameLst>
                                      </p:cBhvr>
                                      <p:to>
                                        <p:strVal val="visible"/>
                                      </p:to>
                                    </p:set>
                                    <p:anim calcmode="lin" valueType="num">
                                      <p:cBhvr>
                                        <p:cTn id="305" dur="500" fill="hold"/>
                                        <p:tgtEl>
                                          <p:spTgt spid="109"/>
                                        </p:tgtEl>
                                        <p:attrNameLst>
                                          <p:attrName>ppt_w</p:attrName>
                                        </p:attrNameLst>
                                      </p:cBhvr>
                                      <p:tavLst>
                                        <p:tav tm="0">
                                          <p:val>
                                            <p:fltVal val="0"/>
                                          </p:val>
                                        </p:tav>
                                        <p:tav tm="100000">
                                          <p:val>
                                            <p:strVal val="#ppt_w"/>
                                          </p:val>
                                        </p:tav>
                                      </p:tavLst>
                                    </p:anim>
                                    <p:anim calcmode="lin" valueType="num">
                                      <p:cBhvr>
                                        <p:cTn id="306" dur="500" fill="hold"/>
                                        <p:tgtEl>
                                          <p:spTgt spid="109"/>
                                        </p:tgtEl>
                                        <p:attrNameLst>
                                          <p:attrName>ppt_h</p:attrName>
                                        </p:attrNameLst>
                                      </p:cBhvr>
                                      <p:tavLst>
                                        <p:tav tm="0">
                                          <p:val>
                                            <p:fltVal val="0"/>
                                          </p:val>
                                        </p:tav>
                                        <p:tav tm="100000">
                                          <p:val>
                                            <p:strVal val="#ppt_h"/>
                                          </p:val>
                                        </p:tav>
                                      </p:tavLst>
                                    </p:anim>
                                    <p:animEffect transition="in" filter="fade">
                                      <p:cBhvr>
                                        <p:cTn id="307" dur="500"/>
                                        <p:tgtEl>
                                          <p:spTgt spid="109"/>
                                        </p:tgtEl>
                                      </p:cBhvr>
                                    </p:animEffect>
                                  </p:childTnLst>
                                </p:cTn>
                              </p:par>
                            </p:childTnLst>
                          </p:cTn>
                        </p:par>
                      </p:childTnLst>
                    </p:cTn>
                  </p:par>
                  <p:par>
                    <p:cTn id="308" fill="hold">
                      <p:stCondLst>
                        <p:cond delay="indefinite"/>
                      </p:stCondLst>
                      <p:childTnLst>
                        <p:par>
                          <p:cTn id="309" fill="hold">
                            <p:stCondLst>
                              <p:cond delay="0"/>
                            </p:stCondLst>
                            <p:childTnLst>
                              <p:par>
                                <p:cTn id="310" presetID="53" presetClass="entr" presetSubtype="16" fill="hold" grpId="0" nodeType="clickEffect">
                                  <p:stCondLst>
                                    <p:cond delay="0"/>
                                  </p:stCondLst>
                                  <p:childTnLst>
                                    <p:set>
                                      <p:cBhvr>
                                        <p:cTn id="311" dur="1" fill="hold">
                                          <p:stCondLst>
                                            <p:cond delay="0"/>
                                          </p:stCondLst>
                                        </p:cTn>
                                        <p:tgtEl>
                                          <p:spTgt spid="135"/>
                                        </p:tgtEl>
                                        <p:attrNameLst>
                                          <p:attrName>style.visibility</p:attrName>
                                        </p:attrNameLst>
                                      </p:cBhvr>
                                      <p:to>
                                        <p:strVal val="visible"/>
                                      </p:to>
                                    </p:set>
                                    <p:anim calcmode="lin" valueType="num">
                                      <p:cBhvr>
                                        <p:cTn id="312" dur="500" fill="hold"/>
                                        <p:tgtEl>
                                          <p:spTgt spid="135"/>
                                        </p:tgtEl>
                                        <p:attrNameLst>
                                          <p:attrName>ppt_w</p:attrName>
                                        </p:attrNameLst>
                                      </p:cBhvr>
                                      <p:tavLst>
                                        <p:tav tm="0">
                                          <p:val>
                                            <p:fltVal val="0"/>
                                          </p:val>
                                        </p:tav>
                                        <p:tav tm="100000">
                                          <p:val>
                                            <p:strVal val="#ppt_w"/>
                                          </p:val>
                                        </p:tav>
                                      </p:tavLst>
                                    </p:anim>
                                    <p:anim calcmode="lin" valueType="num">
                                      <p:cBhvr>
                                        <p:cTn id="313" dur="500" fill="hold"/>
                                        <p:tgtEl>
                                          <p:spTgt spid="135"/>
                                        </p:tgtEl>
                                        <p:attrNameLst>
                                          <p:attrName>ppt_h</p:attrName>
                                        </p:attrNameLst>
                                      </p:cBhvr>
                                      <p:tavLst>
                                        <p:tav tm="0">
                                          <p:val>
                                            <p:fltVal val="0"/>
                                          </p:val>
                                        </p:tav>
                                        <p:tav tm="100000">
                                          <p:val>
                                            <p:strVal val="#ppt_h"/>
                                          </p:val>
                                        </p:tav>
                                      </p:tavLst>
                                    </p:anim>
                                    <p:animEffect transition="in" filter="fade">
                                      <p:cBhvr>
                                        <p:cTn id="314" dur="500"/>
                                        <p:tgtEl>
                                          <p:spTgt spid="135"/>
                                        </p:tgtEl>
                                      </p:cBhvr>
                                    </p:animEffect>
                                  </p:childTnLst>
                                </p:cTn>
                              </p:par>
                              <p:par>
                                <p:cTn id="315" presetID="53" presetClass="entr" presetSubtype="16" fill="hold" grpId="0" nodeType="withEffect">
                                  <p:stCondLst>
                                    <p:cond delay="0"/>
                                  </p:stCondLst>
                                  <p:childTnLst>
                                    <p:set>
                                      <p:cBhvr>
                                        <p:cTn id="316" dur="1" fill="hold">
                                          <p:stCondLst>
                                            <p:cond delay="0"/>
                                          </p:stCondLst>
                                        </p:cTn>
                                        <p:tgtEl>
                                          <p:spTgt spid="136"/>
                                        </p:tgtEl>
                                        <p:attrNameLst>
                                          <p:attrName>style.visibility</p:attrName>
                                        </p:attrNameLst>
                                      </p:cBhvr>
                                      <p:to>
                                        <p:strVal val="visible"/>
                                      </p:to>
                                    </p:set>
                                    <p:anim calcmode="lin" valueType="num">
                                      <p:cBhvr>
                                        <p:cTn id="317" dur="500" fill="hold"/>
                                        <p:tgtEl>
                                          <p:spTgt spid="136"/>
                                        </p:tgtEl>
                                        <p:attrNameLst>
                                          <p:attrName>ppt_w</p:attrName>
                                        </p:attrNameLst>
                                      </p:cBhvr>
                                      <p:tavLst>
                                        <p:tav tm="0">
                                          <p:val>
                                            <p:fltVal val="0"/>
                                          </p:val>
                                        </p:tav>
                                        <p:tav tm="100000">
                                          <p:val>
                                            <p:strVal val="#ppt_w"/>
                                          </p:val>
                                        </p:tav>
                                      </p:tavLst>
                                    </p:anim>
                                    <p:anim calcmode="lin" valueType="num">
                                      <p:cBhvr>
                                        <p:cTn id="318" dur="500" fill="hold"/>
                                        <p:tgtEl>
                                          <p:spTgt spid="136"/>
                                        </p:tgtEl>
                                        <p:attrNameLst>
                                          <p:attrName>ppt_h</p:attrName>
                                        </p:attrNameLst>
                                      </p:cBhvr>
                                      <p:tavLst>
                                        <p:tav tm="0">
                                          <p:val>
                                            <p:fltVal val="0"/>
                                          </p:val>
                                        </p:tav>
                                        <p:tav tm="100000">
                                          <p:val>
                                            <p:strVal val="#ppt_h"/>
                                          </p:val>
                                        </p:tav>
                                      </p:tavLst>
                                    </p:anim>
                                    <p:animEffect transition="in" filter="fade">
                                      <p:cBhvr>
                                        <p:cTn id="319" dur="500"/>
                                        <p:tgtEl>
                                          <p:spTgt spid="136"/>
                                        </p:tgtEl>
                                      </p:cBhvr>
                                    </p:animEffect>
                                  </p:childTnLst>
                                </p:cTn>
                              </p:par>
                              <p:par>
                                <p:cTn id="320" presetID="53" presetClass="entr" presetSubtype="16" fill="hold" grpId="0" nodeType="withEffect">
                                  <p:stCondLst>
                                    <p:cond delay="0"/>
                                  </p:stCondLst>
                                  <p:childTnLst>
                                    <p:set>
                                      <p:cBhvr>
                                        <p:cTn id="321" dur="1" fill="hold">
                                          <p:stCondLst>
                                            <p:cond delay="0"/>
                                          </p:stCondLst>
                                        </p:cTn>
                                        <p:tgtEl>
                                          <p:spTgt spid="138"/>
                                        </p:tgtEl>
                                        <p:attrNameLst>
                                          <p:attrName>style.visibility</p:attrName>
                                        </p:attrNameLst>
                                      </p:cBhvr>
                                      <p:to>
                                        <p:strVal val="visible"/>
                                      </p:to>
                                    </p:set>
                                    <p:anim calcmode="lin" valueType="num">
                                      <p:cBhvr>
                                        <p:cTn id="322" dur="500" fill="hold"/>
                                        <p:tgtEl>
                                          <p:spTgt spid="138"/>
                                        </p:tgtEl>
                                        <p:attrNameLst>
                                          <p:attrName>ppt_w</p:attrName>
                                        </p:attrNameLst>
                                      </p:cBhvr>
                                      <p:tavLst>
                                        <p:tav tm="0">
                                          <p:val>
                                            <p:fltVal val="0"/>
                                          </p:val>
                                        </p:tav>
                                        <p:tav tm="100000">
                                          <p:val>
                                            <p:strVal val="#ppt_w"/>
                                          </p:val>
                                        </p:tav>
                                      </p:tavLst>
                                    </p:anim>
                                    <p:anim calcmode="lin" valueType="num">
                                      <p:cBhvr>
                                        <p:cTn id="323" dur="500" fill="hold"/>
                                        <p:tgtEl>
                                          <p:spTgt spid="138"/>
                                        </p:tgtEl>
                                        <p:attrNameLst>
                                          <p:attrName>ppt_h</p:attrName>
                                        </p:attrNameLst>
                                      </p:cBhvr>
                                      <p:tavLst>
                                        <p:tav tm="0">
                                          <p:val>
                                            <p:fltVal val="0"/>
                                          </p:val>
                                        </p:tav>
                                        <p:tav tm="100000">
                                          <p:val>
                                            <p:strVal val="#ppt_h"/>
                                          </p:val>
                                        </p:tav>
                                      </p:tavLst>
                                    </p:anim>
                                    <p:animEffect transition="in" filter="fade">
                                      <p:cBhvr>
                                        <p:cTn id="324" dur="500"/>
                                        <p:tgtEl>
                                          <p:spTgt spid="138"/>
                                        </p:tgtEl>
                                      </p:cBhvr>
                                    </p:animEffect>
                                  </p:childTnLst>
                                </p:cTn>
                              </p:par>
                              <p:par>
                                <p:cTn id="325" presetID="53" presetClass="entr" presetSubtype="16" fill="hold" grpId="0" nodeType="withEffect">
                                  <p:stCondLst>
                                    <p:cond delay="0"/>
                                  </p:stCondLst>
                                  <p:childTnLst>
                                    <p:set>
                                      <p:cBhvr>
                                        <p:cTn id="326" dur="1" fill="hold">
                                          <p:stCondLst>
                                            <p:cond delay="0"/>
                                          </p:stCondLst>
                                        </p:cTn>
                                        <p:tgtEl>
                                          <p:spTgt spid="141"/>
                                        </p:tgtEl>
                                        <p:attrNameLst>
                                          <p:attrName>style.visibility</p:attrName>
                                        </p:attrNameLst>
                                      </p:cBhvr>
                                      <p:to>
                                        <p:strVal val="visible"/>
                                      </p:to>
                                    </p:set>
                                    <p:anim calcmode="lin" valueType="num">
                                      <p:cBhvr>
                                        <p:cTn id="327" dur="500" fill="hold"/>
                                        <p:tgtEl>
                                          <p:spTgt spid="141"/>
                                        </p:tgtEl>
                                        <p:attrNameLst>
                                          <p:attrName>ppt_w</p:attrName>
                                        </p:attrNameLst>
                                      </p:cBhvr>
                                      <p:tavLst>
                                        <p:tav tm="0">
                                          <p:val>
                                            <p:fltVal val="0"/>
                                          </p:val>
                                        </p:tav>
                                        <p:tav tm="100000">
                                          <p:val>
                                            <p:strVal val="#ppt_w"/>
                                          </p:val>
                                        </p:tav>
                                      </p:tavLst>
                                    </p:anim>
                                    <p:anim calcmode="lin" valueType="num">
                                      <p:cBhvr>
                                        <p:cTn id="328" dur="500" fill="hold"/>
                                        <p:tgtEl>
                                          <p:spTgt spid="141"/>
                                        </p:tgtEl>
                                        <p:attrNameLst>
                                          <p:attrName>ppt_h</p:attrName>
                                        </p:attrNameLst>
                                      </p:cBhvr>
                                      <p:tavLst>
                                        <p:tav tm="0">
                                          <p:val>
                                            <p:fltVal val="0"/>
                                          </p:val>
                                        </p:tav>
                                        <p:tav tm="100000">
                                          <p:val>
                                            <p:strVal val="#ppt_h"/>
                                          </p:val>
                                        </p:tav>
                                      </p:tavLst>
                                    </p:anim>
                                    <p:animEffect transition="in" filter="fade">
                                      <p:cBhvr>
                                        <p:cTn id="329" dur="500"/>
                                        <p:tgtEl>
                                          <p:spTgt spid="141"/>
                                        </p:tgtEl>
                                      </p:cBhvr>
                                    </p:animEffect>
                                  </p:childTnLst>
                                </p:cTn>
                              </p:par>
                              <p:par>
                                <p:cTn id="330" presetID="53" presetClass="entr" presetSubtype="16" fill="hold" grpId="0" nodeType="withEffect">
                                  <p:stCondLst>
                                    <p:cond delay="0"/>
                                  </p:stCondLst>
                                  <p:childTnLst>
                                    <p:set>
                                      <p:cBhvr>
                                        <p:cTn id="331" dur="1" fill="hold">
                                          <p:stCondLst>
                                            <p:cond delay="0"/>
                                          </p:stCondLst>
                                        </p:cTn>
                                        <p:tgtEl>
                                          <p:spTgt spid="147"/>
                                        </p:tgtEl>
                                        <p:attrNameLst>
                                          <p:attrName>style.visibility</p:attrName>
                                        </p:attrNameLst>
                                      </p:cBhvr>
                                      <p:to>
                                        <p:strVal val="visible"/>
                                      </p:to>
                                    </p:set>
                                    <p:anim calcmode="lin" valueType="num">
                                      <p:cBhvr>
                                        <p:cTn id="332" dur="500" fill="hold"/>
                                        <p:tgtEl>
                                          <p:spTgt spid="147"/>
                                        </p:tgtEl>
                                        <p:attrNameLst>
                                          <p:attrName>ppt_w</p:attrName>
                                        </p:attrNameLst>
                                      </p:cBhvr>
                                      <p:tavLst>
                                        <p:tav tm="0">
                                          <p:val>
                                            <p:fltVal val="0"/>
                                          </p:val>
                                        </p:tav>
                                        <p:tav tm="100000">
                                          <p:val>
                                            <p:strVal val="#ppt_w"/>
                                          </p:val>
                                        </p:tav>
                                      </p:tavLst>
                                    </p:anim>
                                    <p:anim calcmode="lin" valueType="num">
                                      <p:cBhvr>
                                        <p:cTn id="333" dur="500" fill="hold"/>
                                        <p:tgtEl>
                                          <p:spTgt spid="147"/>
                                        </p:tgtEl>
                                        <p:attrNameLst>
                                          <p:attrName>ppt_h</p:attrName>
                                        </p:attrNameLst>
                                      </p:cBhvr>
                                      <p:tavLst>
                                        <p:tav tm="0">
                                          <p:val>
                                            <p:fltVal val="0"/>
                                          </p:val>
                                        </p:tav>
                                        <p:tav tm="100000">
                                          <p:val>
                                            <p:strVal val="#ppt_h"/>
                                          </p:val>
                                        </p:tav>
                                      </p:tavLst>
                                    </p:anim>
                                    <p:animEffect transition="in" filter="fade">
                                      <p:cBhvr>
                                        <p:cTn id="334" dur="500"/>
                                        <p:tgtEl>
                                          <p:spTgt spid="147"/>
                                        </p:tgtEl>
                                      </p:cBhvr>
                                    </p:animEffect>
                                  </p:childTnLst>
                                </p:cTn>
                              </p:par>
                              <p:par>
                                <p:cTn id="335" presetID="53" presetClass="entr" presetSubtype="16" fill="hold" grpId="0" nodeType="withEffect">
                                  <p:stCondLst>
                                    <p:cond delay="0"/>
                                  </p:stCondLst>
                                  <p:childTnLst>
                                    <p:set>
                                      <p:cBhvr>
                                        <p:cTn id="336" dur="1" fill="hold">
                                          <p:stCondLst>
                                            <p:cond delay="0"/>
                                          </p:stCondLst>
                                        </p:cTn>
                                        <p:tgtEl>
                                          <p:spTgt spid="137"/>
                                        </p:tgtEl>
                                        <p:attrNameLst>
                                          <p:attrName>style.visibility</p:attrName>
                                        </p:attrNameLst>
                                      </p:cBhvr>
                                      <p:to>
                                        <p:strVal val="visible"/>
                                      </p:to>
                                    </p:set>
                                    <p:anim calcmode="lin" valueType="num">
                                      <p:cBhvr>
                                        <p:cTn id="337" dur="500" fill="hold"/>
                                        <p:tgtEl>
                                          <p:spTgt spid="137"/>
                                        </p:tgtEl>
                                        <p:attrNameLst>
                                          <p:attrName>ppt_w</p:attrName>
                                        </p:attrNameLst>
                                      </p:cBhvr>
                                      <p:tavLst>
                                        <p:tav tm="0">
                                          <p:val>
                                            <p:fltVal val="0"/>
                                          </p:val>
                                        </p:tav>
                                        <p:tav tm="100000">
                                          <p:val>
                                            <p:strVal val="#ppt_w"/>
                                          </p:val>
                                        </p:tav>
                                      </p:tavLst>
                                    </p:anim>
                                    <p:anim calcmode="lin" valueType="num">
                                      <p:cBhvr>
                                        <p:cTn id="338" dur="500" fill="hold"/>
                                        <p:tgtEl>
                                          <p:spTgt spid="137"/>
                                        </p:tgtEl>
                                        <p:attrNameLst>
                                          <p:attrName>ppt_h</p:attrName>
                                        </p:attrNameLst>
                                      </p:cBhvr>
                                      <p:tavLst>
                                        <p:tav tm="0">
                                          <p:val>
                                            <p:fltVal val="0"/>
                                          </p:val>
                                        </p:tav>
                                        <p:tav tm="100000">
                                          <p:val>
                                            <p:strVal val="#ppt_h"/>
                                          </p:val>
                                        </p:tav>
                                      </p:tavLst>
                                    </p:anim>
                                    <p:animEffect transition="in" filter="fade">
                                      <p:cBhvr>
                                        <p:cTn id="339" dur="500"/>
                                        <p:tgtEl>
                                          <p:spTgt spid="137"/>
                                        </p:tgtEl>
                                      </p:cBhvr>
                                    </p:animEffect>
                                  </p:childTnLst>
                                </p:cTn>
                              </p:par>
                              <p:par>
                                <p:cTn id="340" presetID="53" presetClass="entr" presetSubtype="16" fill="hold" grpId="0" nodeType="withEffect">
                                  <p:stCondLst>
                                    <p:cond delay="0"/>
                                  </p:stCondLst>
                                  <p:childTnLst>
                                    <p:set>
                                      <p:cBhvr>
                                        <p:cTn id="341" dur="1" fill="hold">
                                          <p:stCondLst>
                                            <p:cond delay="0"/>
                                          </p:stCondLst>
                                        </p:cTn>
                                        <p:tgtEl>
                                          <p:spTgt spid="58"/>
                                        </p:tgtEl>
                                        <p:attrNameLst>
                                          <p:attrName>style.visibility</p:attrName>
                                        </p:attrNameLst>
                                      </p:cBhvr>
                                      <p:to>
                                        <p:strVal val="visible"/>
                                      </p:to>
                                    </p:set>
                                    <p:anim calcmode="lin" valueType="num">
                                      <p:cBhvr>
                                        <p:cTn id="342" dur="500" fill="hold"/>
                                        <p:tgtEl>
                                          <p:spTgt spid="58"/>
                                        </p:tgtEl>
                                        <p:attrNameLst>
                                          <p:attrName>ppt_w</p:attrName>
                                        </p:attrNameLst>
                                      </p:cBhvr>
                                      <p:tavLst>
                                        <p:tav tm="0">
                                          <p:val>
                                            <p:fltVal val="0"/>
                                          </p:val>
                                        </p:tav>
                                        <p:tav tm="100000">
                                          <p:val>
                                            <p:strVal val="#ppt_w"/>
                                          </p:val>
                                        </p:tav>
                                      </p:tavLst>
                                    </p:anim>
                                    <p:anim calcmode="lin" valueType="num">
                                      <p:cBhvr>
                                        <p:cTn id="343" dur="500" fill="hold"/>
                                        <p:tgtEl>
                                          <p:spTgt spid="58"/>
                                        </p:tgtEl>
                                        <p:attrNameLst>
                                          <p:attrName>ppt_h</p:attrName>
                                        </p:attrNameLst>
                                      </p:cBhvr>
                                      <p:tavLst>
                                        <p:tav tm="0">
                                          <p:val>
                                            <p:fltVal val="0"/>
                                          </p:val>
                                        </p:tav>
                                        <p:tav tm="100000">
                                          <p:val>
                                            <p:strVal val="#ppt_h"/>
                                          </p:val>
                                        </p:tav>
                                      </p:tavLst>
                                    </p:anim>
                                    <p:animEffect transition="in" filter="fade">
                                      <p:cBhvr>
                                        <p:cTn id="344" dur="500"/>
                                        <p:tgtEl>
                                          <p:spTgt spid="58"/>
                                        </p:tgtEl>
                                      </p:cBhvr>
                                    </p:animEffect>
                                  </p:childTnLst>
                                </p:cTn>
                              </p:par>
                              <p:par>
                                <p:cTn id="345" presetID="53" presetClass="entr" presetSubtype="16" fill="hold" grpId="0" nodeType="withEffect">
                                  <p:stCondLst>
                                    <p:cond delay="0"/>
                                  </p:stCondLst>
                                  <p:childTnLst>
                                    <p:set>
                                      <p:cBhvr>
                                        <p:cTn id="346" dur="1" fill="hold">
                                          <p:stCondLst>
                                            <p:cond delay="0"/>
                                          </p:stCondLst>
                                        </p:cTn>
                                        <p:tgtEl>
                                          <p:spTgt spid="57"/>
                                        </p:tgtEl>
                                        <p:attrNameLst>
                                          <p:attrName>style.visibility</p:attrName>
                                        </p:attrNameLst>
                                      </p:cBhvr>
                                      <p:to>
                                        <p:strVal val="visible"/>
                                      </p:to>
                                    </p:set>
                                    <p:anim calcmode="lin" valueType="num">
                                      <p:cBhvr>
                                        <p:cTn id="347" dur="500" fill="hold"/>
                                        <p:tgtEl>
                                          <p:spTgt spid="57"/>
                                        </p:tgtEl>
                                        <p:attrNameLst>
                                          <p:attrName>ppt_w</p:attrName>
                                        </p:attrNameLst>
                                      </p:cBhvr>
                                      <p:tavLst>
                                        <p:tav tm="0">
                                          <p:val>
                                            <p:fltVal val="0"/>
                                          </p:val>
                                        </p:tav>
                                        <p:tav tm="100000">
                                          <p:val>
                                            <p:strVal val="#ppt_w"/>
                                          </p:val>
                                        </p:tav>
                                      </p:tavLst>
                                    </p:anim>
                                    <p:anim calcmode="lin" valueType="num">
                                      <p:cBhvr>
                                        <p:cTn id="348" dur="500" fill="hold"/>
                                        <p:tgtEl>
                                          <p:spTgt spid="57"/>
                                        </p:tgtEl>
                                        <p:attrNameLst>
                                          <p:attrName>ppt_h</p:attrName>
                                        </p:attrNameLst>
                                      </p:cBhvr>
                                      <p:tavLst>
                                        <p:tav tm="0">
                                          <p:val>
                                            <p:fltVal val="0"/>
                                          </p:val>
                                        </p:tav>
                                        <p:tav tm="100000">
                                          <p:val>
                                            <p:strVal val="#ppt_h"/>
                                          </p:val>
                                        </p:tav>
                                      </p:tavLst>
                                    </p:anim>
                                    <p:animEffect transition="in" filter="fade">
                                      <p:cBhvr>
                                        <p:cTn id="349" dur="500"/>
                                        <p:tgtEl>
                                          <p:spTgt spid="57"/>
                                        </p:tgtEl>
                                      </p:cBhvr>
                                    </p:animEffect>
                                  </p:childTnLst>
                                </p:cTn>
                              </p:par>
                              <p:par>
                                <p:cTn id="350" presetID="53" presetClass="entr" presetSubtype="16" fill="hold" grpId="0" nodeType="withEffect">
                                  <p:stCondLst>
                                    <p:cond delay="0"/>
                                  </p:stCondLst>
                                  <p:childTnLst>
                                    <p:set>
                                      <p:cBhvr>
                                        <p:cTn id="351" dur="1" fill="hold">
                                          <p:stCondLst>
                                            <p:cond delay="0"/>
                                          </p:stCondLst>
                                        </p:cTn>
                                        <p:tgtEl>
                                          <p:spTgt spid="60"/>
                                        </p:tgtEl>
                                        <p:attrNameLst>
                                          <p:attrName>style.visibility</p:attrName>
                                        </p:attrNameLst>
                                      </p:cBhvr>
                                      <p:to>
                                        <p:strVal val="visible"/>
                                      </p:to>
                                    </p:set>
                                    <p:anim calcmode="lin" valueType="num">
                                      <p:cBhvr>
                                        <p:cTn id="352" dur="500" fill="hold"/>
                                        <p:tgtEl>
                                          <p:spTgt spid="60"/>
                                        </p:tgtEl>
                                        <p:attrNameLst>
                                          <p:attrName>ppt_w</p:attrName>
                                        </p:attrNameLst>
                                      </p:cBhvr>
                                      <p:tavLst>
                                        <p:tav tm="0">
                                          <p:val>
                                            <p:fltVal val="0"/>
                                          </p:val>
                                        </p:tav>
                                        <p:tav tm="100000">
                                          <p:val>
                                            <p:strVal val="#ppt_w"/>
                                          </p:val>
                                        </p:tav>
                                      </p:tavLst>
                                    </p:anim>
                                    <p:anim calcmode="lin" valueType="num">
                                      <p:cBhvr>
                                        <p:cTn id="353" dur="500" fill="hold"/>
                                        <p:tgtEl>
                                          <p:spTgt spid="60"/>
                                        </p:tgtEl>
                                        <p:attrNameLst>
                                          <p:attrName>ppt_h</p:attrName>
                                        </p:attrNameLst>
                                      </p:cBhvr>
                                      <p:tavLst>
                                        <p:tav tm="0">
                                          <p:val>
                                            <p:fltVal val="0"/>
                                          </p:val>
                                        </p:tav>
                                        <p:tav tm="100000">
                                          <p:val>
                                            <p:strVal val="#ppt_h"/>
                                          </p:val>
                                        </p:tav>
                                      </p:tavLst>
                                    </p:anim>
                                    <p:animEffect transition="in" filter="fade">
                                      <p:cBhvr>
                                        <p:cTn id="354" dur="500"/>
                                        <p:tgtEl>
                                          <p:spTgt spid="60"/>
                                        </p:tgtEl>
                                      </p:cBhvr>
                                    </p:animEffect>
                                  </p:childTnLst>
                                </p:cTn>
                              </p:par>
                              <p:par>
                                <p:cTn id="355" presetID="53" presetClass="entr" presetSubtype="16" fill="hold" grpId="0" nodeType="withEffect">
                                  <p:stCondLst>
                                    <p:cond delay="0"/>
                                  </p:stCondLst>
                                  <p:childTnLst>
                                    <p:set>
                                      <p:cBhvr>
                                        <p:cTn id="356" dur="1" fill="hold">
                                          <p:stCondLst>
                                            <p:cond delay="0"/>
                                          </p:stCondLst>
                                        </p:cTn>
                                        <p:tgtEl>
                                          <p:spTgt spid="63"/>
                                        </p:tgtEl>
                                        <p:attrNameLst>
                                          <p:attrName>style.visibility</p:attrName>
                                        </p:attrNameLst>
                                      </p:cBhvr>
                                      <p:to>
                                        <p:strVal val="visible"/>
                                      </p:to>
                                    </p:set>
                                    <p:anim calcmode="lin" valueType="num">
                                      <p:cBhvr>
                                        <p:cTn id="357" dur="500" fill="hold"/>
                                        <p:tgtEl>
                                          <p:spTgt spid="63"/>
                                        </p:tgtEl>
                                        <p:attrNameLst>
                                          <p:attrName>ppt_w</p:attrName>
                                        </p:attrNameLst>
                                      </p:cBhvr>
                                      <p:tavLst>
                                        <p:tav tm="0">
                                          <p:val>
                                            <p:fltVal val="0"/>
                                          </p:val>
                                        </p:tav>
                                        <p:tav tm="100000">
                                          <p:val>
                                            <p:strVal val="#ppt_w"/>
                                          </p:val>
                                        </p:tav>
                                      </p:tavLst>
                                    </p:anim>
                                    <p:anim calcmode="lin" valueType="num">
                                      <p:cBhvr>
                                        <p:cTn id="358" dur="500" fill="hold"/>
                                        <p:tgtEl>
                                          <p:spTgt spid="63"/>
                                        </p:tgtEl>
                                        <p:attrNameLst>
                                          <p:attrName>ppt_h</p:attrName>
                                        </p:attrNameLst>
                                      </p:cBhvr>
                                      <p:tavLst>
                                        <p:tav tm="0">
                                          <p:val>
                                            <p:fltVal val="0"/>
                                          </p:val>
                                        </p:tav>
                                        <p:tav tm="100000">
                                          <p:val>
                                            <p:strVal val="#ppt_h"/>
                                          </p:val>
                                        </p:tav>
                                      </p:tavLst>
                                    </p:anim>
                                    <p:animEffect transition="in" filter="fade">
                                      <p:cBhvr>
                                        <p:cTn id="359" dur="500"/>
                                        <p:tgtEl>
                                          <p:spTgt spid="63"/>
                                        </p:tgtEl>
                                      </p:cBhvr>
                                    </p:animEffect>
                                  </p:childTnLst>
                                </p:cTn>
                              </p:par>
                              <p:par>
                                <p:cTn id="360" presetID="53" presetClass="entr" presetSubtype="16" fill="hold" grpId="0" nodeType="withEffect">
                                  <p:stCondLst>
                                    <p:cond delay="0"/>
                                  </p:stCondLst>
                                  <p:childTnLst>
                                    <p:set>
                                      <p:cBhvr>
                                        <p:cTn id="361" dur="1" fill="hold">
                                          <p:stCondLst>
                                            <p:cond delay="0"/>
                                          </p:stCondLst>
                                        </p:cTn>
                                        <p:tgtEl>
                                          <p:spTgt spid="43"/>
                                        </p:tgtEl>
                                        <p:attrNameLst>
                                          <p:attrName>style.visibility</p:attrName>
                                        </p:attrNameLst>
                                      </p:cBhvr>
                                      <p:to>
                                        <p:strVal val="visible"/>
                                      </p:to>
                                    </p:set>
                                    <p:anim calcmode="lin" valueType="num">
                                      <p:cBhvr>
                                        <p:cTn id="362" dur="500" fill="hold"/>
                                        <p:tgtEl>
                                          <p:spTgt spid="43"/>
                                        </p:tgtEl>
                                        <p:attrNameLst>
                                          <p:attrName>ppt_w</p:attrName>
                                        </p:attrNameLst>
                                      </p:cBhvr>
                                      <p:tavLst>
                                        <p:tav tm="0">
                                          <p:val>
                                            <p:fltVal val="0"/>
                                          </p:val>
                                        </p:tav>
                                        <p:tav tm="100000">
                                          <p:val>
                                            <p:strVal val="#ppt_w"/>
                                          </p:val>
                                        </p:tav>
                                      </p:tavLst>
                                    </p:anim>
                                    <p:anim calcmode="lin" valueType="num">
                                      <p:cBhvr>
                                        <p:cTn id="363" dur="500" fill="hold"/>
                                        <p:tgtEl>
                                          <p:spTgt spid="43"/>
                                        </p:tgtEl>
                                        <p:attrNameLst>
                                          <p:attrName>ppt_h</p:attrName>
                                        </p:attrNameLst>
                                      </p:cBhvr>
                                      <p:tavLst>
                                        <p:tav tm="0">
                                          <p:val>
                                            <p:fltVal val="0"/>
                                          </p:val>
                                        </p:tav>
                                        <p:tav tm="100000">
                                          <p:val>
                                            <p:strVal val="#ppt_h"/>
                                          </p:val>
                                        </p:tav>
                                      </p:tavLst>
                                    </p:anim>
                                    <p:animEffect transition="in" filter="fade">
                                      <p:cBhvr>
                                        <p:cTn id="364" dur="500"/>
                                        <p:tgtEl>
                                          <p:spTgt spid="43"/>
                                        </p:tgtEl>
                                      </p:cBhvr>
                                    </p:animEffect>
                                  </p:childTnLst>
                                </p:cTn>
                              </p:par>
                              <p:par>
                                <p:cTn id="365" presetID="53" presetClass="entr" presetSubtype="16" fill="hold" grpId="0" nodeType="withEffect">
                                  <p:stCondLst>
                                    <p:cond delay="0"/>
                                  </p:stCondLst>
                                  <p:childTnLst>
                                    <p:set>
                                      <p:cBhvr>
                                        <p:cTn id="366" dur="1" fill="hold">
                                          <p:stCondLst>
                                            <p:cond delay="0"/>
                                          </p:stCondLst>
                                        </p:cTn>
                                        <p:tgtEl>
                                          <p:spTgt spid="69"/>
                                        </p:tgtEl>
                                        <p:attrNameLst>
                                          <p:attrName>style.visibility</p:attrName>
                                        </p:attrNameLst>
                                      </p:cBhvr>
                                      <p:to>
                                        <p:strVal val="visible"/>
                                      </p:to>
                                    </p:set>
                                    <p:anim calcmode="lin" valueType="num">
                                      <p:cBhvr>
                                        <p:cTn id="367" dur="500" fill="hold"/>
                                        <p:tgtEl>
                                          <p:spTgt spid="69"/>
                                        </p:tgtEl>
                                        <p:attrNameLst>
                                          <p:attrName>ppt_w</p:attrName>
                                        </p:attrNameLst>
                                      </p:cBhvr>
                                      <p:tavLst>
                                        <p:tav tm="0">
                                          <p:val>
                                            <p:fltVal val="0"/>
                                          </p:val>
                                        </p:tav>
                                        <p:tav tm="100000">
                                          <p:val>
                                            <p:strVal val="#ppt_w"/>
                                          </p:val>
                                        </p:tav>
                                      </p:tavLst>
                                    </p:anim>
                                    <p:anim calcmode="lin" valueType="num">
                                      <p:cBhvr>
                                        <p:cTn id="368" dur="500" fill="hold"/>
                                        <p:tgtEl>
                                          <p:spTgt spid="69"/>
                                        </p:tgtEl>
                                        <p:attrNameLst>
                                          <p:attrName>ppt_h</p:attrName>
                                        </p:attrNameLst>
                                      </p:cBhvr>
                                      <p:tavLst>
                                        <p:tav tm="0">
                                          <p:val>
                                            <p:fltVal val="0"/>
                                          </p:val>
                                        </p:tav>
                                        <p:tav tm="100000">
                                          <p:val>
                                            <p:strVal val="#ppt_h"/>
                                          </p:val>
                                        </p:tav>
                                      </p:tavLst>
                                    </p:anim>
                                    <p:animEffect transition="in" filter="fade">
                                      <p:cBhvr>
                                        <p:cTn id="369" dur="500"/>
                                        <p:tgtEl>
                                          <p:spTgt spid="69"/>
                                        </p:tgtEl>
                                      </p:cBhvr>
                                    </p:animEffect>
                                  </p:childTnLst>
                                </p:cTn>
                              </p:par>
                              <p:par>
                                <p:cTn id="370" presetID="53" presetClass="entr" presetSubtype="16" fill="hold" grpId="0" nodeType="withEffect">
                                  <p:stCondLst>
                                    <p:cond delay="0"/>
                                  </p:stCondLst>
                                  <p:childTnLst>
                                    <p:set>
                                      <p:cBhvr>
                                        <p:cTn id="371" dur="1" fill="hold">
                                          <p:stCondLst>
                                            <p:cond delay="0"/>
                                          </p:stCondLst>
                                        </p:cTn>
                                        <p:tgtEl>
                                          <p:spTgt spid="59"/>
                                        </p:tgtEl>
                                        <p:attrNameLst>
                                          <p:attrName>style.visibility</p:attrName>
                                        </p:attrNameLst>
                                      </p:cBhvr>
                                      <p:to>
                                        <p:strVal val="visible"/>
                                      </p:to>
                                    </p:set>
                                    <p:anim calcmode="lin" valueType="num">
                                      <p:cBhvr>
                                        <p:cTn id="372" dur="500" fill="hold"/>
                                        <p:tgtEl>
                                          <p:spTgt spid="59"/>
                                        </p:tgtEl>
                                        <p:attrNameLst>
                                          <p:attrName>ppt_w</p:attrName>
                                        </p:attrNameLst>
                                      </p:cBhvr>
                                      <p:tavLst>
                                        <p:tav tm="0">
                                          <p:val>
                                            <p:fltVal val="0"/>
                                          </p:val>
                                        </p:tav>
                                        <p:tav tm="100000">
                                          <p:val>
                                            <p:strVal val="#ppt_w"/>
                                          </p:val>
                                        </p:tav>
                                      </p:tavLst>
                                    </p:anim>
                                    <p:anim calcmode="lin" valueType="num">
                                      <p:cBhvr>
                                        <p:cTn id="373" dur="500" fill="hold"/>
                                        <p:tgtEl>
                                          <p:spTgt spid="59"/>
                                        </p:tgtEl>
                                        <p:attrNameLst>
                                          <p:attrName>ppt_h</p:attrName>
                                        </p:attrNameLst>
                                      </p:cBhvr>
                                      <p:tavLst>
                                        <p:tav tm="0">
                                          <p:val>
                                            <p:fltVal val="0"/>
                                          </p:val>
                                        </p:tav>
                                        <p:tav tm="100000">
                                          <p:val>
                                            <p:strVal val="#ppt_h"/>
                                          </p:val>
                                        </p:tav>
                                      </p:tavLst>
                                    </p:anim>
                                    <p:animEffect transition="in" filter="fade">
                                      <p:cBhvr>
                                        <p:cTn id="374" dur="500"/>
                                        <p:tgtEl>
                                          <p:spTgt spid="59"/>
                                        </p:tgtEl>
                                      </p:cBhvr>
                                    </p:animEffect>
                                  </p:childTnLst>
                                </p:cTn>
                              </p:par>
                              <p:par>
                                <p:cTn id="375" presetID="53" presetClass="entr" presetSubtype="16" fill="hold" grpId="0" nodeType="withEffect">
                                  <p:stCondLst>
                                    <p:cond delay="0"/>
                                  </p:stCondLst>
                                  <p:childTnLst>
                                    <p:set>
                                      <p:cBhvr>
                                        <p:cTn id="376" dur="1" fill="hold">
                                          <p:stCondLst>
                                            <p:cond delay="0"/>
                                          </p:stCondLst>
                                        </p:cTn>
                                        <p:tgtEl>
                                          <p:spTgt spid="95"/>
                                        </p:tgtEl>
                                        <p:attrNameLst>
                                          <p:attrName>style.visibility</p:attrName>
                                        </p:attrNameLst>
                                      </p:cBhvr>
                                      <p:to>
                                        <p:strVal val="visible"/>
                                      </p:to>
                                    </p:set>
                                    <p:anim calcmode="lin" valueType="num">
                                      <p:cBhvr>
                                        <p:cTn id="377" dur="500" fill="hold"/>
                                        <p:tgtEl>
                                          <p:spTgt spid="95"/>
                                        </p:tgtEl>
                                        <p:attrNameLst>
                                          <p:attrName>ppt_w</p:attrName>
                                        </p:attrNameLst>
                                      </p:cBhvr>
                                      <p:tavLst>
                                        <p:tav tm="0">
                                          <p:val>
                                            <p:fltVal val="0"/>
                                          </p:val>
                                        </p:tav>
                                        <p:tav tm="100000">
                                          <p:val>
                                            <p:strVal val="#ppt_w"/>
                                          </p:val>
                                        </p:tav>
                                      </p:tavLst>
                                    </p:anim>
                                    <p:anim calcmode="lin" valueType="num">
                                      <p:cBhvr>
                                        <p:cTn id="378" dur="500" fill="hold"/>
                                        <p:tgtEl>
                                          <p:spTgt spid="95"/>
                                        </p:tgtEl>
                                        <p:attrNameLst>
                                          <p:attrName>ppt_h</p:attrName>
                                        </p:attrNameLst>
                                      </p:cBhvr>
                                      <p:tavLst>
                                        <p:tav tm="0">
                                          <p:val>
                                            <p:fltVal val="0"/>
                                          </p:val>
                                        </p:tav>
                                        <p:tav tm="100000">
                                          <p:val>
                                            <p:strVal val="#ppt_h"/>
                                          </p:val>
                                        </p:tav>
                                      </p:tavLst>
                                    </p:anim>
                                    <p:animEffect transition="in" filter="fade">
                                      <p:cBhvr>
                                        <p:cTn id="379" dur="500"/>
                                        <p:tgtEl>
                                          <p:spTgt spid="95"/>
                                        </p:tgtEl>
                                      </p:cBhvr>
                                    </p:animEffect>
                                  </p:childTnLst>
                                </p:cTn>
                              </p:par>
                              <p:par>
                                <p:cTn id="380" presetID="53" presetClass="entr" presetSubtype="16" fill="hold" grpId="0" nodeType="withEffect">
                                  <p:stCondLst>
                                    <p:cond delay="0"/>
                                  </p:stCondLst>
                                  <p:childTnLst>
                                    <p:set>
                                      <p:cBhvr>
                                        <p:cTn id="381" dur="1" fill="hold">
                                          <p:stCondLst>
                                            <p:cond delay="0"/>
                                          </p:stCondLst>
                                        </p:cTn>
                                        <p:tgtEl>
                                          <p:spTgt spid="96"/>
                                        </p:tgtEl>
                                        <p:attrNameLst>
                                          <p:attrName>style.visibility</p:attrName>
                                        </p:attrNameLst>
                                      </p:cBhvr>
                                      <p:to>
                                        <p:strVal val="visible"/>
                                      </p:to>
                                    </p:set>
                                    <p:anim calcmode="lin" valueType="num">
                                      <p:cBhvr>
                                        <p:cTn id="382" dur="500" fill="hold"/>
                                        <p:tgtEl>
                                          <p:spTgt spid="96"/>
                                        </p:tgtEl>
                                        <p:attrNameLst>
                                          <p:attrName>ppt_w</p:attrName>
                                        </p:attrNameLst>
                                      </p:cBhvr>
                                      <p:tavLst>
                                        <p:tav tm="0">
                                          <p:val>
                                            <p:fltVal val="0"/>
                                          </p:val>
                                        </p:tav>
                                        <p:tav tm="100000">
                                          <p:val>
                                            <p:strVal val="#ppt_w"/>
                                          </p:val>
                                        </p:tav>
                                      </p:tavLst>
                                    </p:anim>
                                    <p:anim calcmode="lin" valueType="num">
                                      <p:cBhvr>
                                        <p:cTn id="383" dur="500" fill="hold"/>
                                        <p:tgtEl>
                                          <p:spTgt spid="96"/>
                                        </p:tgtEl>
                                        <p:attrNameLst>
                                          <p:attrName>ppt_h</p:attrName>
                                        </p:attrNameLst>
                                      </p:cBhvr>
                                      <p:tavLst>
                                        <p:tav tm="0">
                                          <p:val>
                                            <p:fltVal val="0"/>
                                          </p:val>
                                        </p:tav>
                                        <p:tav tm="100000">
                                          <p:val>
                                            <p:strVal val="#ppt_h"/>
                                          </p:val>
                                        </p:tav>
                                      </p:tavLst>
                                    </p:anim>
                                    <p:animEffect transition="in" filter="fade">
                                      <p:cBhvr>
                                        <p:cTn id="384" dur="500"/>
                                        <p:tgtEl>
                                          <p:spTgt spid="96"/>
                                        </p:tgtEl>
                                      </p:cBhvr>
                                    </p:animEffect>
                                  </p:childTnLst>
                                </p:cTn>
                              </p:par>
                              <p:par>
                                <p:cTn id="385" presetID="53" presetClass="entr" presetSubtype="16" fill="hold" grpId="0" nodeType="withEffect">
                                  <p:stCondLst>
                                    <p:cond delay="0"/>
                                  </p:stCondLst>
                                  <p:childTnLst>
                                    <p:set>
                                      <p:cBhvr>
                                        <p:cTn id="386" dur="1" fill="hold">
                                          <p:stCondLst>
                                            <p:cond delay="0"/>
                                          </p:stCondLst>
                                        </p:cTn>
                                        <p:tgtEl>
                                          <p:spTgt spid="105"/>
                                        </p:tgtEl>
                                        <p:attrNameLst>
                                          <p:attrName>style.visibility</p:attrName>
                                        </p:attrNameLst>
                                      </p:cBhvr>
                                      <p:to>
                                        <p:strVal val="visible"/>
                                      </p:to>
                                    </p:set>
                                    <p:anim calcmode="lin" valueType="num">
                                      <p:cBhvr>
                                        <p:cTn id="387" dur="500" fill="hold"/>
                                        <p:tgtEl>
                                          <p:spTgt spid="105"/>
                                        </p:tgtEl>
                                        <p:attrNameLst>
                                          <p:attrName>ppt_w</p:attrName>
                                        </p:attrNameLst>
                                      </p:cBhvr>
                                      <p:tavLst>
                                        <p:tav tm="0">
                                          <p:val>
                                            <p:fltVal val="0"/>
                                          </p:val>
                                        </p:tav>
                                        <p:tav tm="100000">
                                          <p:val>
                                            <p:strVal val="#ppt_w"/>
                                          </p:val>
                                        </p:tav>
                                      </p:tavLst>
                                    </p:anim>
                                    <p:anim calcmode="lin" valueType="num">
                                      <p:cBhvr>
                                        <p:cTn id="388" dur="500" fill="hold"/>
                                        <p:tgtEl>
                                          <p:spTgt spid="105"/>
                                        </p:tgtEl>
                                        <p:attrNameLst>
                                          <p:attrName>ppt_h</p:attrName>
                                        </p:attrNameLst>
                                      </p:cBhvr>
                                      <p:tavLst>
                                        <p:tav tm="0">
                                          <p:val>
                                            <p:fltVal val="0"/>
                                          </p:val>
                                        </p:tav>
                                        <p:tav tm="100000">
                                          <p:val>
                                            <p:strVal val="#ppt_h"/>
                                          </p:val>
                                        </p:tav>
                                      </p:tavLst>
                                    </p:anim>
                                    <p:animEffect transition="in" filter="fade">
                                      <p:cBhvr>
                                        <p:cTn id="389" dur="500"/>
                                        <p:tgtEl>
                                          <p:spTgt spid="105"/>
                                        </p:tgtEl>
                                      </p:cBhvr>
                                    </p:animEffect>
                                  </p:childTnLst>
                                </p:cTn>
                              </p:par>
                              <p:par>
                                <p:cTn id="390" presetID="53" presetClass="entr" presetSubtype="16" fill="hold" grpId="0" nodeType="withEffect">
                                  <p:stCondLst>
                                    <p:cond delay="0"/>
                                  </p:stCondLst>
                                  <p:childTnLst>
                                    <p:set>
                                      <p:cBhvr>
                                        <p:cTn id="391" dur="1" fill="hold">
                                          <p:stCondLst>
                                            <p:cond delay="0"/>
                                          </p:stCondLst>
                                        </p:cTn>
                                        <p:tgtEl>
                                          <p:spTgt spid="110"/>
                                        </p:tgtEl>
                                        <p:attrNameLst>
                                          <p:attrName>style.visibility</p:attrName>
                                        </p:attrNameLst>
                                      </p:cBhvr>
                                      <p:to>
                                        <p:strVal val="visible"/>
                                      </p:to>
                                    </p:set>
                                    <p:anim calcmode="lin" valueType="num">
                                      <p:cBhvr>
                                        <p:cTn id="392" dur="500" fill="hold"/>
                                        <p:tgtEl>
                                          <p:spTgt spid="110"/>
                                        </p:tgtEl>
                                        <p:attrNameLst>
                                          <p:attrName>ppt_w</p:attrName>
                                        </p:attrNameLst>
                                      </p:cBhvr>
                                      <p:tavLst>
                                        <p:tav tm="0">
                                          <p:val>
                                            <p:fltVal val="0"/>
                                          </p:val>
                                        </p:tav>
                                        <p:tav tm="100000">
                                          <p:val>
                                            <p:strVal val="#ppt_w"/>
                                          </p:val>
                                        </p:tav>
                                      </p:tavLst>
                                    </p:anim>
                                    <p:anim calcmode="lin" valueType="num">
                                      <p:cBhvr>
                                        <p:cTn id="393" dur="500" fill="hold"/>
                                        <p:tgtEl>
                                          <p:spTgt spid="110"/>
                                        </p:tgtEl>
                                        <p:attrNameLst>
                                          <p:attrName>ppt_h</p:attrName>
                                        </p:attrNameLst>
                                      </p:cBhvr>
                                      <p:tavLst>
                                        <p:tav tm="0">
                                          <p:val>
                                            <p:fltVal val="0"/>
                                          </p:val>
                                        </p:tav>
                                        <p:tav tm="100000">
                                          <p:val>
                                            <p:strVal val="#ppt_h"/>
                                          </p:val>
                                        </p:tav>
                                      </p:tavLst>
                                    </p:anim>
                                    <p:animEffect transition="in" filter="fade">
                                      <p:cBhvr>
                                        <p:cTn id="39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1" grpId="0" animBg="1"/>
      <p:bldP spid="94" grpId="0" animBg="1"/>
      <p:bldP spid="97" grpId="0" animBg="1"/>
      <p:bldP spid="98" grpId="0" animBg="1"/>
      <p:bldP spid="99" grpId="0" animBg="1"/>
      <p:bldP spid="100" grpId="0" animBg="1"/>
      <p:bldP spid="101" grpId="0" animBg="1"/>
      <p:bldP spid="102" grpId="0" animBg="1"/>
      <p:bldP spid="103" grpId="0" animBg="1"/>
      <p:bldP spid="104" grpId="0" animBg="1"/>
      <p:bldP spid="106" grpId="0" animBg="1"/>
      <p:bldP spid="107" grpId="0" animBg="1"/>
      <p:bldP spid="127" grpId="0" animBg="1"/>
      <p:bldP spid="128"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88" grpId="0" animBg="1"/>
      <p:bldP spid="145" grpId="0" animBg="1"/>
      <p:bldP spid="146" grpId="0" animBg="1"/>
      <p:bldP spid="14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3" grpId="0" animBg="1"/>
      <p:bldP spid="64" grpId="0" animBg="1"/>
      <p:bldP spid="65" grpId="0" animBg="1"/>
      <p:bldP spid="66" grpId="0" animBg="1"/>
      <p:bldP spid="67" grpId="0" animBg="1"/>
      <p:bldP spid="68" grpId="0" animBg="1"/>
      <p:bldP spid="69" grpId="0" animBg="1"/>
      <p:bldP spid="81" grpId="0" animBg="1"/>
      <p:bldP spid="82" grpId="0" animBg="1"/>
      <p:bldP spid="83" grpId="0" animBg="1"/>
      <p:bldP spid="85" grpId="0" animBg="1"/>
      <p:bldP spid="86" grpId="0" animBg="1"/>
      <p:bldP spid="87" grpId="0" animBg="1"/>
      <p:bldP spid="89" grpId="0" animBg="1"/>
      <p:bldP spid="90" grpId="0" animBg="1"/>
      <p:bldP spid="92" grpId="0" animBg="1"/>
      <p:bldP spid="93" grpId="0" animBg="1"/>
      <p:bldP spid="95" grpId="0" animBg="1"/>
      <p:bldP spid="96" grpId="0" animBg="1"/>
      <p:bldP spid="105" grpId="0" animBg="1"/>
      <p:bldP spid="108" grpId="0" animBg="1"/>
      <p:bldP spid="109" grpId="0" animBg="1"/>
      <p:bldP spid="110" grpId="0" animBg="1"/>
      <p:bldP spid="111" grpId="0" animBg="1"/>
      <p:bldP spid="113"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Classroom Behavior</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6149" name="Picture 5"/>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9434"/>
          <a:stretch/>
        </p:blipFill>
        <p:spPr bwMode="auto">
          <a:xfrm>
            <a:off x="268531" y="1066800"/>
            <a:ext cx="8466666" cy="4542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9" name="Rectangle 18"/>
          <p:cNvSpPr/>
          <p:nvPr/>
        </p:nvSpPr>
        <p:spPr>
          <a:xfrm>
            <a:off x="228993" y="5026579"/>
            <a:ext cx="8506204"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Arrive on Time</a:t>
            </a:r>
            <a:endParaRPr lang="en-US" sz="3200" b="1" dirty="0">
              <a:solidFill>
                <a:schemeClr val="accent4">
                  <a:lumMod val="50000"/>
                </a:schemeClr>
              </a:solidFill>
              <a:latin typeface="Trebuchet MS" pitchFamily="34" charset="0"/>
            </a:endParaRPr>
          </a:p>
        </p:txBody>
      </p:sp>
      <p:grpSp>
        <p:nvGrpSpPr>
          <p:cNvPr id="5" name="Group 4"/>
          <p:cNvGrpSpPr/>
          <p:nvPr/>
        </p:nvGrpSpPr>
        <p:grpSpPr>
          <a:xfrm>
            <a:off x="1513114" y="3733800"/>
            <a:ext cx="6454145" cy="3015343"/>
            <a:chOff x="1524000" y="3806371"/>
            <a:chExt cx="6454145" cy="3015343"/>
          </a:xfrm>
        </p:grpSpPr>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50" t="50000" r="26391"/>
            <a:stretch/>
          </p:blipFill>
          <p:spPr bwMode="auto">
            <a:xfrm>
              <a:off x="1524000" y="3806371"/>
              <a:ext cx="6439631" cy="2971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7" name="Rectangle 16"/>
            <p:cNvSpPr/>
            <p:nvPr/>
          </p:nvSpPr>
          <p:spPr>
            <a:xfrm>
              <a:off x="1538514" y="6273530"/>
              <a:ext cx="6439631"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Take Notes/Cell Phone Etiquette</a:t>
              </a:r>
              <a:endParaRPr lang="en-US" sz="3200" b="1" dirty="0">
                <a:solidFill>
                  <a:schemeClr val="accent4">
                    <a:lumMod val="50000"/>
                  </a:schemeClr>
                </a:solidFill>
                <a:latin typeface="Trebuchet MS" pitchFamily="34" charset="0"/>
              </a:endParaRPr>
            </a:p>
          </p:txBody>
        </p:sp>
      </p:grpSp>
      <p:grpSp>
        <p:nvGrpSpPr>
          <p:cNvPr id="4" name="Group 3"/>
          <p:cNvGrpSpPr/>
          <p:nvPr/>
        </p:nvGrpSpPr>
        <p:grpSpPr>
          <a:xfrm>
            <a:off x="5246914" y="537986"/>
            <a:ext cx="3880852" cy="3823827"/>
            <a:chOff x="5257800" y="501700"/>
            <a:chExt cx="3880852" cy="3823827"/>
          </a:xfrm>
        </p:grpSpPr>
        <p:pic>
          <p:nvPicPr>
            <p:cNvPr id="6150" name="Picture 6"/>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32119"/>
            <a:stretch/>
          </p:blipFill>
          <p:spPr bwMode="auto">
            <a:xfrm>
              <a:off x="5257800" y="501700"/>
              <a:ext cx="3830052" cy="3766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8" name="Rectangle 17"/>
            <p:cNvSpPr/>
            <p:nvPr/>
          </p:nvSpPr>
          <p:spPr>
            <a:xfrm>
              <a:off x="5301766" y="3777343"/>
              <a:ext cx="3836886"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Ask Questions</a:t>
              </a:r>
              <a:endParaRPr lang="en-US" sz="3200" b="1" dirty="0">
                <a:solidFill>
                  <a:schemeClr val="accent4">
                    <a:lumMod val="50000"/>
                  </a:schemeClr>
                </a:solidFill>
                <a:latin typeface="Trebuchet MS" pitchFamily="34" charset="0"/>
              </a:endParaRPr>
            </a:p>
          </p:txBody>
        </p:sp>
      </p:grpSp>
      <p:grpSp>
        <p:nvGrpSpPr>
          <p:cNvPr id="3" name="Group 2"/>
          <p:cNvGrpSpPr/>
          <p:nvPr/>
        </p:nvGrpSpPr>
        <p:grpSpPr>
          <a:xfrm>
            <a:off x="130598" y="1426029"/>
            <a:ext cx="5116316" cy="3426379"/>
            <a:chOff x="47564" y="1447800"/>
            <a:chExt cx="5116316" cy="3426379"/>
          </a:xfrm>
        </p:grpSpPr>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564" y="1447800"/>
              <a:ext cx="5072773" cy="3368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91107" y="4325995"/>
              <a:ext cx="5072773"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Engage in Discussion</a:t>
              </a:r>
              <a:endParaRPr lang="en-US" sz="3200" b="1" dirty="0">
                <a:solidFill>
                  <a:schemeClr val="accent4">
                    <a:lumMod val="50000"/>
                  </a:schemeClr>
                </a:solidFill>
                <a:latin typeface="Trebuchet MS" pitchFamily="34" charset="0"/>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241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4" presetClass="emph" presetSubtype="0" fill="hold" nodeType="withEffect">
                                  <p:stCondLst>
                                    <p:cond delay="0"/>
                                  </p:stCondLst>
                                  <p:childTnLst>
                                    <p:animClr clrSpc="hsl" dir="cw">
                                      <p:cBhvr override="childStyle">
                                        <p:cTn id="14" dur="500" fill="hold"/>
                                        <p:tgtEl>
                                          <p:spTgt spid="6149"/>
                                        </p:tgtEl>
                                        <p:attrNameLst>
                                          <p:attrName>style.color</p:attrName>
                                        </p:attrNameLst>
                                      </p:cBhvr>
                                      <p:by>
                                        <p:hsl h="0" s="-12549" l="-25098"/>
                                      </p:by>
                                    </p:animClr>
                                    <p:animClr clrSpc="hsl" dir="cw">
                                      <p:cBhvr>
                                        <p:cTn id="15" dur="500" fill="hold"/>
                                        <p:tgtEl>
                                          <p:spTgt spid="6149"/>
                                        </p:tgtEl>
                                        <p:attrNameLst>
                                          <p:attrName>fillcolor</p:attrName>
                                        </p:attrNameLst>
                                      </p:cBhvr>
                                      <p:by>
                                        <p:hsl h="0" s="-12549" l="-25098"/>
                                      </p:by>
                                    </p:animClr>
                                    <p:animClr clrSpc="hsl" dir="cw">
                                      <p:cBhvr>
                                        <p:cTn id="16" dur="500" fill="hold"/>
                                        <p:tgtEl>
                                          <p:spTgt spid="6149"/>
                                        </p:tgtEl>
                                        <p:attrNameLst>
                                          <p:attrName>stroke.color</p:attrName>
                                        </p:attrNameLst>
                                      </p:cBhvr>
                                      <p:by>
                                        <p:hsl h="0" s="-12549" l="-25098"/>
                                      </p:by>
                                    </p:animClr>
                                    <p:set>
                                      <p:cBhvr>
                                        <p:cTn id="17" dur="500" fill="hold"/>
                                        <p:tgtEl>
                                          <p:spTgt spid="6149"/>
                                        </p:tgtEl>
                                        <p:attrNameLst>
                                          <p:attrName>fill.type</p:attrName>
                                        </p:attrNameLst>
                                      </p:cBhvr>
                                      <p:to>
                                        <p:strVal val="solid"/>
                                      </p:to>
                                    </p:set>
                                  </p:childTnLst>
                                </p:cTn>
                              </p:par>
                              <p:par>
                                <p:cTn id="18" presetID="9" presetClass="emph" presetSubtype="0" nodeType="withEffect">
                                  <p:stCondLst>
                                    <p:cond delay="0"/>
                                  </p:stCondLst>
                                  <p:childTnLst>
                                    <p:set>
                                      <p:cBhvr rctx="PPT">
                                        <p:cTn id="19" dur="indefinite"/>
                                        <p:tgtEl>
                                          <p:spTgt spid="6149"/>
                                        </p:tgtEl>
                                        <p:attrNameLst>
                                          <p:attrName>style.opacity</p:attrName>
                                        </p:attrNameLst>
                                      </p:cBhvr>
                                      <p:to>
                                        <p:strVal val="0.5"/>
                                      </p:to>
                                    </p:set>
                                    <p:animEffect filter="image" prLst="opacity: 0.5">
                                      <p:cBhvr rctx="IE">
                                        <p:cTn id="20" dur="indefinite"/>
                                        <p:tgtEl>
                                          <p:spTgt spid="614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3" name="Picture 9"/>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bwMode="auto">
          <a:xfrm>
            <a:off x="226814" y="1079274"/>
            <a:ext cx="4347567" cy="5601325"/>
          </a:xfrm>
          <a:prstGeom prst="rect">
            <a:avLst/>
          </a:prstGeom>
          <a:noFill/>
          <a:ln w="952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Content Placeholder 4"/>
          <p:cNvSpPr>
            <a:spLocks noGrp="1"/>
          </p:cNvSpPr>
          <p:nvPr>
            <p:ph sz="quarter" idx="4"/>
          </p:nvPr>
        </p:nvSpPr>
        <p:spPr>
          <a:xfrm>
            <a:off x="4645025" y="1066800"/>
            <a:ext cx="4041775" cy="5626273"/>
          </a:xfrm>
        </p:spPr>
        <p:txBody>
          <a:bodyPr>
            <a:normAutofit/>
          </a:bodyPr>
          <a:lstStyle/>
          <a:p>
            <a:pPr>
              <a:spcBef>
                <a:spcPts val="0"/>
              </a:spcBef>
              <a:spcAft>
                <a:spcPts val="1500"/>
              </a:spcAft>
            </a:pPr>
            <a:r>
              <a:rPr lang="en-US" sz="2600" dirty="0" smtClean="0">
                <a:solidFill>
                  <a:schemeClr val="accent4">
                    <a:lumMod val="50000"/>
                  </a:schemeClr>
                </a:solidFill>
                <a:latin typeface="Trebuchet MS" pitchFamily="34" charset="0"/>
              </a:rPr>
              <a:t>Faculty Contact Info</a:t>
            </a:r>
          </a:p>
          <a:p>
            <a:pPr>
              <a:spcBef>
                <a:spcPts val="0"/>
              </a:spcBef>
              <a:spcAft>
                <a:spcPts val="1500"/>
              </a:spcAft>
            </a:pPr>
            <a:r>
              <a:rPr lang="en-US" sz="2600" dirty="0" smtClean="0">
                <a:solidFill>
                  <a:schemeClr val="accent4">
                    <a:lumMod val="50000"/>
                  </a:schemeClr>
                </a:solidFill>
                <a:latin typeface="Trebuchet MS" pitchFamily="34" charset="0"/>
              </a:rPr>
              <a:t>Office Hours</a:t>
            </a:r>
          </a:p>
          <a:p>
            <a:pPr>
              <a:spcBef>
                <a:spcPts val="0"/>
              </a:spcBef>
              <a:spcAft>
                <a:spcPts val="1500"/>
              </a:spcAft>
            </a:pPr>
            <a:r>
              <a:rPr lang="en-US" sz="2600" dirty="0" smtClean="0">
                <a:solidFill>
                  <a:schemeClr val="accent4">
                    <a:lumMod val="50000"/>
                  </a:schemeClr>
                </a:solidFill>
                <a:latin typeface="Trebuchet MS" pitchFamily="34" charset="0"/>
              </a:rPr>
              <a:t>Materials</a:t>
            </a:r>
          </a:p>
          <a:p>
            <a:pPr>
              <a:spcBef>
                <a:spcPts val="0"/>
              </a:spcBef>
              <a:spcAft>
                <a:spcPts val="1500"/>
              </a:spcAft>
            </a:pPr>
            <a:r>
              <a:rPr lang="en-US" sz="2600" dirty="0" smtClean="0">
                <a:solidFill>
                  <a:schemeClr val="accent4">
                    <a:lumMod val="50000"/>
                  </a:schemeClr>
                </a:solidFill>
                <a:latin typeface="Trebuchet MS" pitchFamily="34" charset="0"/>
              </a:rPr>
              <a:t>Assignments</a:t>
            </a:r>
          </a:p>
          <a:p>
            <a:pPr>
              <a:spcBef>
                <a:spcPts val="0"/>
              </a:spcBef>
              <a:spcAft>
                <a:spcPts val="1500"/>
              </a:spcAft>
            </a:pPr>
            <a:r>
              <a:rPr lang="en-US" sz="2600" dirty="0" smtClean="0">
                <a:solidFill>
                  <a:schemeClr val="accent4">
                    <a:lumMod val="50000"/>
                  </a:schemeClr>
                </a:solidFill>
                <a:latin typeface="Trebuchet MS" pitchFamily="34" charset="0"/>
              </a:rPr>
              <a:t>Attendance Policy</a:t>
            </a:r>
          </a:p>
          <a:p>
            <a:pPr>
              <a:spcBef>
                <a:spcPts val="0"/>
              </a:spcBef>
              <a:spcAft>
                <a:spcPts val="1500"/>
              </a:spcAft>
            </a:pPr>
            <a:r>
              <a:rPr lang="en-US" sz="2600" dirty="0" smtClean="0">
                <a:solidFill>
                  <a:schemeClr val="accent4">
                    <a:lumMod val="50000"/>
                  </a:schemeClr>
                </a:solidFill>
                <a:latin typeface="Trebuchet MS" pitchFamily="34" charset="0"/>
              </a:rPr>
              <a:t>Grading</a:t>
            </a:r>
          </a:p>
          <a:p>
            <a:pPr>
              <a:spcBef>
                <a:spcPts val="0"/>
              </a:spcBef>
              <a:spcAft>
                <a:spcPts val="1500"/>
              </a:spcAft>
            </a:pPr>
            <a:r>
              <a:rPr lang="en-US" sz="2600" dirty="0" smtClean="0">
                <a:solidFill>
                  <a:schemeClr val="accent4">
                    <a:lumMod val="50000"/>
                  </a:schemeClr>
                </a:solidFill>
                <a:latin typeface="Trebuchet MS" pitchFamily="34" charset="0"/>
              </a:rPr>
              <a:t>Any other classroom expectations</a:t>
            </a:r>
          </a:p>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2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Syllabus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7517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65" t="18714" r="50730" b="38180"/>
          <a:stretch/>
        </p:blipFill>
        <p:spPr bwMode="auto">
          <a:xfrm>
            <a:off x="-18143" y="1828373"/>
            <a:ext cx="8911771" cy="320082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10" t="1934" r="31481" b="94830"/>
          <a:stretch/>
        </p:blipFill>
        <p:spPr bwMode="auto">
          <a:xfrm>
            <a:off x="-1" y="1143000"/>
            <a:ext cx="9151145"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9" name="Picture 9" descr="http://www.psdgraphics.com/file/mouse-cursor-icon.jpg"/>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320" t="10139" r="27850" b="11405"/>
          <a:stretch/>
        </p:blipFill>
        <p:spPr bwMode="auto">
          <a:xfrm>
            <a:off x="3189196" y="2362200"/>
            <a:ext cx="462645" cy="7287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72" name="Picture 4"/>
          <p:cNvPicPr>
            <a:picLocks noChangeAspect="1" noChangeArrowheads="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24" t="18750" r="53164" b="37500"/>
          <a:stretch/>
        </p:blipFill>
        <p:spPr bwMode="auto">
          <a:xfrm>
            <a:off x="-18143" y="1828373"/>
            <a:ext cx="9001491" cy="34535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Rectangle 15"/>
          <p:cNvSpPr/>
          <p:nvPr/>
        </p:nvSpPr>
        <p:spPr>
          <a:xfrm>
            <a:off x="5334000" y="2467428"/>
            <a:ext cx="552450" cy="301171"/>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Blackboard</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0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6493 -0.07616 " pathEditMode="relative" rAng="0" ptsTypes="AA">
                                      <p:cBhvr>
                                        <p:cTn id="6" dur="2000" fill="hold"/>
                                        <p:tgtEl>
                                          <p:spTgt spid="19"/>
                                        </p:tgtEl>
                                        <p:attrNameLst>
                                          <p:attrName>ppt_x</p:attrName>
                                          <p:attrName>ppt_y</p:attrName>
                                        </p:attrNameLst>
                                      </p:cBhvr>
                                      <p:rCtr x="-3247" y="-3819"/>
                                    </p:animMotion>
                                  </p:childTnLst>
                                </p:cTn>
                              </p:par>
                              <p:par>
                                <p:cTn id="7" presetID="1" presetClass="entr" presetSubtype="0" fill="hold" nodeType="withEffect">
                                  <p:stCondLst>
                                    <p:cond delay="2000"/>
                                  </p:stCondLst>
                                  <p:childTnLst>
                                    <p:set>
                                      <p:cBhvr>
                                        <p:cTn id="8" dur="1" fill="hold">
                                          <p:stCondLst>
                                            <p:cond delay="0"/>
                                          </p:stCondLst>
                                        </p:cTn>
                                        <p:tgtEl>
                                          <p:spTgt spid="7172"/>
                                        </p:tgtEl>
                                        <p:attrNameLst>
                                          <p:attrName>style.visibility</p:attrName>
                                        </p:attrNameLst>
                                      </p:cBhvr>
                                      <p:to>
                                        <p:strVal val="visible"/>
                                      </p:to>
                                    </p:set>
                                  </p:childTnLst>
                                </p:cTn>
                              </p:par>
                              <p:par>
                                <p:cTn id="9" presetID="1" presetClass="entr" presetSubtype="0" fill="hold" grpId="0" nodeType="withEffect">
                                  <p:stCondLst>
                                    <p:cond delay="23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00" t="15580" r="5193" b="18749"/>
          <a:stretch/>
        </p:blipFill>
        <p:spPr bwMode="auto">
          <a:xfrm>
            <a:off x="234878" y="1772633"/>
            <a:ext cx="8674244" cy="508536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12" t="1893" r="33076" b="95147"/>
          <a:stretch/>
        </p:blipFill>
        <p:spPr bwMode="auto">
          <a:xfrm>
            <a:off x="1" y="1129864"/>
            <a:ext cx="9143999"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1"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Learning Centers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1436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JMU Homepage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9963" t="1547" r="29032" b="94784"/>
          <a:stretch/>
        </p:blipFill>
        <p:spPr bwMode="auto">
          <a:xfrm>
            <a:off x="-14850" y="1143000"/>
            <a:ext cx="9158849"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1905000"/>
            <a:ext cx="9157062" cy="45096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0" name="Rectangle 19"/>
          <p:cNvSpPr/>
          <p:nvPr/>
        </p:nvSpPr>
        <p:spPr>
          <a:xfrm>
            <a:off x="5130800" y="2009773"/>
            <a:ext cx="835025" cy="222251"/>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33060" y="1979293"/>
            <a:ext cx="1596045" cy="293717"/>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2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7" grpId="1"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a:effectLst>
            <a:glow rad="139700">
              <a:schemeClr val="accent6">
                <a:satMod val="175000"/>
                <a:alpha val="40000"/>
              </a:schemeClr>
            </a:glow>
          </a:effectLst>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Your Role… as an Advisee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a:spLocks noGrp="1"/>
          </p:cNvSpPr>
          <p:nvPr>
            <p:ph idx="1"/>
          </p:nvPr>
        </p:nvSpPr>
        <p:spPr>
          <a:xfrm>
            <a:off x="457200" y="1295400"/>
            <a:ext cx="6400800" cy="5105400"/>
          </a:xfrm>
        </p:spPr>
        <p:txBody>
          <a:bodyPr>
            <a:normAutofit fontScale="85000" lnSpcReduction="20000"/>
          </a:bodyPr>
          <a:lstStyle/>
          <a:p>
            <a:pPr>
              <a:spcBef>
                <a:spcPts val="0"/>
              </a:spcBef>
              <a:spcAft>
                <a:spcPts val="1500"/>
              </a:spcAft>
            </a:pPr>
            <a:r>
              <a:rPr lang="en-US" sz="2600" dirty="0" smtClean="0">
                <a:solidFill>
                  <a:schemeClr val="accent4">
                    <a:lumMod val="50000"/>
                  </a:schemeClr>
                </a:solidFill>
                <a:latin typeface="Trebuchet MS" pitchFamily="34" charset="0"/>
              </a:rPr>
              <a:t>Focus on your role as a student: hold yourself accountable for academic rigor – it is your education</a:t>
            </a:r>
          </a:p>
          <a:p>
            <a:pPr>
              <a:spcBef>
                <a:spcPts val="0"/>
              </a:spcBef>
              <a:spcAft>
                <a:spcPts val="1500"/>
              </a:spcAft>
            </a:pPr>
            <a:r>
              <a:rPr lang="en-US" sz="2600" dirty="0" smtClean="0">
                <a:solidFill>
                  <a:schemeClr val="accent4">
                    <a:lumMod val="50000"/>
                  </a:schemeClr>
                </a:solidFill>
                <a:latin typeface="Trebuchet MS" pitchFamily="34" charset="0"/>
              </a:rPr>
              <a:t>Responsible for your decisions, choices, and actions</a:t>
            </a:r>
          </a:p>
          <a:p>
            <a:pPr>
              <a:spcBef>
                <a:spcPts val="0"/>
              </a:spcBef>
              <a:spcAft>
                <a:spcPts val="1500"/>
              </a:spcAft>
            </a:pPr>
            <a:r>
              <a:rPr lang="en-US" sz="2600" dirty="0" smtClean="0">
                <a:solidFill>
                  <a:schemeClr val="accent4">
                    <a:lumMod val="50000"/>
                  </a:schemeClr>
                </a:solidFill>
                <a:latin typeface="Trebuchet MS" pitchFamily="34" charset="0"/>
              </a:rPr>
              <a:t>Seek advice, information, resources, and support</a:t>
            </a:r>
          </a:p>
          <a:p>
            <a:pPr>
              <a:spcBef>
                <a:spcPts val="0"/>
              </a:spcBef>
              <a:spcAft>
                <a:spcPts val="1500"/>
              </a:spcAft>
            </a:pPr>
            <a:r>
              <a:rPr lang="en-US" sz="2600" dirty="0" smtClean="0">
                <a:solidFill>
                  <a:schemeClr val="accent4">
                    <a:lumMod val="50000"/>
                  </a:schemeClr>
                </a:solidFill>
                <a:latin typeface="Trebuchet MS" pitchFamily="34" charset="0"/>
              </a:rPr>
              <a:t>Know and fulfill degree, major and general education requirements</a:t>
            </a:r>
          </a:p>
          <a:p>
            <a:pPr>
              <a:spcBef>
                <a:spcPts val="0"/>
              </a:spcBef>
              <a:spcAft>
                <a:spcPts val="1500"/>
              </a:spcAft>
            </a:pPr>
            <a:r>
              <a:rPr lang="en-US" sz="2600" dirty="0" smtClean="0">
                <a:solidFill>
                  <a:schemeClr val="accent4">
                    <a:lumMod val="50000"/>
                  </a:schemeClr>
                </a:solidFill>
                <a:latin typeface="Trebuchet MS" pitchFamily="34" charset="0"/>
              </a:rPr>
              <a:t>Choose a major and career path</a:t>
            </a:r>
          </a:p>
          <a:p>
            <a:pPr>
              <a:spcBef>
                <a:spcPts val="0"/>
              </a:spcBef>
              <a:spcAft>
                <a:spcPts val="1500"/>
              </a:spcAft>
            </a:pPr>
            <a:r>
              <a:rPr lang="en-US" sz="2600" dirty="0" smtClean="0">
                <a:solidFill>
                  <a:schemeClr val="accent4">
                    <a:lumMod val="50000"/>
                  </a:schemeClr>
                </a:solidFill>
                <a:latin typeface="Trebuchet MS" pitchFamily="34" charset="0"/>
              </a:rPr>
              <a:t>Use MyMadison for academic planning and resources</a:t>
            </a:r>
          </a:p>
          <a:p>
            <a:pPr>
              <a:spcBef>
                <a:spcPts val="0"/>
              </a:spcBef>
              <a:spcAft>
                <a:spcPts val="1500"/>
              </a:spcAft>
            </a:pPr>
            <a:r>
              <a:rPr lang="en-US" sz="2600" dirty="0" smtClean="0">
                <a:solidFill>
                  <a:schemeClr val="accent4">
                    <a:lumMod val="50000"/>
                  </a:schemeClr>
                </a:solidFill>
                <a:latin typeface="Trebuchet MS" pitchFamily="34" charset="0"/>
              </a:rPr>
              <a:t>Contact your advisor, who serves as your main resource for academic questions</a:t>
            </a:r>
            <a:endParaRPr lang="en-US" sz="2600" dirty="0">
              <a:solidFill>
                <a:schemeClr val="accent4">
                  <a:lumMod val="50000"/>
                </a:schemeClr>
              </a:solidFill>
              <a:latin typeface="Trebuchet MS" pitchFamily="34" charset="0"/>
            </a:endParaRPr>
          </a:p>
        </p:txBody>
      </p:sp>
      <p:grpSp>
        <p:nvGrpSpPr>
          <p:cNvPr id="4" name="Group 3"/>
          <p:cNvGrpSpPr/>
          <p:nvPr/>
        </p:nvGrpSpPr>
        <p:grpSpPr>
          <a:xfrm>
            <a:off x="7085029" y="761999"/>
            <a:ext cx="1677971" cy="2248464"/>
            <a:chOff x="7085029" y="761999"/>
            <a:chExt cx="1677971" cy="2248464"/>
          </a:xfrm>
        </p:grpSpPr>
        <p:pic>
          <p:nvPicPr>
            <p:cNvPr id="1026" name="Picture 2" descr="http://t2.gstatic.com/images?q=tbn:ANd9GcQvc4UzkW_A8YikyXZw98X7jmyQv0w568Y86e7dyElGhXvNhru5JQ"/>
            <p:cNvPicPr>
              <a:picLocks noChangeAspect="1" noChangeArrowheads="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416" r="10938"/>
            <a:stretch/>
          </p:blipFill>
          <p:spPr bwMode="auto">
            <a:xfrm>
              <a:off x="7085029" y="761999"/>
              <a:ext cx="1677971" cy="2133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7" name="TextBox 16"/>
            <p:cNvSpPr txBox="1"/>
            <p:nvPr/>
          </p:nvSpPr>
          <p:spPr>
            <a:xfrm rot="21284641">
              <a:off x="7779964" y="2795019"/>
              <a:ext cx="556563" cy="215444"/>
            </a:xfrm>
            <a:prstGeom prst="rect">
              <a:avLst/>
            </a:prstGeom>
            <a:noFill/>
          </p:spPr>
          <p:txBody>
            <a:bodyPr wrap="none" tIns="0" bIns="0" rtlCol="0">
              <a:spAutoFit/>
            </a:bodyPr>
            <a:lstStyle/>
            <a:p>
              <a:r>
                <a:rPr lang="en-US" sz="1400" b="1" dirty="0" smtClean="0">
                  <a:latin typeface="Bradley Hand ITC" pitchFamily="66" charset="0"/>
                </a:rPr>
                <a:t>YOU</a:t>
              </a:r>
              <a:endParaRPr lang="en-US" sz="1400" b="1" dirty="0">
                <a:latin typeface="Bradley Hand ITC" pitchFamily="66" charset="0"/>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42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6">
                                            <p:txEl>
                                              <p:pRg st="0" end="0"/>
                                            </p:txEl>
                                          </p:spTgt>
                                        </p:tgtEl>
                                        <p:attrNameLst>
                                          <p:attrName>style.opacity</p:attrName>
                                        </p:attrNameLst>
                                      </p:cBhvr>
                                      <p:to>
                                        <p:strVal val="0.5"/>
                                      </p:to>
                                    </p:set>
                                    <p:animEffect filter="image" prLst="opacity: 0.5">
                                      <p:cBhvr rctx="IE">
                                        <p:cTn id="9" dur="indefinite"/>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6">
                                            <p:txEl>
                                              <p:pRg st="1" end="1"/>
                                            </p:txEl>
                                          </p:spTgt>
                                        </p:tgtEl>
                                        <p:attrNameLst>
                                          <p:attrName>style.opacity</p:attrName>
                                        </p:attrNameLst>
                                      </p:cBhvr>
                                      <p:to>
                                        <p:strVal val="0.5"/>
                                      </p:to>
                                    </p:set>
                                    <p:animEffect filter="image" prLst="opacity: 0.5">
                                      <p:cBhvr rctx="IE">
                                        <p:cTn id="16" dur="indefinite"/>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6">
                                            <p:txEl>
                                              <p:pRg st="2" end="2"/>
                                            </p:txEl>
                                          </p:spTgt>
                                        </p:tgtEl>
                                        <p:attrNameLst>
                                          <p:attrName>style.opacity</p:attrName>
                                        </p:attrNameLst>
                                      </p:cBhvr>
                                      <p:to>
                                        <p:strVal val="0.5"/>
                                      </p:to>
                                    </p:set>
                                    <p:animEffect filter="image" prLst="opacity: 0.5">
                                      <p:cBhvr rctx="IE">
                                        <p:cTn id="23" dur="indefinite"/>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childTnLst>
                                </p:cTn>
                              </p:par>
                              <p:par>
                                <p:cTn id="28" presetID="9" presetClass="emph" presetSubtype="0" nodeType="withEffect">
                                  <p:stCondLst>
                                    <p:cond delay="0"/>
                                  </p:stCondLst>
                                  <p:childTnLst>
                                    <p:set>
                                      <p:cBhvr rctx="PPT">
                                        <p:cTn id="29" dur="indefinite"/>
                                        <p:tgtEl>
                                          <p:spTgt spid="16">
                                            <p:txEl>
                                              <p:pRg st="3" end="3"/>
                                            </p:txEl>
                                          </p:spTgt>
                                        </p:tgtEl>
                                        <p:attrNameLst>
                                          <p:attrName>style.opacity</p:attrName>
                                        </p:attrNameLst>
                                      </p:cBhvr>
                                      <p:to>
                                        <p:strVal val="0.5"/>
                                      </p:to>
                                    </p:set>
                                    <p:animEffect filter="image" prLst="opacity: 0.5">
                                      <p:cBhvr rctx="IE">
                                        <p:cTn id="30" dur="indefinite"/>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16">
                                            <p:txEl>
                                              <p:pRg st="4" end="4"/>
                                            </p:txEl>
                                          </p:spTgt>
                                        </p:tgtEl>
                                        <p:attrNameLst>
                                          <p:attrName>style.opacity</p:attrName>
                                        </p:attrNameLst>
                                      </p:cBhvr>
                                      <p:to>
                                        <p:strVal val="0.5"/>
                                      </p:to>
                                    </p:set>
                                    <p:animEffect filter="image" prLst="opacity: 0.5">
                                      <p:cBhvr rctx="IE">
                                        <p:cTn id="37" dur="indefinite"/>
                                        <p:tgtEl>
                                          <p:spTgt spid="1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childTnLst>
                                </p:cTn>
                              </p:par>
                              <p:par>
                                <p:cTn id="42" presetID="9" presetClass="emph" presetSubtype="0" nodeType="withEffect">
                                  <p:stCondLst>
                                    <p:cond delay="0"/>
                                  </p:stCondLst>
                                  <p:childTnLst>
                                    <p:set>
                                      <p:cBhvr rctx="PPT">
                                        <p:cTn id="43" dur="indefinite"/>
                                        <p:tgtEl>
                                          <p:spTgt spid="16">
                                            <p:txEl>
                                              <p:pRg st="5" end="5"/>
                                            </p:txEl>
                                          </p:spTgt>
                                        </p:tgtEl>
                                        <p:attrNameLst>
                                          <p:attrName>style.opacity</p:attrName>
                                        </p:attrNameLst>
                                      </p:cBhvr>
                                      <p:to>
                                        <p:strVal val="0.5"/>
                                      </p:to>
                                    </p:set>
                                    <p:animEffect filter="image" prLst="opacity: 0.5">
                                      <p:cBhvr rctx="IE">
                                        <p:cTn id="44" dur="indefinite"/>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MyMadison</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13257"/>
          <a:stretch/>
        </p:blipFill>
        <p:spPr bwMode="auto">
          <a:xfrm>
            <a:off x="-3265" y="1143000"/>
            <a:ext cx="9154409"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900937"/>
            <a:ext cx="9151144" cy="39664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2107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13447" y="444365"/>
            <a:ext cx="9164591" cy="642708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9437" r="92917" b="52097"/>
          <a:stretch/>
        </p:blipFill>
        <p:spPr bwMode="auto">
          <a:xfrm>
            <a:off x="1783263" y="530832"/>
            <a:ext cx="2791119" cy="29337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33" name="Picture 9" descr="http://www.psdgraphics.com/file/mouse-cursor-icon.jpg"/>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320" t="10139" r="27850" b="11405"/>
          <a:stretch/>
        </p:blipFill>
        <p:spPr bwMode="auto">
          <a:xfrm>
            <a:off x="4574382" y="3363066"/>
            <a:ext cx="462645" cy="7287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4" name="Picture 10"/>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9546" r="92841" b="30682"/>
          <a:stretch/>
        </p:blipFill>
        <p:spPr bwMode="auto">
          <a:xfrm>
            <a:off x="1771077" y="557521"/>
            <a:ext cx="2800923" cy="622427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Rectangle 5"/>
          <p:cNvSpPr/>
          <p:nvPr/>
        </p:nvSpPr>
        <p:spPr>
          <a:xfrm>
            <a:off x="2090057" y="3639563"/>
            <a:ext cx="2416629" cy="261257"/>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98766" y="4719426"/>
            <a:ext cx="2416629" cy="226423"/>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98765" y="4941496"/>
            <a:ext cx="2416629" cy="21336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11827" y="5368215"/>
            <a:ext cx="2416629" cy="21336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2" name="Rectangle 21"/>
          <p:cNvSpPr/>
          <p:nvPr/>
        </p:nvSpPr>
        <p:spPr>
          <a:xfrm>
            <a:off x="2107473" y="6017003"/>
            <a:ext cx="2416629" cy="21336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98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2.96296E-6 L -0.06493 -0.07616 " pathEditMode="relative" rAng="0" ptsTypes="AA">
                                      <p:cBhvr>
                                        <p:cTn id="6" dur="2000" fill="hold"/>
                                        <p:tgtEl>
                                          <p:spTgt spid="1033"/>
                                        </p:tgtEl>
                                        <p:attrNameLst>
                                          <p:attrName>ppt_x</p:attrName>
                                          <p:attrName>ppt_y</p:attrName>
                                        </p:attrNameLst>
                                      </p:cBhvr>
                                      <p:rCtr x="-3247" y="-3819"/>
                                    </p:animMotion>
                                  </p:childTnLst>
                                </p:cTn>
                              </p:par>
                              <p:par>
                                <p:cTn id="7" presetID="1" presetClass="entr" presetSubtype="0" fill="hold" nodeType="withEffect">
                                  <p:stCondLst>
                                    <p:cond delay="200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xit" presetSubtype="0" fill="hold" nodeType="withEffect">
                                  <p:stCondLst>
                                    <p:cond delay="2000"/>
                                  </p:stCondLst>
                                  <p:childTnLst>
                                    <p:set>
                                      <p:cBhvr>
                                        <p:cTn id="10" dur="1" fill="hold">
                                          <p:stCondLst>
                                            <p:cond delay="0"/>
                                          </p:stCondLst>
                                        </p:cTn>
                                        <p:tgtEl>
                                          <p:spTgt spid="10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0" grpId="0" animBg="1"/>
      <p:bldP spid="20" grpId="1" animBg="1"/>
      <p:bldP spid="21" grpId="0" animBg="1"/>
      <p:bldP spid="21" grpId="1" animBg="1"/>
      <p:bldP spid="22"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25" y="444365"/>
            <a:ext cx="9166971" cy="642708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2"/>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388034359"/>
              </p:ext>
            </p:extLst>
          </p:nvPr>
        </p:nvGraphicFramePr>
        <p:xfrm>
          <a:off x="377350" y="914400"/>
          <a:ext cx="4423250" cy="5638800"/>
        </p:xfrm>
        <a:graphic>
          <a:graphicData uri="http://schemas.openxmlformats.org/presentationml/2006/ole">
            <p:oleObj spid="_x0000_s5238" name="Document" r:id="rId4" imgW="6172200" imgH="4940300" progId="Word.Document.8">
              <p:embed/>
            </p:oleObj>
          </a:graphicData>
        </a:graphic>
      </p:graphicFrame>
      <p:sp>
        <p:nvSpPr>
          <p:cNvPr id="21" name="Text Box 5"/>
          <p:cNvSpPr txBox="1">
            <a:spLocks noChangeArrowheads="1"/>
          </p:cNvSpPr>
          <p:nvPr/>
        </p:nvSpPr>
        <p:spPr bwMode="auto">
          <a:xfrm>
            <a:off x="73025" y="538162"/>
            <a:ext cx="2590800"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i="1" dirty="0" smtClean="0">
                <a:latin typeface="Candara" pitchFamily="34" charset="0"/>
              </a:rPr>
              <a:t>Default Schedule View</a:t>
            </a:r>
            <a:endParaRPr lang="en-US" b="1" i="1" dirty="0">
              <a:latin typeface="Candara" pitchFamily="34" charset="0"/>
            </a:endParaRPr>
          </a:p>
        </p:txBody>
      </p:sp>
      <p:sp>
        <p:nvSpPr>
          <p:cNvPr id="27" name="Rectangle 26"/>
          <p:cNvSpPr/>
          <p:nvPr/>
        </p:nvSpPr>
        <p:spPr bwMode="auto">
          <a:xfrm>
            <a:off x="1474788" y="1885950"/>
            <a:ext cx="582612" cy="17145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500" dirty="0">
              <a:solidFill>
                <a:schemeClr val="tx1"/>
              </a:solidFill>
            </a:endParaRPr>
          </a:p>
        </p:txBody>
      </p:sp>
      <p:graphicFrame>
        <p:nvGraphicFramePr>
          <p:cNvPr id="28"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993159372"/>
              </p:ext>
            </p:extLst>
          </p:nvPr>
        </p:nvGraphicFramePr>
        <p:xfrm>
          <a:off x="2640013" y="1676400"/>
          <a:ext cx="6503987" cy="5105400"/>
        </p:xfrm>
        <a:graphic>
          <a:graphicData uri="http://schemas.openxmlformats.org/presentationml/2006/ole">
            <p:oleObj spid="_x0000_s5239" name="Document" r:id="rId5" imgW="6146800" imgH="4940300" progId="Word.Document.8">
              <p:embed/>
            </p:oleObj>
          </a:graphicData>
        </a:graphic>
      </p:graphicFrame>
      <p:sp>
        <p:nvSpPr>
          <p:cNvPr id="29" name="Text Box 7"/>
          <p:cNvSpPr txBox="1">
            <a:spLocks noChangeArrowheads="1"/>
          </p:cNvSpPr>
          <p:nvPr/>
        </p:nvSpPr>
        <p:spPr bwMode="auto">
          <a:xfrm>
            <a:off x="6477000" y="1295400"/>
            <a:ext cx="2362200" cy="369332"/>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i="1" dirty="0" smtClean="0">
                <a:latin typeface="Candara" pitchFamily="34" charset="0"/>
              </a:rPr>
              <a:t>Weekly Calendar View</a:t>
            </a:r>
            <a:endParaRPr lang="en-US" b="1" i="1" dirty="0">
              <a:latin typeface="Candara" pitchFamily="34" charset="0"/>
            </a:endParaRPr>
          </a:p>
        </p:txBody>
      </p:sp>
      <p:grpSp>
        <p:nvGrpSpPr>
          <p:cNvPr id="30" name="Group 10"/>
          <p:cNvGrpSpPr>
            <a:grpSpLocks/>
          </p:cNvGrpSpPr>
          <p:nvPr/>
        </p:nvGrpSpPr>
        <p:grpSpPr bwMode="auto">
          <a:xfrm>
            <a:off x="0" y="1927225"/>
            <a:ext cx="9144000" cy="1882775"/>
            <a:chOff x="0" y="1752600"/>
            <a:chExt cx="9144000" cy="1882775"/>
          </a:xfrm>
        </p:grpSpPr>
        <p:pic>
          <p:nvPicPr>
            <p:cNvPr id="31" name="Picture 6" descr="calendar.jp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73781"/>
            <a:stretch>
              <a:fillRect/>
            </a:stretch>
          </p:blipFill>
          <p:spPr bwMode="auto">
            <a:xfrm>
              <a:off x="0" y="1752600"/>
              <a:ext cx="9144000" cy="1882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 name="Rectangle 31"/>
            <p:cNvSpPr/>
            <p:nvPr/>
          </p:nvSpPr>
          <p:spPr bwMode="auto">
            <a:xfrm>
              <a:off x="388938" y="2057400"/>
              <a:ext cx="4846637" cy="34290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500" dirty="0">
                <a:solidFill>
                  <a:schemeClr val="tx1"/>
                </a:solidFill>
              </a:endParaRPr>
            </a:p>
          </p:txBody>
        </p:sp>
      </p:grpSp>
      <p:sp>
        <p:nvSpPr>
          <p:cNvPr id="33" name="Rectangle 32"/>
          <p:cNvSpPr/>
          <p:nvPr/>
        </p:nvSpPr>
        <p:spPr bwMode="auto">
          <a:xfrm>
            <a:off x="4580457" y="1680029"/>
            <a:ext cx="1239771" cy="221342"/>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500"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5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20"/>
                                        </p:tgtEl>
                                        <p:attrNameLst>
                                          <p:attrName>style.opacity</p:attrName>
                                        </p:attrNameLst>
                                      </p:cBhvr>
                                      <p:to>
                                        <p:strVal val="0.5"/>
                                      </p:to>
                                    </p:set>
                                    <p:animEffect filter="image" prLst="opacity: 0.5">
                                      <p:cBhvr rctx="IE">
                                        <p:cTn id="13" dur="indefinite"/>
                                        <p:tgtEl>
                                          <p:spTgt spid="20"/>
                                        </p:tgtEl>
                                      </p:cBhvr>
                                    </p:animEffect>
                                  </p:childTnLst>
                                </p:cTn>
                              </p:par>
                              <p:par>
                                <p:cTn id="14" presetID="9" presetClass="emph" presetSubtype="0" grpId="0" nodeType="withEffect">
                                  <p:stCondLst>
                                    <p:cond delay="0"/>
                                  </p:stCondLst>
                                  <p:childTnLst>
                                    <p:set>
                                      <p:cBhvr rctx="PPT">
                                        <p:cTn id="15" dur="indefinite"/>
                                        <p:tgtEl>
                                          <p:spTgt spid="27"/>
                                        </p:tgtEl>
                                        <p:attrNameLst>
                                          <p:attrName>style.opacity</p:attrName>
                                        </p:attrNameLst>
                                      </p:cBhvr>
                                      <p:to>
                                        <p:strVal val="0.5"/>
                                      </p:to>
                                    </p:set>
                                    <p:animEffect filter="image" prLst="opacity: 0.5">
                                      <p:cBhvr rctx="IE">
                                        <p:cTn id="16" dur="indefinite"/>
                                        <p:tgtEl>
                                          <p:spTgt spid="27"/>
                                        </p:tgtEl>
                                      </p:cBhvr>
                                    </p:animEffect>
                                  </p:childTnLst>
                                </p:cTn>
                              </p:par>
                              <p:par>
                                <p:cTn id="17" presetID="9" presetClass="emph" presetSubtype="0" grpId="0" nodeType="with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9" presetClass="emph" presetSubtype="0" nodeType="withEffect">
                                  <p:stCondLst>
                                    <p:cond delay="0"/>
                                  </p:stCondLst>
                                  <p:childTnLst>
                                    <p:set>
                                      <p:cBhvr rctx="PPT">
                                        <p:cTn id="25" dur="indefinite"/>
                                        <p:tgtEl>
                                          <p:spTgt spid="28"/>
                                        </p:tgtEl>
                                        <p:attrNameLst>
                                          <p:attrName>style.opacity</p:attrName>
                                        </p:attrNameLst>
                                      </p:cBhvr>
                                      <p:to>
                                        <p:strVal val="0.5"/>
                                      </p:to>
                                    </p:set>
                                    <p:animEffect filter="image" prLst="opacity: 0.5">
                                      <p:cBhvr rctx="IE">
                                        <p:cTn id="26" dur="indefinite"/>
                                        <p:tgtEl>
                                          <p:spTgt spid="28"/>
                                        </p:tgtEl>
                                      </p:cBhvr>
                                    </p:animEffect>
                                  </p:childTnLst>
                                </p:cTn>
                              </p:par>
                              <p:par>
                                <p:cTn id="27" presetID="9" presetClass="emph" presetSubtype="0" grpId="1" nodeType="withEffect">
                                  <p:stCondLst>
                                    <p:cond delay="0"/>
                                  </p:stCondLst>
                                  <p:childTnLst>
                                    <p:set>
                                      <p:cBhvr rctx="PPT">
                                        <p:cTn id="28" dur="indefinite"/>
                                        <p:tgtEl>
                                          <p:spTgt spid="33"/>
                                        </p:tgtEl>
                                        <p:attrNameLst>
                                          <p:attrName>style.opacity</p:attrName>
                                        </p:attrNameLst>
                                      </p:cBhvr>
                                      <p:to>
                                        <p:strVal val="0.5"/>
                                      </p:to>
                                    </p:set>
                                    <p:animEffect filter="image" prLst="opacity: 0.5">
                                      <p:cBhvr rctx="IE">
                                        <p:cTn id="29" dur="indefinite"/>
                                        <p:tgtEl>
                                          <p:spTgt spid="33"/>
                                        </p:tgtEl>
                                      </p:cBhvr>
                                    </p:animEffect>
                                  </p:childTnLst>
                                </p:cTn>
                              </p:par>
                              <p:par>
                                <p:cTn id="30" presetID="1" presetClass="exit" presetSubtype="0" fill="hold"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7" grpId="1" animBg="1"/>
      <p:bldP spid="29" grpId="0" animBg="1"/>
      <p:bldP spid="33" grpId="0" animBg="1"/>
      <p:bldP spid="33" grpId="1"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Registrar’s Office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7" name="Rectangle 16"/>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00" t="1711" r="30435" b="94868"/>
          <a:stretch/>
        </p:blipFill>
        <p:spPr bwMode="auto">
          <a:xfrm>
            <a:off x="1" y="1143000"/>
            <a:ext cx="9151143"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5490" t="14584" r="6870" b="29167"/>
          <a:stretch/>
        </p:blipFill>
        <p:spPr bwMode="auto">
          <a:xfrm>
            <a:off x="357860" y="1819867"/>
            <a:ext cx="8428281" cy="503813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Rectangle 15"/>
          <p:cNvSpPr/>
          <p:nvPr/>
        </p:nvSpPr>
        <p:spPr>
          <a:xfrm>
            <a:off x="2340182" y="3191616"/>
            <a:ext cx="962416" cy="142134"/>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90322" y="2935225"/>
            <a:ext cx="2057903" cy="162977"/>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90322" y="4694101"/>
            <a:ext cx="1658078" cy="182699"/>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41975" y="3322502"/>
            <a:ext cx="1821234" cy="138248"/>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2947" t="14407" r="13866" b="38407"/>
          <a:stretch/>
        </p:blipFill>
        <p:spPr bwMode="auto">
          <a:xfrm>
            <a:off x="351644" y="1828800"/>
            <a:ext cx="8440713" cy="48005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7" name="Picture 9" descr="http://www.psdgraphics.com/file/mouse-cursor-icon.jpg"/>
          <p:cNvPicPr>
            <a:picLocks noChangeAspect="1" noChangeArrowheads="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320" t="10139" r="27850" b="11405"/>
          <a:stretch/>
        </p:blipFill>
        <p:spPr bwMode="auto">
          <a:xfrm>
            <a:off x="5870065" y="2438399"/>
            <a:ext cx="462645" cy="72876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959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6493 -0.07616 " pathEditMode="relative" rAng="0" ptsTypes="AA">
                                      <p:cBhvr>
                                        <p:cTn id="6" dur="2000" fill="hold"/>
                                        <p:tgtEl>
                                          <p:spTgt spid="27"/>
                                        </p:tgtEl>
                                        <p:attrNameLst>
                                          <p:attrName>ppt_x</p:attrName>
                                          <p:attrName>ppt_y</p:attrName>
                                        </p:attrNameLst>
                                      </p:cBhvr>
                                      <p:rCtr x="-3247" y="-3819"/>
                                    </p:animMotion>
                                  </p:childTnLst>
                                </p:cTn>
                              </p:par>
                              <p:par>
                                <p:cTn id="7" presetID="1" presetClass="entr" presetSubtype="0" fill="hold" nodeType="withEffect">
                                  <p:stCondLst>
                                    <p:cond delay="200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xit" presetSubtype="0" fill="hold" nodeType="withEffect">
                                  <p:stCondLst>
                                    <p:cond delay="200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200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3" grpId="1" animBg="1"/>
      <p:bldP spid="24" grpId="0" animBg="1"/>
      <p:bldP spid="25" grpId="0" animBg="1"/>
      <p:bldP spid="25" grpId="1"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200400" cy="4832092"/>
          </a:xfrm>
          <a:prstGeom prst="rect">
            <a:avLst/>
          </a:prstGeom>
          <a:noFill/>
        </p:spPr>
        <p:txBody>
          <a:bodyPr wrap="square" rtlCol="0">
            <a:spAutoFit/>
          </a:bodyPr>
          <a:lstStyle/>
          <a:p>
            <a:pPr marL="341313" indent="-341313">
              <a:buFont typeface="Wingdings" pitchFamily="2" charset="2"/>
              <a:buChar char="q"/>
            </a:pPr>
            <a:r>
              <a:rPr lang="en-US" sz="2200" b="1"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20" name="Rectangle 19"/>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5"/>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835" t="17417" r="12233" b="12997"/>
          <a:stretch/>
        </p:blipFill>
        <p:spPr bwMode="auto">
          <a:xfrm>
            <a:off x="3380501" y="1662110"/>
            <a:ext cx="5770643" cy="447014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067" t="2087" r="38254" b="94658"/>
          <a:stretch/>
        </p:blipFill>
        <p:spPr bwMode="auto">
          <a:xfrm>
            <a:off x="3401568" y="865632"/>
            <a:ext cx="5742432"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2" end="2"/>
                                            </p:txEl>
                                          </p:spTgt>
                                        </p:tgtEl>
                                        <p:attrNameLst>
                                          <p:attrName>style.opacity</p:attrName>
                                        </p:attrNameLst>
                                      </p:cBhvr>
                                      <p:to>
                                        <p:strVal val="0.5"/>
                                      </p:to>
                                    </p:set>
                                    <p:animEffect filter="image" prLst="opacity: 0.5">
                                      <p:cBhvr rctx="IE">
                                        <p:cTn id="7" dur="indefinite"/>
                                        <p:tgtEl>
                                          <p:spTgt spid="3">
                                            <p:txEl>
                                              <p:pRg st="2" end="2"/>
                                            </p:txEl>
                                          </p:spTgt>
                                        </p:tgtEl>
                                      </p:cBhvr>
                                    </p:animEffect>
                                  </p:childTnLst>
                                </p:cTn>
                              </p:par>
                              <p:par>
                                <p:cTn id="8" presetID="9" presetClass="emph" presetSubtype="0" nodeType="withEffect">
                                  <p:stCondLst>
                                    <p:cond delay="0"/>
                                  </p:stCondLst>
                                  <p:childTnLst>
                                    <p:set>
                                      <p:cBhvr rctx="PPT">
                                        <p:cTn id="9" dur="indefinite"/>
                                        <p:tgtEl>
                                          <p:spTgt spid="3">
                                            <p:txEl>
                                              <p:pRg st="4" end="4"/>
                                            </p:txEl>
                                          </p:spTgt>
                                        </p:tgtEl>
                                        <p:attrNameLst>
                                          <p:attrName>style.opacity</p:attrName>
                                        </p:attrNameLst>
                                      </p:cBhvr>
                                      <p:to>
                                        <p:strVal val="0.5"/>
                                      </p:to>
                                    </p:set>
                                    <p:animEffect filter="image" prLst="opacity: 0.5">
                                      <p:cBhvr rctx="IE">
                                        <p:cTn id="10" dur="indefinite"/>
                                        <p:tgtEl>
                                          <p:spTgt spid="3">
                                            <p:txEl>
                                              <p:pRg st="4" end="4"/>
                                            </p:txEl>
                                          </p:spTgt>
                                        </p:tgtEl>
                                      </p:cBhvr>
                                    </p:animEffect>
                                  </p:childTnLst>
                                </p:cTn>
                              </p:par>
                              <p:par>
                                <p:cTn id="11" presetID="9" presetClass="emph" presetSubtype="0" nodeType="withEffect">
                                  <p:stCondLst>
                                    <p:cond delay="0"/>
                                  </p:stCondLst>
                                  <p:childTnLst>
                                    <p:set>
                                      <p:cBhvr rctx="PPT">
                                        <p:cTn id="12" dur="indefinite"/>
                                        <p:tgtEl>
                                          <p:spTgt spid="3">
                                            <p:txEl>
                                              <p:pRg st="6" end="6"/>
                                            </p:txEl>
                                          </p:spTgt>
                                        </p:tgtEl>
                                        <p:attrNameLst>
                                          <p:attrName>style.opacity</p:attrName>
                                        </p:attrNameLst>
                                      </p:cBhvr>
                                      <p:to>
                                        <p:strVal val="0.5"/>
                                      </p:to>
                                    </p:set>
                                    <p:animEffect filter="image" prLst="opacity: 0.5">
                                      <p:cBhvr rctx="IE">
                                        <p:cTn id="13" dur="indefinite"/>
                                        <p:tgtEl>
                                          <p:spTgt spid="3">
                                            <p:txEl>
                                              <p:pRg st="6" end="6"/>
                                            </p:txEl>
                                          </p:spTgt>
                                        </p:tgtEl>
                                      </p:cBhvr>
                                    </p:animEffect>
                                  </p:childTnLst>
                                </p:cTn>
                              </p:par>
                              <p:par>
                                <p:cTn id="14" presetID="9" presetClass="emph" presetSubtype="0" nodeType="withEffect">
                                  <p:stCondLst>
                                    <p:cond delay="0"/>
                                  </p:stCondLst>
                                  <p:childTnLst>
                                    <p:set>
                                      <p:cBhvr rctx="PPT">
                                        <p:cTn id="15" dur="indefinite"/>
                                        <p:tgtEl>
                                          <p:spTgt spid="3">
                                            <p:txEl>
                                              <p:pRg st="8" end="8"/>
                                            </p:txEl>
                                          </p:spTgt>
                                        </p:tgtEl>
                                        <p:attrNameLst>
                                          <p:attrName>style.opacity</p:attrName>
                                        </p:attrNameLst>
                                      </p:cBhvr>
                                      <p:to>
                                        <p:strVal val="0.5"/>
                                      </p:to>
                                    </p:set>
                                    <p:animEffect filter="image" prLst="opacity: 0.5">
                                      <p:cBhvr rctx="IE">
                                        <p:cTn id="16" dur="indefinite"/>
                                        <p:tgtEl>
                                          <p:spTgt spid="3">
                                            <p:txEl>
                                              <p:pRg st="8" end="8"/>
                                            </p:txEl>
                                          </p:spTgt>
                                        </p:tgtEl>
                                      </p:cBhvr>
                                    </p:animEffect>
                                  </p:childTnLst>
                                </p:cTn>
                              </p:par>
                              <p:par>
                                <p:cTn id="17" presetID="9" presetClass="emph" presetSubtype="0" nodeType="withEffect">
                                  <p:stCondLst>
                                    <p:cond delay="0"/>
                                  </p:stCondLst>
                                  <p:childTnLst>
                                    <p:set>
                                      <p:cBhvr rctx="PPT">
                                        <p:cTn id="18" dur="indefinite"/>
                                        <p:tgtEl>
                                          <p:spTgt spid="3">
                                            <p:txEl>
                                              <p:pRg st="10" end="10"/>
                                            </p:txEl>
                                          </p:spTgt>
                                        </p:tgtEl>
                                        <p:attrNameLst>
                                          <p:attrName>style.opacity</p:attrName>
                                        </p:attrNameLst>
                                      </p:cBhvr>
                                      <p:to>
                                        <p:strVal val="0.5"/>
                                      </p:to>
                                    </p:set>
                                    <p:animEffect filter="image" prLst="opacity: 0.5">
                                      <p:cBhvr rctx="IE">
                                        <p:cTn id="19" dur="indefinite"/>
                                        <p:tgtEl>
                                          <p:spTgt spid="3">
                                            <p:txEl>
                                              <p:pRg st="10" end="10"/>
                                            </p:txEl>
                                          </p:spTgt>
                                        </p:tgtEl>
                                      </p:cBhvr>
                                    </p:animEffect>
                                  </p:childTnLst>
                                </p:cTn>
                              </p:par>
                              <p:par>
                                <p:cTn id="20" presetID="9" presetClass="emph" presetSubtype="0" nodeType="withEffect">
                                  <p:stCondLst>
                                    <p:cond delay="0"/>
                                  </p:stCondLst>
                                  <p:childTnLst>
                                    <p:set>
                                      <p:cBhvr rctx="PPT">
                                        <p:cTn id="21" dur="indefinite"/>
                                        <p:tgtEl>
                                          <p:spTgt spid="3">
                                            <p:txEl>
                                              <p:pRg st="11" end="11"/>
                                            </p:txEl>
                                          </p:spTgt>
                                        </p:tgtEl>
                                        <p:attrNameLst>
                                          <p:attrName>style.opacity</p:attrName>
                                        </p:attrNameLst>
                                      </p:cBhvr>
                                      <p:to>
                                        <p:strVal val="0.5"/>
                                      </p:to>
                                    </p:set>
                                    <p:animEffect filter="image" prLst="opacity: 0.5">
                                      <p:cBhvr rctx="IE">
                                        <p:cTn id="22" dur="indefinite"/>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Rectangle 23"/>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3"/>
          <p:cNvSpPr txBox="1">
            <a:spLocks noChangeArrowheads="1"/>
          </p:cNvSpPr>
          <p:nvPr/>
        </p:nvSpPr>
        <p:spPr>
          <a:xfrm>
            <a:off x="3581400" y="762000"/>
            <a:ext cx="5360988" cy="6096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Wingdings" pitchFamily="2" charset="2"/>
              <a:buNone/>
            </a:pPr>
            <a:r>
              <a:rPr lang="en-US" sz="3500" b="1" dirty="0" smtClean="0">
                <a:solidFill>
                  <a:srgbClr val="FFC000"/>
                </a:solidFill>
              </a:rPr>
              <a:t>Friday, August 24</a:t>
            </a:r>
          </a:p>
          <a:p>
            <a:pPr marL="0" indent="0">
              <a:lnSpc>
                <a:spcPct val="90000"/>
              </a:lnSpc>
              <a:buFont typeface="Wingdings" pitchFamily="2" charset="2"/>
              <a:buNone/>
            </a:pPr>
            <a:r>
              <a:rPr lang="en-US" dirty="0" smtClean="0">
                <a:solidFill>
                  <a:schemeClr val="bg1">
                    <a:lumMod val="95000"/>
                  </a:schemeClr>
                </a:solidFill>
              </a:rPr>
              <a:t>All first-year students must attend their assessment session at their designated time and location.</a:t>
            </a:r>
          </a:p>
          <a:p>
            <a:pPr marL="0" indent="0">
              <a:lnSpc>
                <a:spcPct val="90000"/>
              </a:lnSpc>
              <a:buFont typeface="Wingdings" pitchFamily="2" charset="2"/>
              <a:buNone/>
            </a:pPr>
            <a:endParaRPr lang="en-US" sz="1600" dirty="0" smtClean="0">
              <a:solidFill>
                <a:schemeClr val="bg1">
                  <a:lumMod val="95000"/>
                </a:schemeClr>
              </a:solidFill>
            </a:endParaRPr>
          </a:p>
          <a:p>
            <a:pPr marL="0" indent="0" algn="ctr">
              <a:lnSpc>
                <a:spcPct val="90000"/>
              </a:lnSpc>
              <a:buFont typeface="Wingdings" pitchFamily="2" charset="2"/>
              <a:buNone/>
            </a:pPr>
            <a:r>
              <a:rPr lang="en-US" sz="3500" b="1" dirty="0" smtClean="0">
                <a:solidFill>
                  <a:srgbClr val="FFC000"/>
                </a:solidFill>
              </a:rPr>
              <a:t>10 am – 1 pm</a:t>
            </a:r>
          </a:p>
          <a:p>
            <a:pPr marL="0" indent="0" algn="ctr">
              <a:lnSpc>
                <a:spcPct val="90000"/>
              </a:lnSpc>
              <a:buFont typeface="Wingdings" pitchFamily="2" charset="2"/>
              <a:buNone/>
            </a:pPr>
            <a:r>
              <a:rPr lang="en-US" sz="2400" i="1" dirty="0" smtClean="0">
                <a:solidFill>
                  <a:schemeClr val="bg1">
                    <a:lumMod val="95000"/>
                  </a:schemeClr>
                </a:solidFill>
              </a:rPr>
              <a:t>or</a:t>
            </a:r>
          </a:p>
          <a:p>
            <a:pPr marL="0" indent="0" algn="ctr">
              <a:lnSpc>
                <a:spcPct val="90000"/>
              </a:lnSpc>
              <a:buFont typeface="Wingdings" pitchFamily="2" charset="2"/>
              <a:buNone/>
            </a:pPr>
            <a:r>
              <a:rPr lang="en-US" sz="3500" b="1" dirty="0" smtClean="0">
                <a:solidFill>
                  <a:srgbClr val="FFC000"/>
                </a:solidFill>
              </a:rPr>
              <a:t>2 pm – 5 pm</a:t>
            </a:r>
          </a:p>
          <a:p>
            <a:pPr marL="0" indent="0" algn="ctr">
              <a:lnSpc>
                <a:spcPct val="90000"/>
              </a:lnSpc>
              <a:buFont typeface="Wingdings" pitchFamily="2" charset="2"/>
              <a:buNone/>
            </a:pPr>
            <a:endParaRPr lang="en-US" sz="500" b="1" dirty="0" smtClean="0">
              <a:solidFill>
                <a:schemeClr val="bg1">
                  <a:lumMod val="95000"/>
                </a:schemeClr>
              </a:solidFill>
            </a:endParaRPr>
          </a:p>
          <a:p>
            <a:pPr marL="0" indent="0" algn="ctr">
              <a:lnSpc>
                <a:spcPct val="90000"/>
              </a:lnSpc>
              <a:buFont typeface="Wingdings" pitchFamily="2" charset="2"/>
              <a:buNone/>
            </a:pPr>
            <a:r>
              <a:rPr lang="en-US" sz="2400" i="1" dirty="0">
                <a:solidFill>
                  <a:schemeClr val="bg1">
                    <a:lumMod val="95000"/>
                  </a:schemeClr>
                </a:solidFill>
              </a:rPr>
              <a:t>c</a:t>
            </a:r>
            <a:r>
              <a:rPr lang="en-US" sz="2400" i="1" dirty="0" smtClean="0">
                <a:solidFill>
                  <a:schemeClr val="bg1">
                    <a:lumMod val="95000"/>
                  </a:schemeClr>
                </a:solidFill>
              </a:rPr>
              <a:t>heck your </a:t>
            </a:r>
            <a:r>
              <a:rPr lang="en-US" sz="2400" i="1" dirty="0" err="1" smtClean="0">
                <a:solidFill>
                  <a:schemeClr val="bg1">
                    <a:lumMod val="95000"/>
                  </a:schemeClr>
                </a:solidFill>
              </a:rPr>
              <a:t>mappy</a:t>
            </a:r>
            <a:r>
              <a:rPr lang="en-US" sz="2400" i="1" dirty="0" smtClean="0">
                <a:solidFill>
                  <a:schemeClr val="bg1">
                    <a:lumMod val="95000"/>
                  </a:schemeClr>
                </a:solidFill>
              </a:rPr>
              <a:t> for </a:t>
            </a:r>
          </a:p>
          <a:p>
            <a:pPr marL="0" indent="0" algn="ctr">
              <a:lnSpc>
                <a:spcPct val="90000"/>
              </a:lnSpc>
              <a:buFont typeface="Wingdings" pitchFamily="2" charset="2"/>
              <a:buNone/>
            </a:pPr>
            <a:r>
              <a:rPr lang="en-US" sz="2400" i="1" dirty="0" smtClean="0">
                <a:solidFill>
                  <a:schemeClr val="bg1">
                    <a:lumMod val="95000"/>
                  </a:schemeClr>
                </a:solidFill>
              </a:rPr>
              <a:t>your specific time and location</a:t>
            </a:r>
          </a:p>
          <a:p>
            <a:pPr marL="0" indent="0" algn="ctr">
              <a:lnSpc>
                <a:spcPct val="90000"/>
              </a:lnSpc>
              <a:buFont typeface="Wingdings" pitchFamily="2" charset="2"/>
              <a:buNone/>
            </a:pPr>
            <a:endParaRPr lang="en-US" sz="1600" i="1" dirty="0" smtClean="0">
              <a:solidFill>
                <a:schemeClr val="bg1">
                  <a:lumMod val="95000"/>
                </a:schemeClr>
              </a:solidFill>
            </a:endParaRPr>
          </a:p>
          <a:p>
            <a:pPr marL="0" indent="0">
              <a:lnSpc>
                <a:spcPct val="90000"/>
              </a:lnSpc>
              <a:buFont typeface="Wingdings" pitchFamily="2" charset="2"/>
              <a:buNone/>
            </a:pPr>
            <a:r>
              <a:rPr lang="en-US" dirty="0" smtClean="0">
                <a:solidFill>
                  <a:schemeClr val="bg1">
                    <a:lumMod val="95000"/>
                  </a:schemeClr>
                </a:solidFill>
              </a:rPr>
              <a:t>Failure to attend your assessment will result in a hold on your record.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4" end="4"/>
                                            </p:txEl>
                                          </p:spTgt>
                                        </p:tgtEl>
                                        <p:attrNameLst>
                                          <p:attrName>style.opacity</p:attrName>
                                        </p:attrNameLst>
                                      </p:cBhvr>
                                      <p:to>
                                        <p:strVal val="0.5"/>
                                      </p:to>
                                    </p:set>
                                    <p:animEffect filter="image" prLst="opacity: 0.5">
                                      <p:cBhvr rctx="IE">
                                        <p:cTn id="7" dur="indefinite"/>
                                        <p:tgtEl>
                                          <p:spTgt spid="3">
                                            <p:txEl>
                                              <p:pRg st="4" end="4"/>
                                            </p:txEl>
                                          </p:spTgt>
                                        </p:tgtEl>
                                      </p:cBhvr>
                                    </p:animEffect>
                                  </p:childTnLst>
                                </p:cTn>
                              </p:par>
                              <p:par>
                                <p:cTn id="8" presetID="9" presetClass="emph" presetSubtype="0" nodeType="withEffect">
                                  <p:stCondLst>
                                    <p:cond delay="0"/>
                                  </p:stCondLst>
                                  <p:childTnLst>
                                    <p:set>
                                      <p:cBhvr rctx="PPT">
                                        <p:cTn id="9" dur="indefinite"/>
                                        <p:tgtEl>
                                          <p:spTgt spid="3">
                                            <p:txEl>
                                              <p:pRg st="6" end="6"/>
                                            </p:txEl>
                                          </p:spTgt>
                                        </p:tgtEl>
                                        <p:attrNameLst>
                                          <p:attrName>style.opacity</p:attrName>
                                        </p:attrNameLst>
                                      </p:cBhvr>
                                      <p:to>
                                        <p:strVal val="0.5"/>
                                      </p:to>
                                    </p:set>
                                    <p:animEffect filter="image" prLst="opacity: 0.5">
                                      <p:cBhvr rctx="IE">
                                        <p:cTn id="10" dur="indefinite"/>
                                        <p:tgtEl>
                                          <p:spTgt spid="3">
                                            <p:txEl>
                                              <p:pRg st="6" end="6"/>
                                            </p:txEl>
                                          </p:spTgt>
                                        </p:tgtEl>
                                      </p:cBhvr>
                                    </p:animEffect>
                                  </p:childTnLst>
                                </p:cTn>
                              </p:par>
                              <p:par>
                                <p:cTn id="11" presetID="9" presetClass="emph" presetSubtype="0" nodeType="withEffect">
                                  <p:stCondLst>
                                    <p:cond delay="0"/>
                                  </p:stCondLst>
                                  <p:childTnLst>
                                    <p:set>
                                      <p:cBhvr rctx="PPT">
                                        <p:cTn id="12" dur="indefinite"/>
                                        <p:tgtEl>
                                          <p:spTgt spid="3">
                                            <p:txEl>
                                              <p:pRg st="8" end="8"/>
                                            </p:txEl>
                                          </p:spTgt>
                                        </p:tgtEl>
                                        <p:attrNameLst>
                                          <p:attrName>style.opacity</p:attrName>
                                        </p:attrNameLst>
                                      </p:cBhvr>
                                      <p:to>
                                        <p:strVal val="0.5"/>
                                      </p:to>
                                    </p:set>
                                    <p:animEffect filter="image" prLst="opacity: 0.5">
                                      <p:cBhvr rctx="IE">
                                        <p:cTn id="13" dur="indefinite"/>
                                        <p:tgtEl>
                                          <p:spTgt spid="3">
                                            <p:txEl>
                                              <p:pRg st="8" end="8"/>
                                            </p:txEl>
                                          </p:spTgt>
                                        </p:tgtEl>
                                      </p:cBhvr>
                                    </p:animEffect>
                                  </p:childTnLst>
                                </p:cTn>
                              </p:par>
                              <p:par>
                                <p:cTn id="14" presetID="9" presetClass="emph" presetSubtype="0" nodeType="withEffect">
                                  <p:stCondLst>
                                    <p:cond delay="0"/>
                                  </p:stCondLst>
                                  <p:childTnLst>
                                    <p:set>
                                      <p:cBhvr rctx="PPT">
                                        <p:cTn id="15" dur="indefinite"/>
                                        <p:tgtEl>
                                          <p:spTgt spid="3">
                                            <p:txEl>
                                              <p:pRg st="10" end="10"/>
                                            </p:txEl>
                                          </p:spTgt>
                                        </p:tgtEl>
                                        <p:attrNameLst>
                                          <p:attrName>style.opacity</p:attrName>
                                        </p:attrNameLst>
                                      </p:cBhvr>
                                      <p:to>
                                        <p:strVal val="0.5"/>
                                      </p:to>
                                    </p:set>
                                    <p:animEffect filter="image" prLst="opacity: 0.5">
                                      <p:cBhvr rctx="IE">
                                        <p:cTn id="16" dur="indefinite"/>
                                        <p:tgtEl>
                                          <p:spTgt spid="3">
                                            <p:txEl>
                                              <p:pRg st="10" end="10"/>
                                            </p:txEl>
                                          </p:spTgt>
                                        </p:tgtEl>
                                      </p:cBhvr>
                                    </p:animEffect>
                                  </p:childTnLst>
                                </p:cTn>
                              </p:par>
                              <p:par>
                                <p:cTn id="17" presetID="9" presetClass="emph" presetSubtype="0" nodeType="withEffect">
                                  <p:stCondLst>
                                    <p:cond delay="0"/>
                                  </p:stCondLst>
                                  <p:childTnLst>
                                    <p:set>
                                      <p:cBhvr rctx="PPT">
                                        <p:cTn id="18" dur="indefinite"/>
                                        <p:tgtEl>
                                          <p:spTgt spid="3">
                                            <p:txEl>
                                              <p:pRg st="11" end="11"/>
                                            </p:txEl>
                                          </p:spTgt>
                                        </p:tgtEl>
                                        <p:attrNameLst>
                                          <p:attrName>style.opacity</p:attrName>
                                        </p:attrNameLst>
                                      </p:cBhvr>
                                      <p:to>
                                        <p:strVal val="0.5"/>
                                      </p:to>
                                    </p:set>
                                    <p:animEffect filter="image" prLst="opacity: 0.5">
                                      <p:cBhvr rctx="IE">
                                        <p:cTn id="19" dur="indefinite"/>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6" name="Rectangle 25"/>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3432368" y="4114800"/>
            <a:ext cx="5750083" cy="2739211"/>
          </a:xfrm>
          <a:prstGeom prst="rect">
            <a:avLst/>
          </a:prstGeom>
          <a:noFill/>
        </p:spPr>
        <p:txBody>
          <a:bodyPr wrap="square" rtlCol="0">
            <a:spAutoFit/>
          </a:bodyPr>
          <a:lstStyle/>
          <a:p>
            <a:pPr algn="r"/>
            <a:r>
              <a:rPr lang="en-US" sz="3600" b="1" dirty="0" smtClean="0">
                <a:solidFill>
                  <a:srgbClr val="FFC000"/>
                </a:solidFill>
                <a:latin typeface="Trebuchet MS" pitchFamily="34" charset="0"/>
              </a:rPr>
              <a:t>Saturday</a:t>
            </a:r>
          </a:p>
          <a:p>
            <a:pPr algn="r"/>
            <a:r>
              <a:rPr lang="en-US" sz="3600" b="1" dirty="0" smtClean="0">
                <a:solidFill>
                  <a:srgbClr val="FFC000"/>
                </a:solidFill>
                <a:latin typeface="Trebuchet MS" pitchFamily="34" charset="0"/>
              </a:rPr>
              <a:t>August 25</a:t>
            </a:r>
          </a:p>
          <a:p>
            <a:pPr algn="r"/>
            <a:r>
              <a:rPr lang="en-US" sz="3600" b="1" dirty="0" smtClean="0">
                <a:solidFill>
                  <a:srgbClr val="FFC000"/>
                </a:solidFill>
                <a:latin typeface="Trebuchet MS" pitchFamily="34" charset="0"/>
              </a:rPr>
              <a:t>9:30 – 10:30  </a:t>
            </a:r>
          </a:p>
          <a:p>
            <a:pPr algn="r"/>
            <a:r>
              <a:rPr lang="en-US" sz="3600" b="1" i="1" dirty="0" smtClean="0">
                <a:solidFill>
                  <a:srgbClr val="FFC000"/>
                </a:solidFill>
                <a:latin typeface="Trebuchet MS" pitchFamily="34" charset="0"/>
              </a:rPr>
              <a:t>or</a:t>
            </a:r>
            <a:r>
              <a:rPr lang="en-US" sz="3600" b="1" dirty="0" smtClean="0">
                <a:solidFill>
                  <a:srgbClr val="FFC000"/>
                </a:solidFill>
                <a:latin typeface="Trebuchet MS" pitchFamily="34" charset="0"/>
              </a:rPr>
              <a:t>  11 – 12</a:t>
            </a:r>
          </a:p>
          <a:p>
            <a:pPr algn="r"/>
            <a:r>
              <a:rPr lang="en-US" sz="2800" i="1" dirty="0">
                <a:solidFill>
                  <a:schemeClr val="bg1">
                    <a:lumMod val="95000"/>
                  </a:schemeClr>
                </a:solidFill>
                <a:latin typeface="Trebuchet MS" pitchFamily="34" charset="0"/>
              </a:rPr>
              <a:t>c</a:t>
            </a:r>
            <a:r>
              <a:rPr lang="en-US" sz="2800" i="1" dirty="0" smtClean="0">
                <a:solidFill>
                  <a:schemeClr val="bg1">
                    <a:lumMod val="95000"/>
                  </a:schemeClr>
                </a:solidFill>
                <a:latin typeface="Trebuchet MS" pitchFamily="34" charset="0"/>
              </a:rPr>
              <a:t>heck </a:t>
            </a:r>
            <a:r>
              <a:rPr lang="en-US" sz="2800" i="1" dirty="0" err="1" smtClean="0">
                <a:solidFill>
                  <a:schemeClr val="bg1">
                    <a:lumMod val="95000"/>
                  </a:schemeClr>
                </a:solidFill>
                <a:latin typeface="Trebuchet MS" pitchFamily="34" charset="0"/>
              </a:rPr>
              <a:t>mappy</a:t>
            </a:r>
            <a:endParaRPr lang="en-US" sz="2800" i="1" dirty="0" smtClean="0">
              <a:solidFill>
                <a:schemeClr val="bg1">
                  <a:lumMod val="95000"/>
                </a:schemeClr>
              </a:solidFill>
              <a:latin typeface="Trebuchet MS" pitchFamily="34" charset="0"/>
            </a:endParaRPr>
          </a:p>
        </p:txBody>
      </p:sp>
      <p:sp>
        <p:nvSpPr>
          <p:cNvPr id="25" name="Rectangle 3"/>
          <p:cNvSpPr txBox="1">
            <a:spLocks noChangeArrowheads="1"/>
          </p:cNvSpPr>
          <p:nvPr/>
        </p:nvSpPr>
        <p:spPr>
          <a:xfrm>
            <a:off x="3505199" y="-990600"/>
            <a:ext cx="5604423" cy="48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spcAft>
                <a:spcPts val="1200"/>
              </a:spcAft>
              <a:buFont typeface="Wingdings" pitchFamily="2" charset="2"/>
              <a:buNone/>
            </a:pPr>
            <a:r>
              <a:rPr lang="en-US" sz="1600" b="1" dirty="0" smtClean="0">
                <a:solidFill>
                  <a:schemeClr val="bg1"/>
                </a:solidFill>
              </a:rPr>
              <a:t>Anthropology</a:t>
            </a:r>
          </a:p>
          <a:p>
            <a:pPr>
              <a:lnSpc>
                <a:spcPct val="80000"/>
              </a:lnSpc>
              <a:spcBef>
                <a:spcPts val="0"/>
              </a:spcBef>
              <a:spcAft>
                <a:spcPts val="1200"/>
              </a:spcAft>
              <a:buFont typeface="Wingdings" pitchFamily="2" charset="2"/>
              <a:buNone/>
            </a:pPr>
            <a:r>
              <a:rPr lang="en-US" sz="1600" b="1" dirty="0" smtClean="0">
                <a:solidFill>
                  <a:schemeClr val="bg1"/>
                </a:solidFill>
              </a:rPr>
              <a:t>Art, Design and Art History</a:t>
            </a:r>
          </a:p>
          <a:p>
            <a:pPr>
              <a:lnSpc>
                <a:spcPct val="80000"/>
              </a:lnSpc>
              <a:spcBef>
                <a:spcPts val="0"/>
              </a:spcBef>
              <a:spcAft>
                <a:spcPts val="1200"/>
              </a:spcAft>
              <a:buFont typeface="Wingdings" pitchFamily="2" charset="2"/>
              <a:buNone/>
            </a:pPr>
            <a:r>
              <a:rPr lang="en-US" sz="1600" b="1" dirty="0" smtClean="0">
                <a:solidFill>
                  <a:schemeClr val="bg1"/>
                </a:solidFill>
              </a:rPr>
              <a:t>Chemistry &amp; Biochemistry</a:t>
            </a:r>
          </a:p>
          <a:p>
            <a:pPr marL="1944688" indent="-1944688">
              <a:lnSpc>
                <a:spcPct val="80000"/>
              </a:lnSpc>
              <a:spcBef>
                <a:spcPts val="0"/>
              </a:spcBef>
              <a:spcAft>
                <a:spcPts val="1200"/>
              </a:spcAft>
              <a:buFont typeface="Wingdings" pitchFamily="2" charset="2"/>
              <a:buNone/>
            </a:pPr>
            <a:r>
              <a:rPr lang="en-US" sz="1600" b="1" dirty="0" smtClean="0">
                <a:solidFill>
                  <a:schemeClr val="bg1"/>
                </a:solidFill>
              </a:rPr>
              <a:t>College of Business (Accounting, Computer Information Systems, Economics, Finance, International Business, Management, Marketing, and Quantitative Finance)</a:t>
            </a:r>
          </a:p>
          <a:p>
            <a:pPr>
              <a:lnSpc>
                <a:spcPct val="80000"/>
              </a:lnSpc>
              <a:spcBef>
                <a:spcPts val="0"/>
              </a:spcBef>
              <a:spcAft>
                <a:spcPts val="1200"/>
              </a:spcAft>
              <a:buFont typeface="Wingdings" pitchFamily="2" charset="2"/>
              <a:buNone/>
            </a:pPr>
            <a:r>
              <a:rPr lang="en-US" sz="1600" b="1" dirty="0" smtClean="0">
                <a:solidFill>
                  <a:schemeClr val="bg1"/>
                </a:solidFill>
              </a:rPr>
              <a:t>Communication Sciences &amp; Disorders</a:t>
            </a:r>
          </a:p>
          <a:p>
            <a:pPr>
              <a:lnSpc>
                <a:spcPct val="80000"/>
              </a:lnSpc>
              <a:spcBef>
                <a:spcPts val="0"/>
              </a:spcBef>
              <a:spcAft>
                <a:spcPts val="1200"/>
              </a:spcAft>
              <a:buFont typeface="Wingdings" pitchFamily="2" charset="2"/>
              <a:buNone/>
            </a:pPr>
            <a:r>
              <a:rPr lang="en-US" sz="1600" b="1" dirty="0" smtClean="0">
                <a:solidFill>
                  <a:schemeClr val="bg1"/>
                </a:solidFill>
              </a:rPr>
              <a:t>Communication Studies</a:t>
            </a:r>
          </a:p>
          <a:p>
            <a:pPr marL="3027363" indent="-3027363">
              <a:lnSpc>
                <a:spcPct val="80000"/>
              </a:lnSpc>
              <a:spcBef>
                <a:spcPts val="0"/>
              </a:spcBef>
              <a:spcAft>
                <a:spcPts val="1200"/>
              </a:spcAft>
              <a:buFont typeface="Wingdings" pitchFamily="2" charset="2"/>
              <a:buNone/>
            </a:pPr>
            <a:r>
              <a:rPr lang="en-US" sz="1600" b="1" dirty="0" smtClean="0">
                <a:solidFill>
                  <a:schemeClr val="bg1"/>
                </a:solidFill>
              </a:rPr>
              <a:t>Department of Health Sciences (Athletic Training, Dietetics, Health Sciences, and Health Service Administration)</a:t>
            </a:r>
            <a:endParaRPr lang="en-US" sz="1600" b="1" dirty="0">
              <a:solidFill>
                <a:schemeClr val="bg1"/>
              </a:solidFill>
            </a:endParaRPr>
          </a:p>
          <a:p>
            <a:pPr>
              <a:lnSpc>
                <a:spcPct val="80000"/>
              </a:lnSpc>
              <a:spcBef>
                <a:spcPts val="0"/>
              </a:spcBef>
              <a:spcAft>
                <a:spcPts val="1200"/>
              </a:spcAft>
              <a:buFont typeface="Wingdings" pitchFamily="2" charset="2"/>
              <a:buNone/>
            </a:pPr>
            <a:r>
              <a:rPr lang="en-US" sz="1600" b="1" dirty="0" smtClean="0">
                <a:solidFill>
                  <a:schemeClr val="bg1"/>
                </a:solidFill>
              </a:rPr>
              <a:t>Engineering</a:t>
            </a:r>
          </a:p>
          <a:p>
            <a:pPr>
              <a:lnSpc>
                <a:spcPct val="80000"/>
              </a:lnSpc>
              <a:spcBef>
                <a:spcPts val="0"/>
              </a:spcBef>
              <a:spcAft>
                <a:spcPts val="1200"/>
              </a:spcAft>
              <a:buFont typeface="Wingdings" pitchFamily="2" charset="2"/>
              <a:buNone/>
            </a:pPr>
            <a:r>
              <a:rPr lang="en-US" sz="1600" b="1" dirty="0" smtClean="0">
                <a:solidFill>
                  <a:schemeClr val="bg1"/>
                </a:solidFill>
              </a:rPr>
              <a:t>Geology and Earth Science</a:t>
            </a:r>
          </a:p>
          <a:p>
            <a:pPr>
              <a:lnSpc>
                <a:spcPct val="80000"/>
              </a:lnSpc>
              <a:spcBef>
                <a:spcPts val="0"/>
              </a:spcBef>
              <a:spcAft>
                <a:spcPts val="1200"/>
              </a:spcAft>
              <a:buFont typeface="Wingdings" pitchFamily="2" charset="2"/>
              <a:buNone/>
            </a:pPr>
            <a:r>
              <a:rPr lang="en-US" sz="1600" b="1" dirty="0" smtClean="0">
                <a:solidFill>
                  <a:schemeClr val="bg1"/>
                </a:solidFill>
              </a:rPr>
              <a:t>History</a:t>
            </a:r>
          </a:p>
          <a:p>
            <a:pPr>
              <a:lnSpc>
                <a:spcPct val="80000"/>
              </a:lnSpc>
              <a:spcBef>
                <a:spcPts val="0"/>
              </a:spcBef>
              <a:spcAft>
                <a:spcPts val="1200"/>
              </a:spcAft>
              <a:buFont typeface="Wingdings" pitchFamily="2" charset="2"/>
              <a:buNone/>
            </a:pPr>
            <a:r>
              <a:rPr lang="en-US" sz="1600" b="1" dirty="0" smtClean="0">
                <a:solidFill>
                  <a:schemeClr val="bg1"/>
                </a:solidFill>
              </a:rPr>
              <a:t>Hospitality, Sport and Recreation Management</a:t>
            </a:r>
          </a:p>
          <a:p>
            <a:pPr>
              <a:lnSpc>
                <a:spcPct val="80000"/>
              </a:lnSpc>
              <a:spcBef>
                <a:spcPts val="0"/>
              </a:spcBef>
              <a:spcAft>
                <a:spcPts val="1200"/>
              </a:spcAft>
              <a:buFont typeface="Wingdings" pitchFamily="2" charset="2"/>
              <a:buNone/>
            </a:pPr>
            <a:r>
              <a:rPr lang="en-US" sz="1600" b="1" dirty="0" smtClean="0">
                <a:solidFill>
                  <a:schemeClr val="bg1"/>
                </a:solidFill>
              </a:rPr>
              <a:t>Interdisciplinary Liberal Studies (Education)</a:t>
            </a:r>
          </a:p>
          <a:p>
            <a:pPr>
              <a:lnSpc>
                <a:spcPct val="80000"/>
              </a:lnSpc>
              <a:spcBef>
                <a:spcPts val="0"/>
              </a:spcBef>
              <a:spcAft>
                <a:spcPts val="1200"/>
              </a:spcAft>
              <a:buFont typeface="Wingdings" pitchFamily="2" charset="2"/>
              <a:buNone/>
            </a:pPr>
            <a:r>
              <a:rPr lang="en-US" sz="1600" b="1" dirty="0" smtClean="0">
                <a:solidFill>
                  <a:schemeClr val="bg1"/>
                </a:solidFill>
              </a:rPr>
              <a:t>Justice Studies</a:t>
            </a:r>
          </a:p>
          <a:p>
            <a:pPr>
              <a:lnSpc>
                <a:spcPct val="80000"/>
              </a:lnSpc>
              <a:spcBef>
                <a:spcPts val="0"/>
              </a:spcBef>
              <a:spcAft>
                <a:spcPts val="1200"/>
              </a:spcAft>
              <a:buFont typeface="Wingdings" pitchFamily="2" charset="2"/>
              <a:buNone/>
            </a:pPr>
            <a:r>
              <a:rPr lang="en-US" sz="1600" b="1" dirty="0" smtClean="0">
                <a:solidFill>
                  <a:schemeClr val="bg1"/>
                </a:solidFill>
              </a:rPr>
              <a:t>Mathematics and Statistics</a:t>
            </a:r>
          </a:p>
          <a:p>
            <a:pPr>
              <a:lnSpc>
                <a:spcPct val="80000"/>
              </a:lnSpc>
              <a:spcBef>
                <a:spcPts val="0"/>
              </a:spcBef>
              <a:spcAft>
                <a:spcPts val="1200"/>
              </a:spcAft>
              <a:buFont typeface="Wingdings" pitchFamily="2" charset="2"/>
              <a:buNone/>
            </a:pPr>
            <a:r>
              <a:rPr lang="en-US" sz="1600" b="1" dirty="0" smtClean="0">
                <a:solidFill>
                  <a:schemeClr val="bg1"/>
                </a:solidFill>
              </a:rPr>
              <a:t>Media Arts and Design (</a:t>
            </a:r>
            <a:r>
              <a:rPr lang="en-US" sz="1600" b="1" dirty="0" err="1" smtClean="0">
                <a:solidFill>
                  <a:schemeClr val="bg1"/>
                </a:solidFill>
              </a:rPr>
              <a:t>SMAD</a:t>
            </a:r>
            <a:r>
              <a:rPr lang="en-US" sz="1600" b="1" dirty="0" smtClean="0">
                <a:solidFill>
                  <a:schemeClr val="bg1"/>
                </a:solidFill>
              </a:rPr>
              <a:t>)</a:t>
            </a:r>
          </a:p>
          <a:p>
            <a:pPr>
              <a:lnSpc>
                <a:spcPct val="80000"/>
              </a:lnSpc>
              <a:spcBef>
                <a:spcPts val="0"/>
              </a:spcBef>
              <a:spcAft>
                <a:spcPts val="1200"/>
              </a:spcAft>
              <a:buFont typeface="Wingdings" pitchFamily="2" charset="2"/>
              <a:buNone/>
            </a:pPr>
            <a:r>
              <a:rPr lang="en-US" sz="1600" b="1" dirty="0" smtClean="0">
                <a:solidFill>
                  <a:schemeClr val="bg1"/>
                </a:solidFill>
              </a:rPr>
              <a:t>Modern Foreign Language</a:t>
            </a:r>
          </a:p>
          <a:p>
            <a:pPr>
              <a:lnSpc>
                <a:spcPct val="80000"/>
              </a:lnSpc>
              <a:spcBef>
                <a:spcPts val="0"/>
              </a:spcBef>
              <a:spcAft>
                <a:spcPts val="1200"/>
              </a:spcAft>
              <a:buFont typeface="Wingdings" pitchFamily="2" charset="2"/>
              <a:buNone/>
            </a:pPr>
            <a:r>
              <a:rPr lang="en-US" sz="1600" b="1" dirty="0" smtClean="0">
                <a:solidFill>
                  <a:schemeClr val="bg1"/>
                </a:solidFill>
              </a:rPr>
              <a:t>Music</a:t>
            </a:r>
          </a:p>
          <a:p>
            <a:pPr>
              <a:lnSpc>
                <a:spcPct val="80000"/>
              </a:lnSpc>
              <a:spcBef>
                <a:spcPts val="0"/>
              </a:spcBef>
              <a:spcAft>
                <a:spcPts val="1200"/>
              </a:spcAft>
              <a:buFont typeface="Wingdings" pitchFamily="2" charset="2"/>
              <a:buNone/>
            </a:pPr>
            <a:r>
              <a:rPr lang="en-US" sz="1600" b="1" dirty="0" smtClean="0">
                <a:solidFill>
                  <a:schemeClr val="bg1"/>
                </a:solidFill>
              </a:rPr>
              <a:t>Nursing</a:t>
            </a:r>
          </a:p>
          <a:p>
            <a:pPr>
              <a:lnSpc>
                <a:spcPct val="80000"/>
              </a:lnSpc>
              <a:spcBef>
                <a:spcPts val="0"/>
              </a:spcBef>
              <a:spcAft>
                <a:spcPts val="1200"/>
              </a:spcAft>
              <a:buFont typeface="Wingdings" pitchFamily="2" charset="2"/>
              <a:buNone/>
            </a:pPr>
            <a:r>
              <a:rPr lang="en-US" sz="1600" b="1" dirty="0" smtClean="0">
                <a:solidFill>
                  <a:schemeClr val="bg1"/>
                </a:solidFill>
              </a:rPr>
              <a:t>Physics</a:t>
            </a:r>
          </a:p>
          <a:p>
            <a:pPr marL="0" indent="0">
              <a:lnSpc>
                <a:spcPct val="80000"/>
              </a:lnSpc>
              <a:spcBef>
                <a:spcPts val="0"/>
              </a:spcBef>
              <a:spcAft>
                <a:spcPts val="1200"/>
              </a:spcAft>
              <a:buFont typeface="Wingdings" pitchFamily="2" charset="2"/>
              <a:buNone/>
            </a:pPr>
            <a:r>
              <a:rPr lang="en-US" sz="1600" b="1" dirty="0" smtClean="0">
                <a:solidFill>
                  <a:schemeClr val="bg1"/>
                </a:solidFill>
              </a:rPr>
              <a:t>Political Science, International Affairs, and Public Administration</a:t>
            </a:r>
          </a:p>
          <a:p>
            <a:pPr marL="1146175" indent="-1146175">
              <a:lnSpc>
                <a:spcPct val="80000"/>
              </a:lnSpc>
              <a:spcBef>
                <a:spcPts val="0"/>
              </a:spcBef>
              <a:spcAft>
                <a:spcPts val="1200"/>
              </a:spcAft>
              <a:buFont typeface="Wingdings" pitchFamily="2" charset="2"/>
              <a:buNone/>
            </a:pPr>
            <a:r>
              <a:rPr lang="en-US" sz="1600" b="1" dirty="0" smtClean="0">
                <a:solidFill>
                  <a:schemeClr val="bg1"/>
                </a:solidFill>
              </a:rPr>
              <a:t>Pre-Health (Pre-dentistry, Pre-medicine, Pre-optometry, Pre-pharmacy, Pre-physical therapy, Pre-veterinary medicine, Pre-occupational therapy, Pre-physician assistant, and Pre-forensic studies)</a:t>
            </a:r>
          </a:p>
          <a:p>
            <a:pPr>
              <a:lnSpc>
                <a:spcPct val="80000"/>
              </a:lnSpc>
              <a:spcBef>
                <a:spcPts val="0"/>
              </a:spcBef>
              <a:spcAft>
                <a:spcPts val="1200"/>
              </a:spcAft>
              <a:buFont typeface="Wingdings" pitchFamily="2" charset="2"/>
              <a:buNone/>
            </a:pPr>
            <a:r>
              <a:rPr lang="en-US" sz="1600" b="1" dirty="0" smtClean="0">
                <a:solidFill>
                  <a:schemeClr val="bg1"/>
                </a:solidFill>
              </a:rPr>
              <a:t>Psychology</a:t>
            </a:r>
          </a:p>
          <a:p>
            <a:pPr>
              <a:lnSpc>
                <a:spcPct val="80000"/>
              </a:lnSpc>
              <a:spcBef>
                <a:spcPts val="0"/>
              </a:spcBef>
              <a:spcAft>
                <a:spcPts val="1200"/>
              </a:spcAft>
              <a:buFont typeface="Wingdings" pitchFamily="2" charset="2"/>
              <a:buNone/>
            </a:pPr>
            <a:r>
              <a:rPr lang="en-US" sz="1600" b="1" dirty="0" smtClean="0">
                <a:solidFill>
                  <a:schemeClr val="bg1"/>
                </a:solidFill>
              </a:rPr>
              <a:t>Social Work</a:t>
            </a:r>
          </a:p>
          <a:p>
            <a:pPr>
              <a:lnSpc>
                <a:spcPct val="80000"/>
              </a:lnSpc>
              <a:spcBef>
                <a:spcPts val="0"/>
              </a:spcBef>
              <a:spcAft>
                <a:spcPts val="1200"/>
              </a:spcAft>
              <a:buFont typeface="Wingdings" pitchFamily="2" charset="2"/>
              <a:buNone/>
            </a:pPr>
            <a:r>
              <a:rPr lang="en-US" sz="1600" b="1" dirty="0" smtClean="0">
                <a:solidFill>
                  <a:schemeClr val="bg1"/>
                </a:solidFill>
              </a:rPr>
              <a:t>Theatre and Dance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6" end="6"/>
                                            </p:txEl>
                                          </p:spTgt>
                                        </p:tgtEl>
                                        <p:attrNameLst>
                                          <p:attrName>style.opacity</p:attrName>
                                        </p:attrNameLst>
                                      </p:cBhvr>
                                      <p:to>
                                        <p:strVal val="0.5"/>
                                      </p:to>
                                    </p:set>
                                    <p:animEffect filter="image" prLst="opacity: 0.5">
                                      <p:cBhvr rctx="IE">
                                        <p:cTn id="7" dur="indefinite"/>
                                        <p:tgtEl>
                                          <p:spTgt spid="3">
                                            <p:txEl>
                                              <p:pRg st="6" end="6"/>
                                            </p:txEl>
                                          </p:spTgt>
                                        </p:tgtEl>
                                      </p:cBhvr>
                                    </p:animEffect>
                                  </p:childTnLst>
                                </p:cTn>
                              </p:par>
                              <p:par>
                                <p:cTn id="8" presetID="9" presetClass="emph" presetSubtype="0" nodeType="withEffect">
                                  <p:stCondLst>
                                    <p:cond delay="0"/>
                                  </p:stCondLst>
                                  <p:childTnLst>
                                    <p:set>
                                      <p:cBhvr rctx="PPT">
                                        <p:cTn id="9" dur="indefinite"/>
                                        <p:tgtEl>
                                          <p:spTgt spid="3">
                                            <p:txEl>
                                              <p:pRg st="8" end="8"/>
                                            </p:txEl>
                                          </p:spTgt>
                                        </p:tgtEl>
                                        <p:attrNameLst>
                                          <p:attrName>style.opacity</p:attrName>
                                        </p:attrNameLst>
                                      </p:cBhvr>
                                      <p:to>
                                        <p:strVal val="0.5"/>
                                      </p:to>
                                    </p:set>
                                    <p:animEffect filter="image" prLst="opacity: 0.5">
                                      <p:cBhvr rctx="IE">
                                        <p:cTn id="10" dur="indefinite"/>
                                        <p:tgtEl>
                                          <p:spTgt spid="3">
                                            <p:txEl>
                                              <p:pRg st="8" end="8"/>
                                            </p:txEl>
                                          </p:spTgt>
                                        </p:tgtEl>
                                      </p:cBhvr>
                                    </p:animEffect>
                                  </p:childTnLst>
                                </p:cTn>
                              </p:par>
                              <p:par>
                                <p:cTn id="11" presetID="9" presetClass="emph" presetSubtype="0" nodeType="withEffect">
                                  <p:stCondLst>
                                    <p:cond delay="0"/>
                                  </p:stCondLst>
                                  <p:childTnLst>
                                    <p:set>
                                      <p:cBhvr rctx="PPT">
                                        <p:cTn id="12" dur="indefinite"/>
                                        <p:tgtEl>
                                          <p:spTgt spid="3">
                                            <p:txEl>
                                              <p:pRg st="10" end="10"/>
                                            </p:txEl>
                                          </p:spTgt>
                                        </p:tgtEl>
                                        <p:attrNameLst>
                                          <p:attrName>style.opacity</p:attrName>
                                        </p:attrNameLst>
                                      </p:cBhvr>
                                      <p:to>
                                        <p:strVal val="0.5"/>
                                      </p:to>
                                    </p:set>
                                    <p:animEffect filter="image" prLst="opacity: 0.5">
                                      <p:cBhvr rctx="IE">
                                        <p:cTn id="13" dur="indefinite"/>
                                        <p:tgtEl>
                                          <p:spTgt spid="3">
                                            <p:txEl>
                                              <p:pRg st="10" end="10"/>
                                            </p:txEl>
                                          </p:spTgt>
                                        </p:tgtEl>
                                      </p:cBhvr>
                                    </p:animEffect>
                                  </p:childTnLst>
                                </p:cTn>
                              </p:par>
                              <p:par>
                                <p:cTn id="14" presetID="9" presetClass="emph" presetSubtype="0" nodeType="withEffect">
                                  <p:stCondLst>
                                    <p:cond delay="0"/>
                                  </p:stCondLst>
                                  <p:childTnLst>
                                    <p:set>
                                      <p:cBhvr rctx="PPT">
                                        <p:cTn id="15" dur="indefinite"/>
                                        <p:tgtEl>
                                          <p:spTgt spid="3">
                                            <p:txEl>
                                              <p:pRg st="11" end="11"/>
                                            </p:txEl>
                                          </p:spTgt>
                                        </p:tgtEl>
                                        <p:attrNameLst>
                                          <p:attrName>style.opacity</p:attrName>
                                        </p:attrNameLst>
                                      </p:cBhvr>
                                      <p:to>
                                        <p:strVal val="0.5"/>
                                      </p:to>
                                    </p:set>
                                    <p:animEffect filter="image" prLst="opacity: 0.5">
                                      <p:cBhvr rctx="IE">
                                        <p:cTn id="16" dur="indefinite"/>
                                        <p:tgtEl>
                                          <p:spTgt spid="3">
                                            <p:txEl>
                                              <p:pRg st="11" end="11"/>
                                            </p:txEl>
                                          </p:spTgt>
                                        </p:tgtEl>
                                      </p:cBhvr>
                                    </p:animEffect>
                                  </p:childTnLst>
                                </p:cTn>
                              </p:par>
                              <p:par>
                                <p:cTn id="17" presetID="28" presetClass="entr" presetSubtype="0" fill="hold" grpId="0" nodeType="with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 calcmode="lin" valueType="num">
                                      <p:cBhvr>
                                        <p:cTn id="19" dur="15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0" dur="15000" fill="hold"/>
                                        <p:tgtEl>
                                          <p:spTgt spid="25">
                                            <p:txEl>
                                              <p:pRg st="0" end="0"/>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 calcmode="lin" valueType="num">
                                      <p:cBhvr>
                                        <p:cTn id="23" dur="15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24" dur="15000" fill="hold"/>
                                        <p:tgtEl>
                                          <p:spTgt spid="25">
                                            <p:txEl>
                                              <p:pRg st="1" end="1"/>
                                            </p:txEl>
                                          </p:spTgt>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 calcmode="lin" valueType="num">
                                      <p:cBhvr>
                                        <p:cTn id="27" dur="15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8" dur="15000" fill="hold"/>
                                        <p:tgtEl>
                                          <p:spTgt spid="25">
                                            <p:txEl>
                                              <p:pRg st="2" end="2"/>
                                            </p:txEl>
                                          </p:spTgt>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 calcmode="lin" valueType="num">
                                      <p:cBhvr>
                                        <p:cTn id="31" dur="15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2" dur="15000" fill="hold"/>
                                        <p:tgtEl>
                                          <p:spTgt spid="25">
                                            <p:txEl>
                                              <p:pRg st="3" end="3"/>
                                            </p:txEl>
                                          </p:spTgt>
                                        </p:tgtEl>
                                        <p:attrNameLst>
                                          <p:attrName>ppt_y</p:attrName>
                                        </p:attrNameLst>
                                      </p:cBhvr>
                                      <p:tavLst>
                                        <p:tav tm="0">
                                          <p:val>
                                            <p:strVal val="#ppt_y+1"/>
                                          </p:val>
                                        </p:tav>
                                        <p:tav tm="100000">
                                          <p:val>
                                            <p:strVal val="#ppt_y-1"/>
                                          </p:val>
                                        </p:tav>
                                      </p:tavLst>
                                    </p:anim>
                                  </p:childTnLst>
                                </p:cTn>
                              </p:par>
                              <p:par>
                                <p:cTn id="33" presetID="28" presetClass="entr" presetSubtype="0" fill="hold" grpId="0" nodeType="with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 calcmode="lin" valueType="num">
                                      <p:cBhvr>
                                        <p:cTn id="35" dur="15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36" dur="15000" fill="hold"/>
                                        <p:tgtEl>
                                          <p:spTgt spid="25">
                                            <p:txEl>
                                              <p:pRg st="4" end="4"/>
                                            </p:txEl>
                                          </p:spTgt>
                                        </p:tgtEl>
                                        <p:attrNameLst>
                                          <p:attrName>ppt_y</p:attrName>
                                        </p:attrNameLst>
                                      </p:cBhvr>
                                      <p:tavLst>
                                        <p:tav tm="0">
                                          <p:val>
                                            <p:strVal val="#ppt_y+1"/>
                                          </p:val>
                                        </p:tav>
                                        <p:tav tm="100000">
                                          <p:val>
                                            <p:strVal val="#ppt_y-1"/>
                                          </p:val>
                                        </p:tav>
                                      </p:tavLst>
                                    </p:anim>
                                  </p:childTnLst>
                                </p:cTn>
                              </p:par>
                              <p:par>
                                <p:cTn id="37" presetID="28" presetClass="entr" presetSubtype="0" fill="hold" grpId="0" nodeType="with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 calcmode="lin" valueType="num">
                                      <p:cBhvr>
                                        <p:cTn id="39" dur="15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40" dur="15000" fill="hold"/>
                                        <p:tgtEl>
                                          <p:spTgt spid="25">
                                            <p:txEl>
                                              <p:pRg st="5" end="5"/>
                                            </p:txEl>
                                          </p:spTgt>
                                        </p:tgtEl>
                                        <p:attrNameLst>
                                          <p:attrName>ppt_y</p:attrName>
                                        </p:attrNameLst>
                                      </p:cBhvr>
                                      <p:tavLst>
                                        <p:tav tm="0">
                                          <p:val>
                                            <p:strVal val="#ppt_y+1"/>
                                          </p:val>
                                        </p:tav>
                                        <p:tav tm="100000">
                                          <p:val>
                                            <p:strVal val="#ppt_y-1"/>
                                          </p:val>
                                        </p:tav>
                                      </p:tavLst>
                                    </p:anim>
                                  </p:childTnLst>
                                </p:cTn>
                              </p:par>
                              <p:par>
                                <p:cTn id="41" presetID="28" presetClass="entr" presetSubtype="0" fill="hold" grpId="0" nodeType="withEffect">
                                  <p:stCondLst>
                                    <p:cond delay="0"/>
                                  </p:stCondLst>
                                  <p:childTnLst>
                                    <p:set>
                                      <p:cBhvr>
                                        <p:cTn id="42" dur="1" fill="hold">
                                          <p:stCondLst>
                                            <p:cond delay="0"/>
                                          </p:stCondLst>
                                        </p:cTn>
                                        <p:tgtEl>
                                          <p:spTgt spid="25">
                                            <p:txEl>
                                              <p:pRg st="6" end="6"/>
                                            </p:txEl>
                                          </p:spTgt>
                                        </p:tgtEl>
                                        <p:attrNameLst>
                                          <p:attrName>style.visibility</p:attrName>
                                        </p:attrNameLst>
                                      </p:cBhvr>
                                      <p:to>
                                        <p:strVal val="visible"/>
                                      </p:to>
                                    </p:set>
                                    <p:anim calcmode="lin" valueType="num">
                                      <p:cBhvr>
                                        <p:cTn id="43" dur="15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44" dur="15000" fill="hold"/>
                                        <p:tgtEl>
                                          <p:spTgt spid="25">
                                            <p:txEl>
                                              <p:pRg st="6" end="6"/>
                                            </p:txEl>
                                          </p:spTgt>
                                        </p:tgtEl>
                                        <p:attrNameLst>
                                          <p:attrName>ppt_y</p:attrName>
                                        </p:attrNameLst>
                                      </p:cBhvr>
                                      <p:tavLst>
                                        <p:tav tm="0">
                                          <p:val>
                                            <p:strVal val="#ppt_y+1"/>
                                          </p:val>
                                        </p:tav>
                                        <p:tav tm="100000">
                                          <p:val>
                                            <p:strVal val="#ppt_y-1"/>
                                          </p:val>
                                        </p:tav>
                                      </p:tavLst>
                                    </p:anim>
                                  </p:childTnLst>
                                </p:cTn>
                              </p:par>
                              <p:par>
                                <p:cTn id="45" presetID="28" presetClass="entr" presetSubtype="0" fill="hold" grpId="0" nodeType="withEffect">
                                  <p:stCondLst>
                                    <p:cond delay="0"/>
                                  </p:stCondLst>
                                  <p:childTnLst>
                                    <p:set>
                                      <p:cBhvr>
                                        <p:cTn id="46" dur="1" fill="hold">
                                          <p:stCondLst>
                                            <p:cond delay="0"/>
                                          </p:stCondLst>
                                        </p:cTn>
                                        <p:tgtEl>
                                          <p:spTgt spid="25">
                                            <p:txEl>
                                              <p:pRg st="7" end="7"/>
                                            </p:txEl>
                                          </p:spTgt>
                                        </p:tgtEl>
                                        <p:attrNameLst>
                                          <p:attrName>style.visibility</p:attrName>
                                        </p:attrNameLst>
                                      </p:cBhvr>
                                      <p:to>
                                        <p:strVal val="visible"/>
                                      </p:to>
                                    </p:set>
                                    <p:anim calcmode="lin" valueType="num">
                                      <p:cBhvr>
                                        <p:cTn id="47" dur="15000" fill="hold"/>
                                        <p:tgtEl>
                                          <p:spTgt spid="25">
                                            <p:txEl>
                                              <p:pRg st="7" end="7"/>
                                            </p:txEl>
                                          </p:spTgt>
                                        </p:tgtEl>
                                        <p:attrNameLst>
                                          <p:attrName>ppt_x</p:attrName>
                                        </p:attrNameLst>
                                      </p:cBhvr>
                                      <p:tavLst>
                                        <p:tav tm="0">
                                          <p:val>
                                            <p:strVal val="#ppt_x"/>
                                          </p:val>
                                        </p:tav>
                                        <p:tav tm="100000">
                                          <p:val>
                                            <p:strVal val="#ppt_x"/>
                                          </p:val>
                                        </p:tav>
                                      </p:tavLst>
                                    </p:anim>
                                    <p:anim calcmode="lin" valueType="num">
                                      <p:cBhvr>
                                        <p:cTn id="48" dur="15000" fill="hold"/>
                                        <p:tgtEl>
                                          <p:spTgt spid="25">
                                            <p:txEl>
                                              <p:pRg st="7" end="7"/>
                                            </p:txEl>
                                          </p:spTgt>
                                        </p:tgtEl>
                                        <p:attrNameLst>
                                          <p:attrName>ppt_y</p:attrName>
                                        </p:attrNameLst>
                                      </p:cBhvr>
                                      <p:tavLst>
                                        <p:tav tm="0">
                                          <p:val>
                                            <p:strVal val="#ppt_y+1"/>
                                          </p:val>
                                        </p:tav>
                                        <p:tav tm="100000">
                                          <p:val>
                                            <p:strVal val="#ppt_y-1"/>
                                          </p:val>
                                        </p:tav>
                                      </p:tavLst>
                                    </p:anim>
                                  </p:childTnLst>
                                </p:cTn>
                              </p:par>
                              <p:par>
                                <p:cTn id="49" presetID="28" presetClass="entr" presetSubtype="0" fill="hold" grpId="0" nodeType="withEffect">
                                  <p:stCondLst>
                                    <p:cond delay="0"/>
                                  </p:stCondLst>
                                  <p:childTnLst>
                                    <p:set>
                                      <p:cBhvr>
                                        <p:cTn id="50" dur="1" fill="hold">
                                          <p:stCondLst>
                                            <p:cond delay="0"/>
                                          </p:stCondLst>
                                        </p:cTn>
                                        <p:tgtEl>
                                          <p:spTgt spid="25">
                                            <p:txEl>
                                              <p:pRg st="8" end="8"/>
                                            </p:txEl>
                                          </p:spTgt>
                                        </p:tgtEl>
                                        <p:attrNameLst>
                                          <p:attrName>style.visibility</p:attrName>
                                        </p:attrNameLst>
                                      </p:cBhvr>
                                      <p:to>
                                        <p:strVal val="visible"/>
                                      </p:to>
                                    </p:set>
                                    <p:anim calcmode="lin" valueType="num">
                                      <p:cBhvr>
                                        <p:cTn id="51" dur="15000" fill="hold"/>
                                        <p:tgtEl>
                                          <p:spTgt spid="25">
                                            <p:txEl>
                                              <p:pRg st="8" end="8"/>
                                            </p:txEl>
                                          </p:spTgt>
                                        </p:tgtEl>
                                        <p:attrNameLst>
                                          <p:attrName>ppt_x</p:attrName>
                                        </p:attrNameLst>
                                      </p:cBhvr>
                                      <p:tavLst>
                                        <p:tav tm="0">
                                          <p:val>
                                            <p:strVal val="#ppt_x"/>
                                          </p:val>
                                        </p:tav>
                                        <p:tav tm="100000">
                                          <p:val>
                                            <p:strVal val="#ppt_x"/>
                                          </p:val>
                                        </p:tav>
                                      </p:tavLst>
                                    </p:anim>
                                    <p:anim calcmode="lin" valueType="num">
                                      <p:cBhvr>
                                        <p:cTn id="52" dur="15000" fill="hold"/>
                                        <p:tgtEl>
                                          <p:spTgt spid="25">
                                            <p:txEl>
                                              <p:pRg st="8" end="8"/>
                                            </p:txEl>
                                          </p:spTgt>
                                        </p:tgtEl>
                                        <p:attrNameLst>
                                          <p:attrName>ppt_y</p:attrName>
                                        </p:attrNameLst>
                                      </p:cBhvr>
                                      <p:tavLst>
                                        <p:tav tm="0">
                                          <p:val>
                                            <p:strVal val="#ppt_y+1"/>
                                          </p:val>
                                        </p:tav>
                                        <p:tav tm="100000">
                                          <p:val>
                                            <p:strVal val="#ppt_y-1"/>
                                          </p:val>
                                        </p:tav>
                                      </p:tavLst>
                                    </p:anim>
                                  </p:childTnLst>
                                </p:cTn>
                              </p:par>
                              <p:par>
                                <p:cTn id="53" presetID="28" presetClass="entr" presetSubtype="0" fill="hold" grpId="0" nodeType="withEffect">
                                  <p:stCondLst>
                                    <p:cond delay="0"/>
                                  </p:stCondLst>
                                  <p:childTnLst>
                                    <p:set>
                                      <p:cBhvr>
                                        <p:cTn id="54" dur="1" fill="hold">
                                          <p:stCondLst>
                                            <p:cond delay="0"/>
                                          </p:stCondLst>
                                        </p:cTn>
                                        <p:tgtEl>
                                          <p:spTgt spid="25">
                                            <p:txEl>
                                              <p:pRg st="9" end="9"/>
                                            </p:txEl>
                                          </p:spTgt>
                                        </p:tgtEl>
                                        <p:attrNameLst>
                                          <p:attrName>style.visibility</p:attrName>
                                        </p:attrNameLst>
                                      </p:cBhvr>
                                      <p:to>
                                        <p:strVal val="visible"/>
                                      </p:to>
                                    </p:set>
                                    <p:anim calcmode="lin" valueType="num">
                                      <p:cBhvr>
                                        <p:cTn id="55" dur="15000" fill="hold"/>
                                        <p:tgtEl>
                                          <p:spTgt spid="25">
                                            <p:txEl>
                                              <p:pRg st="9" end="9"/>
                                            </p:txEl>
                                          </p:spTgt>
                                        </p:tgtEl>
                                        <p:attrNameLst>
                                          <p:attrName>ppt_x</p:attrName>
                                        </p:attrNameLst>
                                      </p:cBhvr>
                                      <p:tavLst>
                                        <p:tav tm="0">
                                          <p:val>
                                            <p:strVal val="#ppt_x"/>
                                          </p:val>
                                        </p:tav>
                                        <p:tav tm="100000">
                                          <p:val>
                                            <p:strVal val="#ppt_x"/>
                                          </p:val>
                                        </p:tav>
                                      </p:tavLst>
                                    </p:anim>
                                    <p:anim calcmode="lin" valueType="num">
                                      <p:cBhvr>
                                        <p:cTn id="56" dur="15000" fill="hold"/>
                                        <p:tgtEl>
                                          <p:spTgt spid="25">
                                            <p:txEl>
                                              <p:pRg st="9" end="9"/>
                                            </p:txEl>
                                          </p:spTgt>
                                        </p:tgtEl>
                                        <p:attrNameLst>
                                          <p:attrName>ppt_y</p:attrName>
                                        </p:attrNameLst>
                                      </p:cBhvr>
                                      <p:tavLst>
                                        <p:tav tm="0">
                                          <p:val>
                                            <p:strVal val="#ppt_y+1"/>
                                          </p:val>
                                        </p:tav>
                                        <p:tav tm="100000">
                                          <p:val>
                                            <p:strVal val="#ppt_y-1"/>
                                          </p:val>
                                        </p:tav>
                                      </p:tavLst>
                                    </p:anim>
                                  </p:childTnLst>
                                </p:cTn>
                              </p:par>
                              <p:par>
                                <p:cTn id="57" presetID="28" presetClass="entr" presetSubtype="0" fill="hold" grpId="0" nodeType="withEffect">
                                  <p:stCondLst>
                                    <p:cond delay="0"/>
                                  </p:stCondLst>
                                  <p:childTnLst>
                                    <p:set>
                                      <p:cBhvr>
                                        <p:cTn id="58" dur="1" fill="hold">
                                          <p:stCondLst>
                                            <p:cond delay="0"/>
                                          </p:stCondLst>
                                        </p:cTn>
                                        <p:tgtEl>
                                          <p:spTgt spid="25">
                                            <p:txEl>
                                              <p:pRg st="10" end="10"/>
                                            </p:txEl>
                                          </p:spTgt>
                                        </p:tgtEl>
                                        <p:attrNameLst>
                                          <p:attrName>style.visibility</p:attrName>
                                        </p:attrNameLst>
                                      </p:cBhvr>
                                      <p:to>
                                        <p:strVal val="visible"/>
                                      </p:to>
                                    </p:set>
                                    <p:anim calcmode="lin" valueType="num">
                                      <p:cBhvr>
                                        <p:cTn id="59" dur="15000" fill="hold"/>
                                        <p:tgtEl>
                                          <p:spTgt spid="25">
                                            <p:txEl>
                                              <p:pRg st="10" end="10"/>
                                            </p:txEl>
                                          </p:spTgt>
                                        </p:tgtEl>
                                        <p:attrNameLst>
                                          <p:attrName>ppt_x</p:attrName>
                                        </p:attrNameLst>
                                      </p:cBhvr>
                                      <p:tavLst>
                                        <p:tav tm="0">
                                          <p:val>
                                            <p:strVal val="#ppt_x"/>
                                          </p:val>
                                        </p:tav>
                                        <p:tav tm="100000">
                                          <p:val>
                                            <p:strVal val="#ppt_x"/>
                                          </p:val>
                                        </p:tav>
                                      </p:tavLst>
                                    </p:anim>
                                    <p:anim calcmode="lin" valueType="num">
                                      <p:cBhvr>
                                        <p:cTn id="60" dur="15000" fill="hold"/>
                                        <p:tgtEl>
                                          <p:spTgt spid="25">
                                            <p:txEl>
                                              <p:pRg st="10" end="10"/>
                                            </p:txEl>
                                          </p:spTgt>
                                        </p:tgtEl>
                                        <p:attrNameLst>
                                          <p:attrName>ppt_y</p:attrName>
                                        </p:attrNameLst>
                                      </p:cBhvr>
                                      <p:tavLst>
                                        <p:tav tm="0">
                                          <p:val>
                                            <p:strVal val="#ppt_y+1"/>
                                          </p:val>
                                        </p:tav>
                                        <p:tav tm="100000">
                                          <p:val>
                                            <p:strVal val="#ppt_y-1"/>
                                          </p:val>
                                        </p:tav>
                                      </p:tavLst>
                                    </p:anim>
                                  </p:childTnLst>
                                </p:cTn>
                              </p:par>
                              <p:par>
                                <p:cTn id="61" presetID="28" presetClass="entr" presetSubtype="0" fill="hold" grpId="0" nodeType="withEffect">
                                  <p:stCondLst>
                                    <p:cond delay="0"/>
                                  </p:stCondLst>
                                  <p:childTnLst>
                                    <p:set>
                                      <p:cBhvr>
                                        <p:cTn id="62" dur="1" fill="hold">
                                          <p:stCondLst>
                                            <p:cond delay="0"/>
                                          </p:stCondLst>
                                        </p:cTn>
                                        <p:tgtEl>
                                          <p:spTgt spid="25">
                                            <p:txEl>
                                              <p:pRg st="11" end="11"/>
                                            </p:txEl>
                                          </p:spTgt>
                                        </p:tgtEl>
                                        <p:attrNameLst>
                                          <p:attrName>style.visibility</p:attrName>
                                        </p:attrNameLst>
                                      </p:cBhvr>
                                      <p:to>
                                        <p:strVal val="visible"/>
                                      </p:to>
                                    </p:set>
                                    <p:anim calcmode="lin" valueType="num">
                                      <p:cBhvr>
                                        <p:cTn id="63" dur="15000" fill="hold"/>
                                        <p:tgtEl>
                                          <p:spTgt spid="25">
                                            <p:txEl>
                                              <p:pRg st="11" end="11"/>
                                            </p:txEl>
                                          </p:spTgt>
                                        </p:tgtEl>
                                        <p:attrNameLst>
                                          <p:attrName>ppt_x</p:attrName>
                                        </p:attrNameLst>
                                      </p:cBhvr>
                                      <p:tavLst>
                                        <p:tav tm="0">
                                          <p:val>
                                            <p:strVal val="#ppt_x"/>
                                          </p:val>
                                        </p:tav>
                                        <p:tav tm="100000">
                                          <p:val>
                                            <p:strVal val="#ppt_x"/>
                                          </p:val>
                                        </p:tav>
                                      </p:tavLst>
                                    </p:anim>
                                    <p:anim calcmode="lin" valueType="num">
                                      <p:cBhvr>
                                        <p:cTn id="64" dur="15000" fill="hold"/>
                                        <p:tgtEl>
                                          <p:spTgt spid="25">
                                            <p:txEl>
                                              <p:pRg st="11" end="11"/>
                                            </p:txEl>
                                          </p:spTgt>
                                        </p:tgtEl>
                                        <p:attrNameLst>
                                          <p:attrName>ppt_y</p:attrName>
                                        </p:attrNameLst>
                                      </p:cBhvr>
                                      <p:tavLst>
                                        <p:tav tm="0">
                                          <p:val>
                                            <p:strVal val="#ppt_y+1"/>
                                          </p:val>
                                        </p:tav>
                                        <p:tav tm="100000">
                                          <p:val>
                                            <p:strVal val="#ppt_y-1"/>
                                          </p:val>
                                        </p:tav>
                                      </p:tavLst>
                                    </p:anim>
                                  </p:childTnLst>
                                </p:cTn>
                              </p:par>
                              <p:par>
                                <p:cTn id="65" presetID="28" presetClass="entr" presetSubtype="0" fill="hold" grpId="0" nodeType="withEffect">
                                  <p:stCondLst>
                                    <p:cond delay="0"/>
                                  </p:stCondLst>
                                  <p:childTnLst>
                                    <p:set>
                                      <p:cBhvr>
                                        <p:cTn id="66" dur="1" fill="hold">
                                          <p:stCondLst>
                                            <p:cond delay="0"/>
                                          </p:stCondLst>
                                        </p:cTn>
                                        <p:tgtEl>
                                          <p:spTgt spid="25">
                                            <p:txEl>
                                              <p:pRg st="12" end="12"/>
                                            </p:txEl>
                                          </p:spTgt>
                                        </p:tgtEl>
                                        <p:attrNameLst>
                                          <p:attrName>style.visibility</p:attrName>
                                        </p:attrNameLst>
                                      </p:cBhvr>
                                      <p:to>
                                        <p:strVal val="visible"/>
                                      </p:to>
                                    </p:set>
                                    <p:anim calcmode="lin" valueType="num">
                                      <p:cBhvr>
                                        <p:cTn id="67" dur="15000" fill="hold"/>
                                        <p:tgtEl>
                                          <p:spTgt spid="25">
                                            <p:txEl>
                                              <p:pRg st="12" end="12"/>
                                            </p:txEl>
                                          </p:spTgt>
                                        </p:tgtEl>
                                        <p:attrNameLst>
                                          <p:attrName>ppt_x</p:attrName>
                                        </p:attrNameLst>
                                      </p:cBhvr>
                                      <p:tavLst>
                                        <p:tav tm="0">
                                          <p:val>
                                            <p:strVal val="#ppt_x"/>
                                          </p:val>
                                        </p:tav>
                                        <p:tav tm="100000">
                                          <p:val>
                                            <p:strVal val="#ppt_x"/>
                                          </p:val>
                                        </p:tav>
                                      </p:tavLst>
                                    </p:anim>
                                    <p:anim calcmode="lin" valueType="num">
                                      <p:cBhvr>
                                        <p:cTn id="68" dur="15000" fill="hold"/>
                                        <p:tgtEl>
                                          <p:spTgt spid="25">
                                            <p:txEl>
                                              <p:pRg st="12" end="12"/>
                                            </p:txEl>
                                          </p:spTgt>
                                        </p:tgtEl>
                                        <p:attrNameLst>
                                          <p:attrName>ppt_y</p:attrName>
                                        </p:attrNameLst>
                                      </p:cBhvr>
                                      <p:tavLst>
                                        <p:tav tm="0">
                                          <p:val>
                                            <p:strVal val="#ppt_y+1"/>
                                          </p:val>
                                        </p:tav>
                                        <p:tav tm="100000">
                                          <p:val>
                                            <p:strVal val="#ppt_y-1"/>
                                          </p:val>
                                        </p:tav>
                                      </p:tavLst>
                                    </p:anim>
                                  </p:childTnLst>
                                </p:cTn>
                              </p:par>
                              <p:par>
                                <p:cTn id="69" presetID="28" presetClass="entr" presetSubtype="0" fill="hold" grpId="0" nodeType="withEffect">
                                  <p:stCondLst>
                                    <p:cond delay="0"/>
                                  </p:stCondLst>
                                  <p:childTnLst>
                                    <p:set>
                                      <p:cBhvr>
                                        <p:cTn id="70" dur="1" fill="hold">
                                          <p:stCondLst>
                                            <p:cond delay="0"/>
                                          </p:stCondLst>
                                        </p:cTn>
                                        <p:tgtEl>
                                          <p:spTgt spid="25">
                                            <p:txEl>
                                              <p:pRg st="13" end="13"/>
                                            </p:txEl>
                                          </p:spTgt>
                                        </p:tgtEl>
                                        <p:attrNameLst>
                                          <p:attrName>style.visibility</p:attrName>
                                        </p:attrNameLst>
                                      </p:cBhvr>
                                      <p:to>
                                        <p:strVal val="visible"/>
                                      </p:to>
                                    </p:set>
                                    <p:anim calcmode="lin" valueType="num">
                                      <p:cBhvr>
                                        <p:cTn id="71" dur="15000" fill="hold"/>
                                        <p:tgtEl>
                                          <p:spTgt spid="25">
                                            <p:txEl>
                                              <p:pRg st="13" end="13"/>
                                            </p:txEl>
                                          </p:spTgt>
                                        </p:tgtEl>
                                        <p:attrNameLst>
                                          <p:attrName>ppt_x</p:attrName>
                                        </p:attrNameLst>
                                      </p:cBhvr>
                                      <p:tavLst>
                                        <p:tav tm="0">
                                          <p:val>
                                            <p:strVal val="#ppt_x"/>
                                          </p:val>
                                        </p:tav>
                                        <p:tav tm="100000">
                                          <p:val>
                                            <p:strVal val="#ppt_x"/>
                                          </p:val>
                                        </p:tav>
                                      </p:tavLst>
                                    </p:anim>
                                    <p:anim calcmode="lin" valueType="num">
                                      <p:cBhvr>
                                        <p:cTn id="72" dur="15000" fill="hold"/>
                                        <p:tgtEl>
                                          <p:spTgt spid="25">
                                            <p:txEl>
                                              <p:pRg st="13" end="13"/>
                                            </p:txEl>
                                          </p:spTgt>
                                        </p:tgtEl>
                                        <p:attrNameLst>
                                          <p:attrName>ppt_y</p:attrName>
                                        </p:attrNameLst>
                                      </p:cBhvr>
                                      <p:tavLst>
                                        <p:tav tm="0">
                                          <p:val>
                                            <p:strVal val="#ppt_y+1"/>
                                          </p:val>
                                        </p:tav>
                                        <p:tav tm="100000">
                                          <p:val>
                                            <p:strVal val="#ppt_y-1"/>
                                          </p:val>
                                        </p:tav>
                                      </p:tavLst>
                                    </p:anim>
                                  </p:childTnLst>
                                </p:cTn>
                              </p:par>
                              <p:par>
                                <p:cTn id="73" presetID="28" presetClass="entr" presetSubtype="0" fill="hold" grpId="0" nodeType="withEffect">
                                  <p:stCondLst>
                                    <p:cond delay="0"/>
                                  </p:stCondLst>
                                  <p:childTnLst>
                                    <p:set>
                                      <p:cBhvr>
                                        <p:cTn id="74" dur="1" fill="hold">
                                          <p:stCondLst>
                                            <p:cond delay="0"/>
                                          </p:stCondLst>
                                        </p:cTn>
                                        <p:tgtEl>
                                          <p:spTgt spid="25">
                                            <p:txEl>
                                              <p:pRg st="14" end="14"/>
                                            </p:txEl>
                                          </p:spTgt>
                                        </p:tgtEl>
                                        <p:attrNameLst>
                                          <p:attrName>style.visibility</p:attrName>
                                        </p:attrNameLst>
                                      </p:cBhvr>
                                      <p:to>
                                        <p:strVal val="visible"/>
                                      </p:to>
                                    </p:set>
                                    <p:anim calcmode="lin" valueType="num">
                                      <p:cBhvr>
                                        <p:cTn id="75" dur="15000" fill="hold"/>
                                        <p:tgtEl>
                                          <p:spTgt spid="25">
                                            <p:txEl>
                                              <p:pRg st="14" end="14"/>
                                            </p:txEl>
                                          </p:spTgt>
                                        </p:tgtEl>
                                        <p:attrNameLst>
                                          <p:attrName>ppt_x</p:attrName>
                                        </p:attrNameLst>
                                      </p:cBhvr>
                                      <p:tavLst>
                                        <p:tav tm="0">
                                          <p:val>
                                            <p:strVal val="#ppt_x"/>
                                          </p:val>
                                        </p:tav>
                                        <p:tav tm="100000">
                                          <p:val>
                                            <p:strVal val="#ppt_x"/>
                                          </p:val>
                                        </p:tav>
                                      </p:tavLst>
                                    </p:anim>
                                    <p:anim calcmode="lin" valueType="num">
                                      <p:cBhvr>
                                        <p:cTn id="76" dur="15000" fill="hold"/>
                                        <p:tgtEl>
                                          <p:spTgt spid="25">
                                            <p:txEl>
                                              <p:pRg st="14" end="14"/>
                                            </p:txEl>
                                          </p:spTgt>
                                        </p:tgtEl>
                                        <p:attrNameLst>
                                          <p:attrName>ppt_y</p:attrName>
                                        </p:attrNameLst>
                                      </p:cBhvr>
                                      <p:tavLst>
                                        <p:tav tm="0">
                                          <p:val>
                                            <p:strVal val="#ppt_y+1"/>
                                          </p:val>
                                        </p:tav>
                                        <p:tav tm="100000">
                                          <p:val>
                                            <p:strVal val="#ppt_y-1"/>
                                          </p:val>
                                        </p:tav>
                                      </p:tavLst>
                                    </p:anim>
                                  </p:childTnLst>
                                </p:cTn>
                              </p:par>
                              <p:par>
                                <p:cTn id="77" presetID="28" presetClass="entr" presetSubtype="0" fill="hold" grpId="0" nodeType="withEffect">
                                  <p:stCondLst>
                                    <p:cond delay="0"/>
                                  </p:stCondLst>
                                  <p:childTnLst>
                                    <p:set>
                                      <p:cBhvr>
                                        <p:cTn id="78" dur="1" fill="hold">
                                          <p:stCondLst>
                                            <p:cond delay="0"/>
                                          </p:stCondLst>
                                        </p:cTn>
                                        <p:tgtEl>
                                          <p:spTgt spid="25">
                                            <p:txEl>
                                              <p:pRg st="15" end="15"/>
                                            </p:txEl>
                                          </p:spTgt>
                                        </p:tgtEl>
                                        <p:attrNameLst>
                                          <p:attrName>style.visibility</p:attrName>
                                        </p:attrNameLst>
                                      </p:cBhvr>
                                      <p:to>
                                        <p:strVal val="visible"/>
                                      </p:to>
                                    </p:set>
                                    <p:anim calcmode="lin" valueType="num">
                                      <p:cBhvr>
                                        <p:cTn id="79" dur="15000" fill="hold"/>
                                        <p:tgtEl>
                                          <p:spTgt spid="25">
                                            <p:txEl>
                                              <p:pRg st="15" end="15"/>
                                            </p:txEl>
                                          </p:spTgt>
                                        </p:tgtEl>
                                        <p:attrNameLst>
                                          <p:attrName>ppt_x</p:attrName>
                                        </p:attrNameLst>
                                      </p:cBhvr>
                                      <p:tavLst>
                                        <p:tav tm="0">
                                          <p:val>
                                            <p:strVal val="#ppt_x"/>
                                          </p:val>
                                        </p:tav>
                                        <p:tav tm="100000">
                                          <p:val>
                                            <p:strVal val="#ppt_x"/>
                                          </p:val>
                                        </p:tav>
                                      </p:tavLst>
                                    </p:anim>
                                    <p:anim calcmode="lin" valueType="num">
                                      <p:cBhvr>
                                        <p:cTn id="80" dur="15000" fill="hold"/>
                                        <p:tgtEl>
                                          <p:spTgt spid="25">
                                            <p:txEl>
                                              <p:pRg st="15" end="15"/>
                                            </p:txEl>
                                          </p:spTgt>
                                        </p:tgtEl>
                                        <p:attrNameLst>
                                          <p:attrName>ppt_y</p:attrName>
                                        </p:attrNameLst>
                                      </p:cBhvr>
                                      <p:tavLst>
                                        <p:tav tm="0">
                                          <p:val>
                                            <p:strVal val="#ppt_y+1"/>
                                          </p:val>
                                        </p:tav>
                                        <p:tav tm="100000">
                                          <p:val>
                                            <p:strVal val="#ppt_y-1"/>
                                          </p:val>
                                        </p:tav>
                                      </p:tavLst>
                                    </p:anim>
                                  </p:childTnLst>
                                </p:cTn>
                              </p:par>
                              <p:par>
                                <p:cTn id="81" presetID="28" presetClass="entr" presetSubtype="0" fill="hold" grpId="0" nodeType="withEffect">
                                  <p:stCondLst>
                                    <p:cond delay="0"/>
                                  </p:stCondLst>
                                  <p:childTnLst>
                                    <p:set>
                                      <p:cBhvr>
                                        <p:cTn id="82" dur="1" fill="hold">
                                          <p:stCondLst>
                                            <p:cond delay="0"/>
                                          </p:stCondLst>
                                        </p:cTn>
                                        <p:tgtEl>
                                          <p:spTgt spid="25">
                                            <p:txEl>
                                              <p:pRg st="16" end="16"/>
                                            </p:txEl>
                                          </p:spTgt>
                                        </p:tgtEl>
                                        <p:attrNameLst>
                                          <p:attrName>style.visibility</p:attrName>
                                        </p:attrNameLst>
                                      </p:cBhvr>
                                      <p:to>
                                        <p:strVal val="visible"/>
                                      </p:to>
                                    </p:set>
                                    <p:anim calcmode="lin" valueType="num">
                                      <p:cBhvr>
                                        <p:cTn id="83" dur="15000" fill="hold"/>
                                        <p:tgtEl>
                                          <p:spTgt spid="25">
                                            <p:txEl>
                                              <p:pRg st="16" end="16"/>
                                            </p:txEl>
                                          </p:spTgt>
                                        </p:tgtEl>
                                        <p:attrNameLst>
                                          <p:attrName>ppt_x</p:attrName>
                                        </p:attrNameLst>
                                      </p:cBhvr>
                                      <p:tavLst>
                                        <p:tav tm="0">
                                          <p:val>
                                            <p:strVal val="#ppt_x"/>
                                          </p:val>
                                        </p:tav>
                                        <p:tav tm="100000">
                                          <p:val>
                                            <p:strVal val="#ppt_x"/>
                                          </p:val>
                                        </p:tav>
                                      </p:tavLst>
                                    </p:anim>
                                    <p:anim calcmode="lin" valueType="num">
                                      <p:cBhvr>
                                        <p:cTn id="84" dur="15000" fill="hold"/>
                                        <p:tgtEl>
                                          <p:spTgt spid="25">
                                            <p:txEl>
                                              <p:pRg st="16" end="16"/>
                                            </p:txEl>
                                          </p:spTgt>
                                        </p:tgtEl>
                                        <p:attrNameLst>
                                          <p:attrName>ppt_y</p:attrName>
                                        </p:attrNameLst>
                                      </p:cBhvr>
                                      <p:tavLst>
                                        <p:tav tm="0">
                                          <p:val>
                                            <p:strVal val="#ppt_y+1"/>
                                          </p:val>
                                        </p:tav>
                                        <p:tav tm="100000">
                                          <p:val>
                                            <p:strVal val="#ppt_y-1"/>
                                          </p:val>
                                        </p:tav>
                                      </p:tavLst>
                                    </p:anim>
                                  </p:childTnLst>
                                </p:cTn>
                              </p:par>
                              <p:par>
                                <p:cTn id="85" presetID="28" presetClass="entr" presetSubtype="0" fill="hold" grpId="0" nodeType="withEffect">
                                  <p:stCondLst>
                                    <p:cond delay="0"/>
                                  </p:stCondLst>
                                  <p:childTnLst>
                                    <p:set>
                                      <p:cBhvr>
                                        <p:cTn id="86" dur="1" fill="hold">
                                          <p:stCondLst>
                                            <p:cond delay="0"/>
                                          </p:stCondLst>
                                        </p:cTn>
                                        <p:tgtEl>
                                          <p:spTgt spid="25">
                                            <p:txEl>
                                              <p:pRg st="17" end="17"/>
                                            </p:txEl>
                                          </p:spTgt>
                                        </p:tgtEl>
                                        <p:attrNameLst>
                                          <p:attrName>style.visibility</p:attrName>
                                        </p:attrNameLst>
                                      </p:cBhvr>
                                      <p:to>
                                        <p:strVal val="visible"/>
                                      </p:to>
                                    </p:set>
                                    <p:anim calcmode="lin" valueType="num">
                                      <p:cBhvr>
                                        <p:cTn id="87" dur="15000" fill="hold"/>
                                        <p:tgtEl>
                                          <p:spTgt spid="25">
                                            <p:txEl>
                                              <p:pRg st="17" end="17"/>
                                            </p:txEl>
                                          </p:spTgt>
                                        </p:tgtEl>
                                        <p:attrNameLst>
                                          <p:attrName>ppt_x</p:attrName>
                                        </p:attrNameLst>
                                      </p:cBhvr>
                                      <p:tavLst>
                                        <p:tav tm="0">
                                          <p:val>
                                            <p:strVal val="#ppt_x"/>
                                          </p:val>
                                        </p:tav>
                                        <p:tav tm="100000">
                                          <p:val>
                                            <p:strVal val="#ppt_x"/>
                                          </p:val>
                                        </p:tav>
                                      </p:tavLst>
                                    </p:anim>
                                    <p:anim calcmode="lin" valueType="num">
                                      <p:cBhvr>
                                        <p:cTn id="88" dur="15000" fill="hold"/>
                                        <p:tgtEl>
                                          <p:spTgt spid="25">
                                            <p:txEl>
                                              <p:pRg st="17" end="17"/>
                                            </p:txEl>
                                          </p:spTgt>
                                        </p:tgtEl>
                                        <p:attrNameLst>
                                          <p:attrName>ppt_y</p:attrName>
                                        </p:attrNameLst>
                                      </p:cBhvr>
                                      <p:tavLst>
                                        <p:tav tm="0">
                                          <p:val>
                                            <p:strVal val="#ppt_y+1"/>
                                          </p:val>
                                        </p:tav>
                                        <p:tav tm="100000">
                                          <p:val>
                                            <p:strVal val="#ppt_y-1"/>
                                          </p:val>
                                        </p:tav>
                                      </p:tavLst>
                                    </p:anim>
                                  </p:childTnLst>
                                </p:cTn>
                              </p:par>
                              <p:par>
                                <p:cTn id="89" presetID="28" presetClass="entr" presetSubtype="0" fill="hold" grpId="0" nodeType="withEffect">
                                  <p:stCondLst>
                                    <p:cond delay="0"/>
                                  </p:stCondLst>
                                  <p:childTnLst>
                                    <p:set>
                                      <p:cBhvr>
                                        <p:cTn id="90" dur="1" fill="hold">
                                          <p:stCondLst>
                                            <p:cond delay="0"/>
                                          </p:stCondLst>
                                        </p:cTn>
                                        <p:tgtEl>
                                          <p:spTgt spid="25">
                                            <p:txEl>
                                              <p:pRg st="18" end="18"/>
                                            </p:txEl>
                                          </p:spTgt>
                                        </p:tgtEl>
                                        <p:attrNameLst>
                                          <p:attrName>style.visibility</p:attrName>
                                        </p:attrNameLst>
                                      </p:cBhvr>
                                      <p:to>
                                        <p:strVal val="visible"/>
                                      </p:to>
                                    </p:set>
                                    <p:anim calcmode="lin" valueType="num">
                                      <p:cBhvr>
                                        <p:cTn id="91" dur="15000" fill="hold"/>
                                        <p:tgtEl>
                                          <p:spTgt spid="25">
                                            <p:txEl>
                                              <p:pRg st="18" end="18"/>
                                            </p:txEl>
                                          </p:spTgt>
                                        </p:tgtEl>
                                        <p:attrNameLst>
                                          <p:attrName>ppt_x</p:attrName>
                                        </p:attrNameLst>
                                      </p:cBhvr>
                                      <p:tavLst>
                                        <p:tav tm="0">
                                          <p:val>
                                            <p:strVal val="#ppt_x"/>
                                          </p:val>
                                        </p:tav>
                                        <p:tav tm="100000">
                                          <p:val>
                                            <p:strVal val="#ppt_x"/>
                                          </p:val>
                                        </p:tav>
                                      </p:tavLst>
                                    </p:anim>
                                    <p:anim calcmode="lin" valueType="num">
                                      <p:cBhvr>
                                        <p:cTn id="92" dur="15000" fill="hold"/>
                                        <p:tgtEl>
                                          <p:spTgt spid="25">
                                            <p:txEl>
                                              <p:pRg st="18" end="18"/>
                                            </p:txEl>
                                          </p:spTgt>
                                        </p:tgtEl>
                                        <p:attrNameLst>
                                          <p:attrName>ppt_y</p:attrName>
                                        </p:attrNameLst>
                                      </p:cBhvr>
                                      <p:tavLst>
                                        <p:tav tm="0">
                                          <p:val>
                                            <p:strVal val="#ppt_y+1"/>
                                          </p:val>
                                        </p:tav>
                                        <p:tav tm="100000">
                                          <p:val>
                                            <p:strVal val="#ppt_y-1"/>
                                          </p:val>
                                        </p:tav>
                                      </p:tavLst>
                                    </p:anim>
                                  </p:childTnLst>
                                </p:cTn>
                              </p:par>
                              <p:par>
                                <p:cTn id="93" presetID="28" presetClass="entr" presetSubtype="0" fill="hold" grpId="0" nodeType="withEffect">
                                  <p:stCondLst>
                                    <p:cond delay="0"/>
                                  </p:stCondLst>
                                  <p:childTnLst>
                                    <p:set>
                                      <p:cBhvr>
                                        <p:cTn id="94" dur="1" fill="hold">
                                          <p:stCondLst>
                                            <p:cond delay="0"/>
                                          </p:stCondLst>
                                        </p:cTn>
                                        <p:tgtEl>
                                          <p:spTgt spid="25">
                                            <p:txEl>
                                              <p:pRg st="19" end="19"/>
                                            </p:txEl>
                                          </p:spTgt>
                                        </p:tgtEl>
                                        <p:attrNameLst>
                                          <p:attrName>style.visibility</p:attrName>
                                        </p:attrNameLst>
                                      </p:cBhvr>
                                      <p:to>
                                        <p:strVal val="visible"/>
                                      </p:to>
                                    </p:set>
                                    <p:anim calcmode="lin" valueType="num">
                                      <p:cBhvr>
                                        <p:cTn id="95" dur="15000" fill="hold"/>
                                        <p:tgtEl>
                                          <p:spTgt spid="25">
                                            <p:txEl>
                                              <p:pRg st="19" end="19"/>
                                            </p:txEl>
                                          </p:spTgt>
                                        </p:tgtEl>
                                        <p:attrNameLst>
                                          <p:attrName>ppt_x</p:attrName>
                                        </p:attrNameLst>
                                      </p:cBhvr>
                                      <p:tavLst>
                                        <p:tav tm="0">
                                          <p:val>
                                            <p:strVal val="#ppt_x"/>
                                          </p:val>
                                        </p:tav>
                                        <p:tav tm="100000">
                                          <p:val>
                                            <p:strVal val="#ppt_x"/>
                                          </p:val>
                                        </p:tav>
                                      </p:tavLst>
                                    </p:anim>
                                    <p:anim calcmode="lin" valueType="num">
                                      <p:cBhvr>
                                        <p:cTn id="96" dur="15000" fill="hold"/>
                                        <p:tgtEl>
                                          <p:spTgt spid="25">
                                            <p:txEl>
                                              <p:pRg st="19" end="19"/>
                                            </p:txEl>
                                          </p:spTgt>
                                        </p:tgtEl>
                                        <p:attrNameLst>
                                          <p:attrName>ppt_y</p:attrName>
                                        </p:attrNameLst>
                                      </p:cBhvr>
                                      <p:tavLst>
                                        <p:tav tm="0">
                                          <p:val>
                                            <p:strVal val="#ppt_y+1"/>
                                          </p:val>
                                        </p:tav>
                                        <p:tav tm="100000">
                                          <p:val>
                                            <p:strVal val="#ppt_y-1"/>
                                          </p:val>
                                        </p:tav>
                                      </p:tavLst>
                                    </p:anim>
                                  </p:childTnLst>
                                </p:cTn>
                              </p:par>
                              <p:par>
                                <p:cTn id="97" presetID="28" presetClass="entr" presetSubtype="0" fill="hold" grpId="0" nodeType="withEffect">
                                  <p:stCondLst>
                                    <p:cond delay="0"/>
                                  </p:stCondLst>
                                  <p:childTnLst>
                                    <p:set>
                                      <p:cBhvr>
                                        <p:cTn id="98" dur="1" fill="hold">
                                          <p:stCondLst>
                                            <p:cond delay="0"/>
                                          </p:stCondLst>
                                        </p:cTn>
                                        <p:tgtEl>
                                          <p:spTgt spid="25">
                                            <p:txEl>
                                              <p:pRg st="20" end="20"/>
                                            </p:txEl>
                                          </p:spTgt>
                                        </p:tgtEl>
                                        <p:attrNameLst>
                                          <p:attrName>style.visibility</p:attrName>
                                        </p:attrNameLst>
                                      </p:cBhvr>
                                      <p:to>
                                        <p:strVal val="visible"/>
                                      </p:to>
                                    </p:set>
                                    <p:anim calcmode="lin" valueType="num">
                                      <p:cBhvr>
                                        <p:cTn id="99" dur="15000" fill="hold"/>
                                        <p:tgtEl>
                                          <p:spTgt spid="25">
                                            <p:txEl>
                                              <p:pRg st="20" end="20"/>
                                            </p:txEl>
                                          </p:spTgt>
                                        </p:tgtEl>
                                        <p:attrNameLst>
                                          <p:attrName>ppt_x</p:attrName>
                                        </p:attrNameLst>
                                      </p:cBhvr>
                                      <p:tavLst>
                                        <p:tav tm="0">
                                          <p:val>
                                            <p:strVal val="#ppt_x"/>
                                          </p:val>
                                        </p:tav>
                                        <p:tav tm="100000">
                                          <p:val>
                                            <p:strVal val="#ppt_x"/>
                                          </p:val>
                                        </p:tav>
                                      </p:tavLst>
                                    </p:anim>
                                    <p:anim calcmode="lin" valueType="num">
                                      <p:cBhvr>
                                        <p:cTn id="100" dur="15000" fill="hold"/>
                                        <p:tgtEl>
                                          <p:spTgt spid="25">
                                            <p:txEl>
                                              <p:pRg st="20" end="20"/>
                                            </p:txEl>
                                          </p:spTgt>
                                        </p:tgtEl>
                                        <p:attrNameLst>
                                          <p:attrName>ppt_y</p:attrName>
                                        </p:attrNameLst>
                                      </p:cBhvr>
                                      <p:tavLst>
                                        <p:tav tm="0">
                                          <p:val>
                                            <p:strVal val="#ppt_y+1"/>
                                          </p:val>
                                        </p:tav>
                                        <p:tav tm="100000">
                                          <p:val>
                                            <p:strVal val="#ppt_y-1"/>
                                          </p:val>
                                        </p:tav>
                                      </p:tavLst>
                                    </p:anim>
                                  </p:childTnLst>
                                </p:cTn>
                              </p:par>
                              <p:par>
                                <p:cTn id="101" presetID="28" presetClass="entr" presetSubtype="0" fill="hold" grpId="0" nodeType="withEffect">
                                  <p:stCondLst>
                                    <p:cond delay="0"/>
                                  </p:stCondLst>
                                  <p:childTnLst>
                                    <p:set>
                                      <p:cBhvr>
                                        <p:cTn id="102" dur="1" fill="hold">
                                          <p:stCondLst>
                                            <p:cond delay="0"/>
                                          </p:stCondLst>
                                        </p:cTn>
                                        <p:tgtEl>
                                          <p:spTgt spid="25">
                                            <p:txEl>
                                              <p:pRg st="21" end="21"/>
                                            </p:txEl>
                                          </p:spTgt>
                                        </p:tgtEl>
                                        <p:attrNameLst>
                                          <p:attrName>style.visibility</p:attrName>
                                        </p:attrNameLst>
                                      </p:cBhvr>
                                      <p:to>
                                        <p:strVal val="visible"/>
                                      </p:to>
                                    </p:set>
                                    <p:anim calcmode="lin" valueType="num">
                                      <p:cBhvr>
                                        <p:cTn id="103" dur="15000" fill="hold"/>
                                        <p:tgtEl>
                                          <p:spTgt spid="25">
                                            <p:txEl>
                                              <p:pRg st="21" end="21"/>
                                            </p:txEl>
                                          </p:spTgt>
                                        </p:tgtEl>
                                        <p:attrNameLst>
                                          <p:attrName>ppt_x</p:attrName>
                                        </p:attrNameLst>
                                      </p:cBhvr>
                                      <p:tavLst>
                                        <p:tav tm="0">
                                          <p:val>
                                            <p:strVal val="#ppt_x"/>
                                          </p:val>
                                        </p:tav>
                                        <p:tav tm="100000">
                                          <p:val>
                                            <p:strVal val="#ppt_x"/>
                                          </p:val>
                                        </p:tav>
                                      </p:tavLst>
                                    </p:anim>
                                    <p:anim calcmode="lin" valueType="num">
                                      <p:cBhvr>
                                        <p:cTn id="104" dur="15000" fill="hold"/>
                                        <p:tgtEl>
                                          <p:spTgt spid="25">
                                            <p:txEl>
                                              <p:pRg st="21" end="21"/>
                                            </p:txEl>
                                          </p:spTgt>
                                        </p:tgtEl>
                                        <p:attrNameLst>
                                          <p:attrName>ppt_y</p:attrName>
                                        </p:attrNameLst>
                                      </p:cBhvr>
                                      <p:tavLst>
                                        <p:tav tm="0">
                                          <p:val>
                                            <p:strVal val="#ppt_y+1"/>
                                          </p:val>
                                        </p:tav>
                                        <p:tav tm="100000">
                                          <p:val>
                                            <p:strVal val="#ppt_y-1"/>
                                          </p:val>
                                        </p:tav>
                                      </p:tavLst>
                                    </p:anim>
                                  </p:childTnLst>
                                </p:cTn>
                              </p:par>
                              <p:par>
                                <p:cTn id="105" presetID="28" presetClass="entr" presetSubtype="0" fill="hold" grpId="0" nodeType="withEffect">
                                  <p:stCondLst>
                                    <p:cond delay="0"/>
                                  </p:stCondLst>
                                  <p:childTnLst>
                                    <p:set>
                                      <p:cBhvr>
                                        <p:cTn id="106" dur="1" fill="hold">
                                          <p:stCondLst>
                                            <p:cond delay="0"/>
                                          </p:stCondLst>
                                        </p:cTn>
                                        <p:tgtEl>
                                          <p:spTgt spid="25">
                                            <p:txEl>
                                              <p:pRg st="22" end="22"/>
                                            </p:txEl>
                                          </p:spTgt>
                                        </p:tgtEl>
                                        <p:attrNameLst>
                                          <p:attrName>style.visibility</p:attrName>
                                        </p:attrNameLst>
                                      </p:cBhvr>
                                      <p:to>
                                        <p:strVal val="visible"/>
                                      </p:to>
                                    </p:set>
                                    <p:anim calcmode="lin" valueType="num">
                                      <p:cBhvr>
                                        <p:cTn id="107" dur="15000" fill="hold"/>
                                        <p:tgtEl>
                                          <p:spTgt spid="25">
                                            <p:txEl>
                                              <p:pRg st="22" end="22"/>
                                            </p:txEl>
                                          </p:spTgt>
                                        </p:tgtEl>
                                        <p:attrNameLst>
                                          <p:attrName>ppt_x</p:attrName>
                                        </p:attrNameLst>
                                      </p:cBhvr>
                                      <p:tavLst>
                                        <p:tav tm="0">
                                          <p:val>
                                            <p:strVal val="#ppt_x"/>
                                          </p:val>
                                        </p:tav>
                                        <p:tav tm="100000">
                                          <p:val>
                                            <p:strVal val="#ppt_x"/>
                                          </p:val>
                                        </p:tav>
                                      </p:tavLst>
                                    </p:anim>
                                    <p:anim calcmode="lin" valueType="num">
                                      <p:cBhvr>
                                        <p:cTn id="108" dur="15000" fill="hold"/>
                                        <p:tgtEl>
                                          <p:spTgt spid="25">
                                            <p:txEl>
                                              <p:pRg st="22" end="22"/>
                                            </p:txEl>
                                          </p:spTgt>
                                        </p:tgtEl>
                                        <p:attrNameLst>
                                          <p:attrName>ppt_y</p:attrName>
                                        </p:attrNameLst>
                                      </p:cBhvr>
                                      <p:tavLst>
                                        <p:tav tm="0">
                                          <p:val>
                                            <p:strVal val="#ppt_y+1"/>
                                          </p:val>
                                        </p:tav>
                                        <p:tav tm="100000">
                                          <p:val>
                                            <p:strVal val="#ppt_y-1"/>
                                          </p:val>
                                        </p:tav>
                                      </p:tavLst>
                                    </p:anim>
                                  </p:childTnLst>
                                </p:cTn>
                              </p:par>
                              <p:par>
                                <p:cTn id="109" presetID="28" presetClass="entr" presetSubtype="0" fill="hold" grpId="0" nodeType="withEffect">
                                  <p:stCondLst>
                                    <p:cond delay="0"/>
                                  </p:stCondLst>
                                  <p:childTnLst>
                                    <p:set>
                                      <p:cBhvr>
                                        <p:cTn id="110" dur="1" fill="hold">
                                          <p:stCondLst>
                                            <p:cond delay="0"/>
                                          </p:stCondLst>
                                        </p:cTn>
                                        <p:tgtEl>
                                          <p:spTgt spid="25">
                                            <p:txEl>
                                              <p:pRg st="23" end="23"/>
                                            </p:txEl>
                                          </p:spTgt>
                                        </p:tgtEl>
                                        <p:attrNameLst>
                                          <p:attrName>style.visibility</p:attrName>
                                        </p:attrNameLst>
                                      </p:cBhvr>
                                      <p:to>
                                        <p:strVal val="visible"/>
                                      </p:to>
                                    </p:set>
                                    <p:anim calcmode="lin" valueType="num">
                                      <p:cBhvr>
                                        <p:cTn id="111" dur="15000" fill="hold"/>
                                        <p:tgtEl>
                                          <p:spTgt spid="25">
                                            <p:txEl>
                                              <p:pRg st="23" end="23"/>
                                            </p:txEl>
                                          </p:spTgt>
                                        </p:tgtEl>
                                        <p:attrNameLst>
                                          <p:attrName>ppt_x</p:attrName>
                                        </p:attrNameLst>
                                      </p:cBhvr>
                                      <p:tavLst>
                                        <p:tav tm="0">
                                          <p:val>
                                            <p:strVal val="#ppt_x"/>
                                          </p:val>
                                        </p:tav>
                                        <p:tav tm="100000">
                                          <p:val>
                                            <p:strVal val="#ppt_x"/>
                                          </p:val>
                                        </p:tav>
                                      </p:tavLst>
                                    </p:anim>
                                    <p:anim calcmode="lin" valueType="num">
                                      <p:cBhvr>
                                        <p:cTn id="112" dur="15000" fill="hold"/>
                                        <p:tgtEl>
                                          <p:spTgt spid="25">
                                            <p:txEl>
                                              <p:pRg st="23" end="23"/>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1535"/>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6" name="Rectangle 25"/>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439" t="20893" r="56417" b="51940"/>
          <a:stretch/>
        </p:blipFill>
        <p:spPr bwMode="auto">
          <a:xfrm>
            <a:off x="3416301" y="3118493"/>
            <a:ext cx="5734843" cy="213833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49" r="87645" b="94696"/>
          <a:stretch/>
        </p:blipFill>
        <p:spPr bwMode="auto">
          <a:xfrm>
            <a:off x="3429001" y="2381071"/>
            <a:ext cx="5722143" cy="640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7" name="Rectangle 26"/>
          <p:cNvSpPr/>
          <p:nvPr/>
        </p:nvSpPr>
        <p:spPr>
          <a:xfrm>
            <a:off x="4530998" y="3122025"/>
            <a:ext cx="1120502" cy="2129246"/>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42398" y="3109325"/>
            <a:ext cx="1120502" cy="2129246"/>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416300" y="838200"/>
            <a:ext cx="5750083" cy="1200329"/>
          </a:xfrm>
          <a:prstGeom prst="rect">
            <a:avLst/>
          </a:prstGeom>
          <a:noFill/>
        </p:spPr>
        <p:txBody>
          <a:bodyPr wrap="square" rtlCol="0">
            <a:spAutoFit/>
          </a:bodyPr>
          <a:lstStyle/>
          <a:p>
            <a:r>
              <a:rPr lang="en-US" sz="3600" dirty="0" smtClean="0">
                <a:solidFill>
                  <a:schemeClr val="bg1"/>
                </a:solidFill>
                <a:latin typeface="Trebuchet MS" pitchFamily="34" charset="0"/>
              </a:rPr>
              <a:t>Deadline for Completion:</a:t>
            </a:r>
          </a:p>
          <a:p>
            <a:r>
              <a:rPr lang="en-US" sz="3600" dirty="0" smtClean="0">
                <a:solidFill>
                  <a:schemeClr val="bg1"/>
                </a:solidFill>
                <a:latin typeface="Trebuchet MS" pitchFamily="34" charset="0"/>
              </a:rPr>
              <a:t>Saturday, </a:t>
            </a:r>
            <a:r>
              <a:rPr lang="en-US" sz="3600" b="1" dirty="0" smtClean="0">
                <a:solidFill>
                  <a:srgbClr val="FFC000"/>
                </a:solidFill>
                <a:latin typeface="Trebuchet MS" pitchFamily="34" charset="0"/>
              </a:rPr>
              <a:t>October 1</a:t>
            </a:r>
            <a:endParaRPr lang="en-US" sz="3600" dirty="0" smtClean="0">
              <a:solidFill>
                <a:schemeClr val="bg1"/>
              </a:solidFill>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8" end="8"/>
                                            </p:txEl>
                                          </p:spTgt>
                                        </p:tgtEl>
                                        <p:attrNameLst>
                                          <p:attrName>style.opacity</p:attrName>
                                        </p:attrNameLst>
                                      </p:cBhvr>
                                      <p:to>
                                        <p:strVal val="0.5"/>
                                      </p:to>
                                    </p:set>
                                    <p:animEffect filter="image" prLst="opacity: 0.5">
                                      <p:cBhvr rctx="IE">
                                        <p:cTn id="7" dur="indefinite"/>
                                        <p:tgtEl>
                                          <p:spTgt spid="3">
                                            <p:txEl>
                                              <p:pRg st="8" end="8"/>
                                            </p:txEl>
                                          </p:spTgt>
                                        </p:tgtEl>
                                      </p:cBhvr>
                                    </p:animEffect>
                                  </p:childTnLst>
                                </p:cTn>
                              </p:par>
                              <p:par>
                                <p:cTn id="8" presetID="9" presetClass="emph" presetSubtype="0" nodeType="withEffect">
                                  <p:stCondLst>
                                    <p:cond delay="0"/>
                                  </p:stCondLst>
                                  <p:childTnLst>
                                    <p:set>
                                      <p:cBhvr rctx="PPT">
                                        <p:cTn id="9" dur="indefinite"/>
                                        <p:tgtEl>
                                          <p:spTgt spid="3">
                                            <p:txEl>
                                              <p:pRg st="10" end="10"/>
                                            </p:txEl>
                                          </p:spTgt>
                                        </p:tgtEl>
                                        <p:attrNameLst>
                                          <p:attrName>style.opacity</p:attrName>
                                        </p:attrNameLst>
                                      </p:cBhvr>
                                      <p:to>
                                        <p:strVal val="0.5"/>
                                      </p:to>
                                    </p:set>
                                    <p:animEffect filter="image" prLst="opacity: 0.5">
                                      <p:cBhvr rctx="IE">
                                        <p:cTn id="10" dur="indefinite"/>
                                        <p:tgtEl>
                                          <p:spTgt spid="3">
                                            <p:txEl>
                                              <p:pRg st="10" end="10"/>
                                            </p:txEl>
                                          </p:spTgt>
                                        </p:tgtEl>
                                      </p:cBhvr>
                                    </p:animEffect>
                                  </p:childTnLst>
                                </p:cTn>
                              </p:par>
                              <p:par>
                                <p:cTn id="11" presetID="9" presetClass="emph" presetSubtype="0" nodeType="withEffect">
                                  <p:stCondLst>
                                    <p:cond delay="0"/>
                                  </p:stCondLst>
                                  <p:childTnLst>
                                    <p:set>
                                      <p:cBhvr rctx="PPT">
                                        <p:cTn id="12" dur="indefinite"/>
                                        <p:tgtEl>
                                          <p:spTgt spid="3">
                                            <p:txEl>
                                              <p:pRg st="11" end="11"/>
                                            </p:txEl>
                                          </p:spTgt>
                                        </p:tgtEl>
                                        <p:attrNameLst>
                                          <p:attrName>style.opacity</p:attrName>
                                        </p:attrNameLst>
                                      </p:cBhvr>
                                      <p:to>
                                        <p:strVal val="0.5"/>
                                      </p:to>
                                    </p:set>
                                    <p:animEffect filter="image" prLst="opacity: 0.5">
                                      <p:cBhvr rctx="IE">
                                        <p:cTn id="13" dur="indefinite"/>
                                        <p:tgtEl>
                                          <p:spTgt spid="3">
                                            <p:txEl>
                                              <p:pRg st="11" end="1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2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5170646"/>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a:t>
            </a:r>
            <a:r>
              <a:rPr lang="en-US" sz="1600" dirty="0">
                <a:solidFill>
                  <a:schemeClr val="accent4">
                    <a:lumMod val="50000"/>
                  </a:schemeClr>
                </a:solidFill>
                <a:latin typeface="Segoe Print" pitchFamily="2" charset="0"/>
              </a:rPr>
              <a:t>or Change Major</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416300" y="838200"/>
            <a:ext cx="5750083" cy="1200329"/>
          </a:xfrm>
          <a:prstGeom prst="rect">
            <a:avLst/>
          </a:prstGeom>
          <a:noFill/>
        </p:spPr>
        <p:txBody>
          <a:bodyPr wrap="square" rtlCol="0">
            <a:spAutoFit/>
          </a:bodyPr>
          <a:lstStyle/>
          <a:p>
            <a:r>
              <a:rPr lang="en-US" sz="3600" dirty="0" smtClean="0">
                <a:solidFill>
                  <a:schemeClr val="bg1"/>
                </a:solidFill>
                <a:latin typeface="Trebuchet MS" pitchFamily="34" charset="0"/>
              </a:rPr>
              <a:t>Deadline for Completion:</a:t>
            </a:r>
          </a:p>
          <a:p>
            <a:r>
              <a:rPr lang="en-US" sz="3600" dirty="0" smtClean="0">
                <a:solidFill>
                  <a:schemeClr val="bg1"/>
                </a:solidFill>
                <a:latin typeface="Trebuchet MS" pitchFamily="34" charset="0"/>
              </a:rPr>
              <a:t>Friday, </a:t>
            </a:r>
            <a:r>
              <a:rPr lang="en-US" sz="3600" b="1" dirty="0" smtClean="0">
                <a:solidFill>
                  <a:srgbClr val="FFC000"/>
                </a:solidFill>
                <a:latin typeface="Trebuchet MS" pitchFamily="34" charset="0"/>
              </a:rPr>
              <a:t>April 19</a:t>
            </a:r>
            <a:r>
              <a:rPr lang="en-US" sz="3600" dirty="0" smtClean="0">
                <a:solidFill>
                  <a:schemeClr val="bg1"/>
                </a:solidFill>
                <a:latin typeface="Trebuchet MS" pitchFamily="34" charset="0"/>
              </a:rPr>
              <a:t>, 2013</a:t>
            </a:r>
          </a:p>
        </p:txBody>
      </p:sp>
      <p:pic>
        <p:nvPicPr>
          <p:cNvPr id="28"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41059"/>
          <a:stretch/>
        </p:blipFill>
        <p:spPr bwMode="auto">
          <a:xfrm>
            <a:off x="3373820" y="2133600"/>
            <a:ext cx="5747333" cy="4383024"/>
          </a:xfrm>
          <a:prstGeom prst="rect">
            <a:avLst/>
          </a:prstGeom>
          <a:noFill/>
          <a:ln w="9525">
            <a:noFill/>
            <a:miter lim="800000"/>
            <a:headEnd/>
            <a:tailEnd/>
          </a:ln>
        </p:spPr>
      </p:pic>
      <p:sp>
        <p:nvSpPr>
          <p:cNvPr id="27" name="Rectangle 26"/>
          <p:cNvSpPr/>
          <p:nvPr/>
        </p:nvSpPr>
        <p:spPr>
          <a:xfrm>
            <a:off x="4012324" y="5108028"/>
            <a:ext cx="4395952" cy="1345324"/>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42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10" end="10"/>
                                            </p:txEl>
                                          </p:spTgt>
                                        </p:tgtEl>
                                        <p:attrNameLst>
                                          <p:attrName>style.opacity</p:attrName>
                                        </p:attrNameLst>
                                      </p:cBhvr>
                                      <p:to>
                                        <p:strVal val="0.5"/>
                                      </p:to>
                                    </p:set>
                                    <p:animEffect filter="image" prLst="opacity: 0.5">
                                      <p:cBhvr rctx="IE">
                                        <p:cTn id="7" dur="indefinite"/>
                                        <p:tgtEl>
                                          <p:spTgt spid="3">
                                            <p:txEl>
                                              <p:pRg st="10" end="10"/>
                                            </p:txEl>
                                          </p:spTgt>
                                        </p:tgtEl>
                                      </p:cBhvr>
                                    </p:animEffect>
                                  </p:childTnLst>
                                </p:cTn>
                              </p:par>
                              <p:par>
                                <p:cTn id="8" presetID="9" presetClass="emph" presetSubtype="0" nodeType="withEffect">
                                  <p:stCondLst>
                                    <p:cond delay="0"/>
                                  </p:stCondLst>
                                  <p:childTnLst>
                                    <p:set>
                                      <p:cBhvr rctx="PPT">
                                        <p:cTn id="9" dur="indefinite"/>
                                        <p:tgtEl>
                                          <p:spTgt spid="3">
                                            <p:txEl>
                                              <p:pRg st="11" end="11"/>
                                            </p:txEl>
                                          </p:spTgt>
                                        </p:tgtEl>
                                        <p:attrNameLst>
                                          <p:attrName>style.opacity</p:attrName>
                                        </p:attrNameLst>
                                      </p:cBhvr>
                                      <p:to>
                                        <p:strVal val="0.5"/>
                                      </p:to>
                                    </p:set>
                                    <p:animEffect filter="image" prLst="opacity: 0.5">
                                      <p:cBhvr rctx="IE">
                                        <p:cTn id="10" dur="indefinite"/>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5170646"/>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a:t>
            </a:r>
            <a:r>
              <a:rPr lang="en-US" sz="1600" dirty="0">
                <a:solidFill>
                  <a:schemeClr val="accent4">
                    <a:lumMod val="50000"/>
                  </a:schemeClr>
                </a:solidFill>
                <a:latin typeface="Segoe Print" pitchFamily="2" charset="0"/>
              </a:rPr>
              <a:t>or Change Major</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393917" y="933271"/>
            <a:ext cx="5750083" cy="646331"/>
          </a:xfrm>
          <a:prstGeom prst="rect">
            <a:avLst/>
          </a:prstGeom>
          <a:noFill/>
        </p:spPr>
        <p:txBody>
          <a:bodyPr wrap="square" rtlCol="0">
            <a:spAutoFit/>
          </a:bodyPr>
          <a:lstStyle/>
          <a:p>
            <a:r>
              <a:rPr lang="en-US" sz="3600" b="1" dirty="0" smtClean="0">
                <a:solidFill>
                  <a:schemeClr val="bg1"/>
                </a:solidFill>
                <a:latin typeface="Trebuchet MS" pitchFamily="34" charset="0"/>
              </a:rPr>
              <a:t>Ashby Lab</a:t>
            </a:r>
          </a:p>
        </p:txBody>
      </p:sp>
      <p:pic>
        <p:nvPicPr>
          <p:cNvPr id="11266" name="Picture 2"/>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934" t="37622" r="65972" b="10417"/>
          <a:stretch/>
        </p:blipFill>
        <p:spPr bwMode="auto">
          <a:xfrm>
            <a:off x="3403462" y="1640535"/>
            <a:ext cx="5671009" cy="419546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24" t="1865" r="86918" b="94866"/>
          <a:stretch/>
        </p:blipFill>
        <p:spPr bwMode="auto">
          <a:xfrm>
            <a:off x="3416231" y="5989212"/>
            <a:ext cx="5658240"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Oval 3"/>
          <p:cNvSpPr/>
          <p:nvPr/>
        </p:nvSpPr>
        <p:spPr>
          <a:xfrm>
            <a:off x="7387078" y="4660900"/>
            <a:ext cx="436122" cy="387350"/>
          </a:xfrm>
          <a:prstGeom prst="ellipse">
            <a:avLst/>
          </a:prstGeom>
          <a:solidFill>
            <a:srgbClr val="FFFF00">
              <a:alpha val="30000"/>
            </a:srgbClr>
          </a:solidFill>
          <a:ln w="79375">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90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10" end="10"/>
                                            </p:txEl>
                                          </p:spTgt>
                                        </p:tgtEl>
                                        <p:attrNameLst>
                                          <p:attrName>style.opacity</p:attrName>
                                        </p:attrNameLst>
                                      </p:cBhvr>
                                      <p:to>
                                        <p:strVal val="0.5"/>
                                      </p:to>
                                    </p:set>
                                    <p:animEffect filter="image" prLst="opacity: 0.5">
                                      <p:cBhvr rctx="IE">
                                        <p:cTn id="7" dur="indefinite"/>
                                        <p:tgtEl>
                                          <p:spTgt spid="3">
                                            <p:txEl>
                                              <p:pRg st="10" end="10"/>
                                            </p:txEl>
                                          </p:spTgt>
                                        </p:tgtEl>
                                      </p:cBhvr>
                                    </p:animEffect>
                                  </p:childTnLst>
                                </p:cTn>
                              </p:par>
                              <p:par>
                                <p:cTn id="8" presetID="9" presetClass="emph" presetSubtype="0" nodeType="withEffect">
                                  <p:stCondLst>
                                    <p:cond delay="0"/>
                                  </p:stCondLst>
                                  <p:childTnLst>
                                    <p:set>
                                      <p:cBhvr rctx="PPT">
                                        <p:cTn id="9" dur="indefinite"/>
                                        <p:tgtEl>
                                          <p:spTgt spid="3">
                                            <p:txEl>
                                              <p:pRg st="11" end="11"/>
                                            </p:txEl>
                                          </p:spTgt>
                                        </p:tgtEl>
                                        <p:attrNameLst>
                                          <p:attrName>style.opacity</p:attrName>
                                        </p:attrNameLst>
                                      </p:cBhvr>
                                      <p:to>
                                        <p:strVal val="0.5"/>
                                      </p:to>
                                    </p:set>
                                    <p:animEffect filter="image" prLst="opacity: 0.5">
                                      <p:cBhvr rctx="IE">
                                        <p:cTn id="10" dur="indefinite"/>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My Role… as an Advisor</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200" dirty="0" smtClean="0">
                <a:solidFill>
                  <a:schemeClr val="accent4">
                    <a:lumMod val="50000"/>
                  </a:schemeClr>
                </a:solidFill>
                <a:latin typeface="Trebuchet MS" pitchFamily="34" charset="0"/>
              </a:rPr>
              <a:t>Helps with your transition from high school to college</a:t>
            </a:r>
          </a:p>
          <a:p>
            <a:pPr>
              <a:spcBef>
                <a:spcPts val="0"/>
              </a:spcBef>
              <a:spcAft>
                <a:spcPts val="1500"/>
              </a:spcAft>
            </a:pPr>
            <a:r>
              <a:rPr lang="en-US" sz="2200" dirty="0" smtClean="0">
                <a:solidFill>
                  <a:schemeClr val="accent4">
                    <a:lumMod val="50000"/>
                  </a:schemeClr>
                </a:solidFill>
                <a:latin typeface="Trebuchet MS" pitchFamily="34" charset="0"/>
              </a:rPr>
              <a:t>Serves as your main resource while teaching you to be                         independent and responsible</a:t>
            </a:r>
          </a:p>
          <a:p>
            <a:pPr>
              <a:spcBef>
                <a:spcPts val="0"/>
              </a:spcBef>
              <a:spcAft>
                <a:spcPts val="1500"/>
              </a:spcAft>
            </a:pPr>
            <a:r>
              <a:rPr lang="en-US" sz="2200" dirty="0" smtClean="0">
                <a:solidFill>
                  <a:schemeClr val="accent4">
                    <a:lumMod val="50000"/>
                  </a:schemeClr>
                </a:solidFill>
                <a:latin typeface="Trebuchet MS" pitchFamily="34" charset="0"/>
              </a:rPr>
              <a:t>Teaches you how to navigate through academic policies and procedures</a:t>
            </a:r>
          </a:p>
          <a:p>
            <a:pPr>
              <a:spcBef>
                <a:spcPts val="0"/>
              </a:spcBef>
              <a:spcAft>
                <a:spcPts val="1500"/>
              </a:spcAft>
            </a:pPr>
            <a:r>
              <a:rPr lang="en-US" sz="2200" dirty="0" smtClean="0">
                <a:solidFill>
                  <a:schemeClr val="accent4">
                    <a:lumMod val="50000"/>
                  </a:schemeClr>
                </a:solidFill>
                <a:latin typeface="Trebuchet MS" pitchFamily="34" charset="0"/>
              </a:rPr>
              <a:t>Helps you develop academic goals</a:t>
            </a:r>
            <a:endParaRPr lang="en-US" sz="2200" dirty="0">
              <a:solidFill>
                <a:schemeClr val="accent4">
                  <a:lumMod val="50000"/>
                </a:schemeClr>
              </a:solidFill>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68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6">
                                            <p:txEl>
                                              <p:pRg st="0" end="0"/>
                                            </p:txEl>
                                          </p:spTgt>
                                        </p:tgtEl>
                                        <p:attrNameLst>
                                          <p:attrName>style.opacity</p:attrName>
                                        </p:attrNameLst>
                                      </p:cBhvr>
                                      <p:to>
                                        <p:strVal val="0.5"/>
                                      </p:to>
                                    </p:set>
                                    <p:animEffect filter="image" prLst="opacity: 0.5">
                                      <p:cBhvr rctx="IE">
                                        <p:cTn id="9" dur="indefinite"/>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6">
                                            <p:txEl>
                                              <p:pRg st="1" end="1"/>
                                            </p:txEl>
                                          </p:spTgt>
                                        </p:tgtEl>
                                        <p:attrNameLst>
                                          <p:attrName>style.opacity</p:attrName>
                                        </p:attrNameLst>
                                      </p:cBhvr>
                                      <p:to>
                                        <p:strVal val="0.5"/>
                                      </p:to>
                                    </p:set>
                                    <p:animEffect filter="image" prLst="opacity: 0.5">
                                      <p:cBhvr rctx="IE">
                                        <p:cTn id="16" dur="indefinite"/>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6">
                                            <p:txEl>
                                              <p:pRg st="2" end="2"/>
                                            </p:txEl>
                                          </p:spTgt>
                                        </p:tgtEl>
                                        <p:attrNameLst>
                                          <p:attrName>style.opacity</p:attrName>
                                        </p:attrNameLst>
                                      </p:cBhvr>
                                      <p:to>
                                        <p:strVal val="0.5"/>
                                      </p:to>
                                    </p:set>
                                    <p:animEffect filter="image" prLst="opacity: 0.5">
                                      <p:cBhvr rctx="IE">
                                        <p:cTn id="23" dur="indefinite"/>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417463" y="914400"/>
            <a:ext cx="4344459" cy="954107"/>
          </a:xfrm>
          <a:prstGeom prst="rect">
            <a:avLst/>
          </a:prstGeom>
          <a:noFill/>
        </p:spPr>
        <p:txBody>
          <a:bodyPr wrap="none" rtlCol="0">
            <a:spAutoFit/>
          </a:bodyPr>
          <a:lstStyle/>
          <a:p>
            <a:r>
              <a:rPr lang="en-US" sz="3600" b="1" dirty="0" smtClean="0">
                <a:solidFill>
                  <a:schemeClr val="bg1"/>
                </a:solidFill>
                <a:latin typeface="Trebuchet MS" pitchFamily="34" charset="0"/>
              </a:rPr>
              <a:t>Course Sections</a:t>
            </a:r>
          </a:p>
          <a:p>
            <a:r>
              <a:rPr lang="en-US" sz="2000" i="1" dirty="0" smtClean="0">
                <a:solidFill>
                  <a:schemeClr val="bg1"/>
                </a:solidFill>
                <a:latin typeface="Trebuchet MS" pitchFamily="34" charset="0"/>
              </a:rPr>
              <a:t>example – GPSYC 160 for GPSYC 160</a:t>
            </a:r>
            <a:endParaRPr lang="en-US" i="1" dirty="0">
              <a:solidFill>
                <a:schemeClr val="bg1"/>
              </a:solidFill>
              <a:latin typeface="Trebuchet MS" pitchFamily="34" charset="0"/>
            </a:endParaRPr>
          </a:p>
        </p:txBody>
      </p:sp>
      <p:sp>
        <p:nvSpPr>
          <p:cNvPr id="29" name="TextBox 28"/>
          <p:cNvSpPr txBox="1"/>
          <p:nvPr/>
        </p:nvSpPr>
        <p:spPr>
          <a:xfrm>
            <a:off x="3429000" y="3664803"/>
            <a:ext cx="4344459" cy="954107"/>
          </a:xfrm>
          <a:prstGeom prst="rect">
            <a:avLst/>
          </a:prstGeom>
          <a:noFill/>
        </p:spPr>
        <p:txBody>
          <a:bodyPr wrap="none" rtlCol="0">
            <a:spAutoFit/>
          </a:bodyPr>
          <a:lstStyle/>
          <a:p>
            <a:r>
              <a:rPr lang="en-US" sz="3600" b="1" dirty="0" smtClean="0">
                <a:solidFill>
                  <a:schemeClr val="bg1"/>
                </a:solidFill>
                <a:latin typeface="Trebuchet MS" pitchFamily="34" charset="0"/>
              </a:rPr>
              <a:t>Courses</a:t>
            </a:r>
          </a:p>
          <a:p>
            <a:r>
              <a:rPr lang="en-US" sz="2000" i="1" dirty="0" smtClean="0">
                <a:solidFill>
                  <a:schemeClr val="bg1"/>
                </a:solidFill>
                <a:latin typeface="Trebuchet MS" pitchFamily="34" charset="0"/>
              </a:rPr>
              <a:t>example – GPSYC 160 for GPSYC 101</a:t>
            </a:r>
            <a:endParaRPr lang="en-US" i="1" dirty="0">
              <a:solidFill>
                <a:schemeClr val="bg1"/>
              </a:solidFill>
              <a:latin typeface="Trebuchet MS" pitchFamily="34" charset="0"/>
            </a:endParaRPr>
          </a:p>
        </p:txBody>
      </p:sp>
      <p:pic>
        <p:nvPicPr>
          <p:cNvPr id="14339" name="Picture 3"/>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858" t="21216" r="25499" b="73858"/>
          <a:stretch/>
        </p:blipFill>
        <p:spPr bwMode="auto">
          <a:xfrm>
            <a:off x="3510295" y="2733789"/>
            <a:ext cx="5599327" cy="46661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1" name="Picture 4" descr="add-drop"/>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15777" y="4724400"/>
            <a:ext cx="5756823" cy="1404644"/>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2"/>
          <p:cNvPicPr>
            <a:picLocks noChangeAspect="1" noChangeArrowheads="1"/>
          </p:cNvPicPr>
          <p:nvPr/>
        </p:nvPicPr>
        <p:blipFill rotWithShape="1">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 r="63467"/>
          <a:stretch/>
        </p:blipFill>
        <p:spPr bwMode="auto">
          <a:xfrm>
            <a:off x="3510295" y="1965960"/>
            <a:ext cx="3855590" cy="64008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2" name="Rectangle 31"/>
          <p:cNvSpPr/>
          <p:nvPr/>
        </p:nvSpPr>
        <p:spPr>
          <a:xfrm>
            <a:off x="6531429" y="5474525"/>
            <a:ext cx="2634955" cy="237506"/>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06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27"/>
                                        </p:tgtEl>
                                        <p:attrNameLst>
                                          <p:attrName>style.opacity</p:attrName>
                                        </p:attrNameLst>
                                      </p:cBhvr>
                                      <p:to>
                                        <p:strVal val="0.5"/>
                                      </p:to>
                                    </p:set>
                                    <p:animEffect filter="image" prLst="opacity: 0.5">
                                      <p:cBhvr rctx="IE">
                                        <p:cTn id="10" dur="indefinite"/>
                                        <p:tgtEl>
                                          <p:spTgt spid="27"/>
                                        </p:tgtEl>
                                      </p:cBhvr>
                                    </p:animEffect>
                                  </p:childTnLst>
                                </p:cTn>
                              </p:par>
                              <p:par>
                                <p:cTn id="11" presetID="9" presetClass="emph" presetSubtype="0" nodeType="withEffect">
                                  <p:stCondLst>
                                    <p:cond delay="0"/>
                                  </p:stCondLst>
                                  <p:childTnLst>
                                    <p:set>
                                      <p:cBhvr rctx="PPT">
                                        <p:cTn id="12" dur="indefinite"/>
                                        <p:tgtEl>
                                          <p:spTgt spid="14339"/>
                                        </p:tgtEl>
                                        <p:attrNameLst>
                                          <p:attrName>style.opacity</p:attrName>
                                        </p:attrNameLst>
                                      </p:cBhvr>
                                      <p:to>
                                        <p:strVal val="0.5"/>
                                      </p:to>
                                    </p:set>
                                    <p:animEffect filter="image" prLst="opacity: 0.5">
                                      <p:cBhvr rctx="IE">
                                        <p:cTn id="13" dur="indefinite"/>
                                        <p:tgtEl>
                                          <p:spTgt spid="14339"/>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9" grpId="0"/>
      <p:bldP spid="32"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3416300" y="838200"/>
            <a:ext cx="5750083" cy="1754326"/>
          </a:xfrm>
          <a:prstGeom prst="rect">
            <a:avLst/>
          </a:prstGeom>
          <a:noFill/>
        </p:spPr>
        <p:txBody>
          <a:bodyPr wrap="square" rtlCol="0">
            <a:spAutoFit/>
          </a:bodyPr>
          <a:lstStyle/>
          <a:p>
            <a:r>
              <a:rPr lang="en-US" sz="3600" dirty="0" smtClean="0">
                <a:solidFill>
                  <a:schemeClr val="bg1"/>
                </a:solidFill>
                <a:latin typeface="Trebuchet MS" pitchFamily="34" charset="0"/>
              </a:rPr>
              <a:t>Deadline to Adjust Schedule is </a:t>
            </a:r>
            <a:r>
              <a:rPr lang="en-US" sz="3600" b="1" dirty="0" smtClean="0">
                <a:solidFill>
                  <a:srgbClr val="FFC000"/>
                </a:solidFill>
                <a:latin typeface="Trebuchet MS" pitchFamily="34" charset="0"/>
              </a:rPr>
              <a:t>Tuesday, September 4 @ 5pm</a:t>
            </a:r>
          </a:p>
        </p:txBody>
      </p:sp>
      <p:pic>
        <p:nvPicPr>
          <p:cNvPr id="28" name="Picture 4" descr="add-drop"/>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4109" y="2737064"/>
            <a:ext cx="5756823" cy="1404644"/>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26" descr="Class Schedule.png"/>
          <p:cNvPicPr>
            <a:picLocks noChangeAspect="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5" t="3363"/>
          <a:stretch/>
        </p:blipFill>
        <p:spPr bwMode="auto">
          <a:xfrm>
            <a:off x="5993909" y="3000756"/>
            <a:ext cx="3148542" cy="3886200"/>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79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4"/>
          <p:cNvSpPr>
            <a:spLocks noGrp="1"/>
          </p:cNvSpPr>
          <p:nvPr>
            <p:ph sz="quarter" idx="4294967295"/>
          </p:nvPr>
        </p:nvSpPr>
        <p:spPr>
          <a:xfrm>
            <a:off x="3505200" y="1676400"/>
            <a:ext cx="5638799" cy="5157520"/>
          </a:xfrm>
          <a:prstGeom prst="rect">
            <a:avLst/>
          </a:prstGeom>
        </p:spPr>
        <p:txBody>
          <a:bodyPr>
            <a:normAutofit/>
          </a:bodyPr>
          <a:lstStyle/>
          <a:p>
            <a:pPr marL="0" indent="0">
              <a:spcBef>
                <a:spcPts val="0"/>
              </a:spcBef>
              <a:spcAft>
                <a:spcPts val="400"/>
              </a:spcAft>
              <a:buNone/>
              <a:tabLst>
                <a:tab pos="2743200" algn="l"/>
              </a:tabLst>
            </a:pPr>
            <a:r>
              <a:rPr lang="en-US" sz="2600" b="1" i="1" dirty="0" smtClean="0">
                <a:solidFill>
                  <a:schemeClr val="bg1"/>
                </a:solidFill>
                <a:latin typeface="Trebuchet MS" pitchFamily="34" charset="0"/>
              </a:rPr>
              <a:t>Hillside Hall – Computer Lab</a:t>
            </a:r>
          </a:p>
          <a:p>
            <a:pPr marL="0" indent="0">
              <a:spcBef>
                <a:spcPts val="0"/>
              </a:spcBef>
              <a:buNone/>
              <a:tabLst>
                <a:tab pos="2743200" algn="l"/>
              </a:tabLst>
            </a:pPr>
            <a:r>
              <a:rPr lang="en-US" sz="2600" dirty="0" smtClean="0">
                <a:solidFill>
                  <a:schemeClr val="bg1"/>
                </a:solidFill>
                <a:latin typeface="Trebuchet MS" pitchFamily="34" charset="0"/>
              </a:rPr>
              <a:t>Friday (8/24)	7:30 – 9:30 am</a:t>
            </a:r>
          </a:p>
          <a:p>
            <a:pPr marL="0" indent="0">
              <a:spcBef>
                <a:spcPts val="0"/>
              </a:spcBef>
              <a:spcAft>
                <a:spcPts val="3500"/>
              </a:spcAft>
              <a:buNone/>
              <a:tabLst>
                <a:tab pos="2743200" algn="l"/>
              </a:tabLst>
            </a:pPr>
            <a:r>
              <a:rPr lang="en-US" sz="2600" dirty="0">
                <a:solidFill>
                  <a:schemeClr val="bg1"/>
                </a:solidFill>
                <a:latin typeface="Trebuchet MS" pitchFamily="34" charset="0"/>
              </a:rPr>
              <a:t>	</a:t>
            </a:r>
            <a:r>
              <a:rPr lang="en-US" sz="2600" dirty="0" smtClean="0">
                <a:solidFill>
                  <a:schemeClr val="bg1"/>
                </a:solidFill>
                <a:latin typeface="Trebuchet MS" pitchFamily="34" charset="0"/>
              </a:rPr>
              <a:t>12 – 2 pm</a:t>
            </a:r>
          </a:p>
          <a:p>
            <a:pPr marL="0" indent="0">
              <a:spcBef>
                <a:spcPts val="0"/>
              </a:spcBef>
              <a:spcAft>
                <a:spcPts val="400"/>
              </a:spcAft>
              <a:buNone/>
              <a:tabLst>
                <a:tab pos="2743200" algn="l"/>
              </a:tabLst>
            </a:pPr>
            <a:r>
              <a:rPr lang="en-US" sz="2600" b="1" i="1" dirty="0" smtClean="0">
                <a:solidFill>
                  <a:schemeClr val="bg1"/>
                </a:solidFill>
                <a:latin typeface="Trebuchet MS" pitchFamily="34" charset="0"/>
              </a:rPr>
              <a:t>Warren Hall – 3</a:t>
            </a:r>
            <a:r>
              <a:rPr lang="en-US" sz="2600" b="1" i="1" baseline="30000" dirty="0" smtClean="0">
                <a:solidFill>
                  <a:schemeClr val="bg1"/>
                </a:solidFill>
                <a:latin typeface="Trebuchet MS" pitchFamily="34" charset="0"/>
              </a:rPr>
              <a:t>rd</a:t>
            </a:r>
            <a:r>
              <a:rPr lang="en-US" sz="2600" b="1" i="1" dirty="0" smtClean="0">
                <a:solidFill>
                  <a:schemeClr val="bg1"/>
                </a:solidFill>
                <a:latin typeface="Trebuchet MS" pitchFamily="34" charset="0"/>
              </a:rPr>
              <a:t> Floor</a:t>
            </a:r>
            <a:endParaRPr lang="en-US" sz="2600" b="1" i="1" dirty="0">
              <a:solidFill>
                <a:schemeClr val="bg1"/>
              </a:solidFill>
              <a:latin typeface="Trebuchet MS" pitchFamily="34" charset="0"/>
            </a:endParaRPr>
          </a:p>
          <a:p>
            <a:pPr marL="0" indent="0">
              <a:spcBef>
                <a:spcPts val="0"/>
              </a:spcBef>
              <a:spcAft>
                <a:spcPts val="1500"/>
              </a:spcAft>
              <a:buNone/>
              <a:tabLst>
                <a:tab pos="2743200" algn="l"/>
              </a:tabLst>
            </a:pPr>
            <a:r>
              <a:rPr lang="en-US" sz="2600" dirty="0" smtClean="0">
                <a:solidFill>
                  <a:schemeClr val="bg1"/>
                </a:solidFill>
                <a:latin typeface="Trebuchet MS" pitchFamily="34" charset="0"/>
              </a:rPr>
              <a:t>Saturday (8/25)	12 – 5 pm</a:t>
            </a:r>
          </a:p>
          <a:p>
            <a:pPr marL="0" indent="0">
              <a:spcBef>
                <a:spcPts val="0"/>
              </a:spcBef>
              <a:spcAft>
                <a:spcPts val="1500"/>
              </a:spcAft>
              <a:buNone/>
              <a:tabLst>
                <a:tab pos="2743200" algn="l"/>
              </a:tabLst>
            </a:pPr>
            <a:r>
              <a:rPr lang="en-US" sz="2600" dirty="0" smtClean="0">
                <a:solidFill>
                  <a:schemeClr val="bg1"/>
                </a:solidFill>
                <a:latin typeface="Trebuchet MS" pitchFamily="34" charset="0"/>
              </a:rPr>
              <a:t>Sunday (8/26)	12 – 5 pm</a:t>
            </a:r>
          </a:p>
          <a:p>
            <a:pPr marL="0" indent="0">
              <a:spcBef>
                <a:spcPts val="0"/>
              </a:spcBef>
              <a:spcAft>
                <a:spcPts val="1500"/>
              </a:spcAft>
              <a:buNone/>
            </a:pPr>
            <a:r>
              <a:rPr lang="en-US" sz="2600" dirty="0" smtClean="0">
                <a:solidFill>
                  <a:schemeClr val="bg1"/>
                </a:solidFill>
                <a:latin typeface="Trebuchet MS" pitchFamily="34" charset="0"/>
              </a:rPr>
              <a:t>Monday (8/27)	8 am – 6 pm</a:t>
            </a:r>
          </a:p>
          <a:p>
            <a:pPr marL="0" indent="0">
              <a:spcBef>
                <a:spcPts val="0"/>
              </a:spcBef>
              <a:spcAft>
                <a:spcPts val="200"/>
              </a:spcAft>
              <a:buNone/>
            </a:pPr>
            <a:r>
              <a:rPr lang="en-US" sz="2600" dirty="0" smtClean="0">
                <a:solidFill>
                  <a:schemeClr val="bg1"/>
                </a:solidFill>
                <a:latin typeface="Trebuchet MS" pitchFamily="34" charset="0"/>
              </a:rPr>
              <a:t>Tuesday (8/28) </a:t>
            </a:r>
            <a:r>
              <a:rPr lang="en-US" sz="2600" i="1" dirty="0" smtClean="0">
                <a:solidFill>
                  <a:schemeClr val="bg1"/>
                </a:solidFill>
                <a:latin typeface="Trebuchet MS" pitchFamily="34" charset="0"/>
              </a:rPr>
              <a:t>	</a:t>
            </a:r>
            <a:r>
              <a:rPr lang="en-US" sz="2200" i="1" dirty="0" smtClean="0">
                <a:solidFill>
                  <a:schemeClr val="bg1"/>
                </a:solidFill>
                <a:latin typeface="Trebuchet MS" pitchFamily="34" charset="0"/>
              </a:rPr>
              <a:t>resume regular hours</a:t>
            </a:r>
            <a:endParaRPr lang="en-US" sz="2200" dirty="0">
              <a:solidFill>
                <a:schemeClr val="bg1"/>
              </a:solidFill>
              <a:latin typeface="Trebuchet MS" pitchFamily="34" charset="0"/>
            </a:endParaRPr>
          </a:p>
          <a:p>
            <a:pPr marL="2743200" indent="0">
              <a:spcBef>
                <a:spcPts val="0"/>
              </a:spcBef>
              <a:spcAft>
                <a:spcPts val="1500"/>
              </a:spcAft>
              <a:buNone/>
            </a:pPr>
            <a:r>
              <a:rPr lang="en-US" sz="2600" dirty="0" smtClean="0">
                <a:solidFill>
                  <a:schemeClr val="bg1"/>
                </a:solidFill>
                <a:latin typeface="Trebuchet MS" pitchFamily="34" charset="0"/>
              </a:rPr>
              <a:t>M–F  8 am – 5 pm</a:t>
            </a:r>
          </a:p>
        </p:txBody>
      </p:sp>
      <p:sp>
        <p:nvSpPr>
          <p:cNvPr id="27" name="TextBox 26"/>
          <p:cNvSpPr txBox="1"/>
          <p:nvPr/>
        </p:nvSpPr>
        <p:spPr>
          <a:xfrm>
            <a:off x="3393917" y="933271"/>
            <a:ext cx="5750083" cy="646331"/>
          </a:xfrm>
          <a:prstGeom prst="rect">
            <a:avLst/>
          </a:prstGeom>
          <a:noFill/>
        </p:spPr>
        <p:txBody>
          <a:bodyPr wrap="square" rtlCol="0">
            <a:spAutoFit/>
          </a:bodyPr>
          <a:lstStyle/>
          <a:p>
            <a:r>
              <a:rPr lang="en-US" sz="3600" b="1" dirty="0" smtClean="0">
                <a:solidFill>
                  <a:schemeClr val="bg1"/>
                </a:solidFill>
                <a:latin typeface="Trebuchet MS" pitchFamily="34" charset="0"/>
              </a:rPr>
              <a:t>Registrar’s Office</a:t>
            </a:r>
          </a:p>
        </p:txBody>
      </p:sp>
      <p:grpSp>
        <p:nvGrpSpPr>
          <p:cNvPr id="31" name="Group 30"/>
          <p:cNvGrpSpPr/>
          <p:nvPr/>
        </p:nvGrpSpPr>
        <p:grpSpPr>
          <a:xfrm>
            <a:off x="3453297" y="2667000"/>
            <a:ext cx="2642703" cy="4084082"/>
            <a:chOff x="3348973" y="1924447"/>
            <a:chExt cx="2820890" cy="4359455"/>
          </a:xfrm>
        </p:grpSpPr>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636" t="48266" r="69460" b="9607"/>
            <a:stretch/>
          </p:blipFill>
          <p:spPr bwMode="auto">
            <a:xfrm>
              <a:off x="3348973" y="1924447"/>
              <a:ext cx="2820890" cy="435945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3" name="Oval 32"/>
            <p:cNvSpPr/>
            <p:nvPr/>
          </p:nvSpPr>
          <p:spPr>
            <a:xfrm>
              <a:off x="4505078" y="4036379"/>
              <a:ext cx="809108" cy="636885"/>
            </a:xfrm>
            <a:prstGeom prst="ellipse">
              <a:avLst/>
            </a:prstGeom>
            <a:solidFill>
              <a:srgbClr val="FFFF00">
                <a:alpha val="30000"/>
              </a:srgbClr>
            </a:solidFill>
            <a:ln w="79375">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4" descr="add-drop"/>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525780"/>
            <a:ext cx="1592729" cy="388620"/>
          </a:xfrm>
          <a:prstGeom prst="rect">
            <a:avLst/>
          </a:prstGeom>
          <a:noFill/>
          <a:ln w="9525">
            <a:solidFill>
              <a:schemeClr val="tx1"/>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8" name="Picture 37" descr="Class Schedule.png"/>
          <p:cNvPicPr>
            <a:picLocks noChangeAspect="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5" t="3363"/>
          <a:stretch/>
        </p:blipFill>
        <p:spPr bwMode="auto">
          <a:xfrm>
            <a:off x="8099823" y="524256"/>
            <a:ext cx="1051322" cy="1297632"/>
          </a:xfrm>
          <a:prstGeom prst="rect">
            <a:avLst/>
          </a:prstGeom>
          <a:noFill/>
          <a:ln w="9525">
            <a:solidFill>
              <a:srgbClr val="000000"/>
            </a:solidFill>
            <a:miter lim="800000"/>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34" name="Group 33"/>
          <p:cNvGrpSpPr/>
          <p:nvPr/>
        </p:nvGrpSpPr>
        <p:grpSpPr>
          <a:xfrm>
            <a:off x="5432641" y="660400"/>
            <a:ext cx="3711360" cy="2540000"/>
            <a:chOff x="3478240" y="2020415"/>
            <a:chExt cx="5598563" cy="3872867"/>
          </a:xfrm>
        </p:grpSpPr>
        <p:pic>
          <p:nvPicPr>
            <p:cNvPr id="35" name="Picture 2"/>
            <p:cNvPicPr>
              <a:picLocks noChangeAspect="1" noChangeArrowheads="1"/>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382" t="37970" r="69083" b="19601"/>
            <a:stretch/>
          </p:blipFill>
          <p:spPr bwMode="auto">
            <a:xfrm>
              <a:off x="3478240" y="2020415"/>
              <a:ext cx="5598563" cy="387286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6" name="Oval 35"/>
            <p:cNvSpPr/>
            <p:nvPr/>
          </p:nvSpPr>
          <p:spPr>
            <a:xfrm>
              <a:off x="7846007" y="4876800"/>
              <a:ext cx="436122" cy="563412"/>
            </a:xfrm>
            <a:prstGeom prst="ellipse">
              <a:avLst/>
            </a:prstGeom>
            <a:solidFill>
              <a:srgbClr val="FFFF00">
                <a:alpha val="30000"/>
              </a:srgbClr>
            </a:solidFill>
            <a:ln w="79375">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79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8" end="8"/>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9" presetClass="emph" presetSubtype="0" nodeType="withEffect">
                                  <p:stCondLst>
                                    <p:cond delay="0"/>
                                  </p:stCondLst>
                                  <p:childTnLst>
                                    <p:set>
                                      <p:cBhvr rctx="PPT">
                                        <p:cTn id="30" dur="indefinite"/>
                                        <p:tgtEl>
                                          <p:spTgt spid="26">
                                            <p:txEl>
                                              <p:pRg st="0" end="0"/>
                                            </p:txEl>
                                          </p:spTgt>
                                        </p:tgtEl>
                                        <p:attrNameLst>
                                          <p:attrName>style.opacity</p:attrName>
                                        </p:attrNameLst>
                                      </p:cBhvr>
                                      <p:to>
                                        <p:strVal val="0.5"/>
                                      </p:to>
                                    </p:set>
                                    <p:animEffect filter="image" prLst="opacity: 0.5">
                                      <p:cBhvr rctx="IE">
                                        <p:cTn id="31" dur="indefinite"/>
                                        <p:tgtEl>
                                          <p:spTgt spid="26">
                                            <p:txEl>
                                              <p:pRg st="0" end="0"/>
                                            </p:txEl>
                                          </p:spTgt>
                                        </p:tgtEl>
                                      </p:cBhvr>
                                    </p:animEffect>
                                  </p:childTnLst>
                                </p:cTn>
                              </p:par>
                              <p:par>
                                <p:cTn id="32" presetID="9" presetClass="emph" presetSubtype="0" nodeType="withEffect">
                                  <p:stCondLst>
                                    <p:cond delay="0"/>
                                  </p:stCondLst>
                                  <p:childTnLst>
                                    <p:set>
                                      <p:cBhvr rctx="PPT">
                                        <p:cTn id="33" dur="indefinite"/>
                                        <p:tgtEl>
                                          <p:spTgt spid="26">
                                            <p:txEl>
                                              <p:pRg st="1" end="1"/>
                                            </p:txEl>
                                          </p:spTgt>
                                        </p:tgtEl>
                                        <p:attrNameLst>
                                          <p:attrName>style.opacity</p:attrName>
                                        </p:attrNameLst>
                                      </p:cBhvr>
                                      <p:to>
                                        <p:strVal val="0.5"/>
                                      </p:to>
                                    </p:set>
                                    <p:animEffect filter="image" prLst="opacity: 0.5">
                                      <p:cBhvr rctx="IE">
                                        <p:cTn id="34" dur="indefinite"/>
                                        <p:tgtEl>
                                          <p:spTgt spid="26">
                                            <p:txEl>
                                              <p:pRg st="1" end="1"/>
                                            </p:txEl>
                                          </p:spTgt>
                                        </p:tgtEl>
                                      </p:cBhvr>
                                    </p:animEffect>
                                  </p:childTnLst>
                                </p:cTn>
                              </p:par>
                              <p:par>
                                <p:cTn id="35" presetID="9" presetClass="emph" presetSubtype="0" nodeType="withEffect">
                                  <p:stCondLst>
                                    <p:cond delay="0"/>
                                  </p:stCondLst>
                                  <p:childTnLst>
                                    <p:set>
                                      <p:cBhvr rctx="PPT">
                                        <p:cTn id="36" dur="indefinite"/>
                                        <p:tgtEl>
                                          <p:spTgt spid="26">
                                            <p:txEl>
                                              <p:pRg st="2" end="2"/>
                                            </p:txEl>
                                          </p:spTgt>
                                        </p:tgtEl>
                                        <p:attrNameLst>
                                          <p:attrName>style.opacity</p:attrName>
                                        </p:attrNameLst>
                                      </p:cBhvr>
                                      <p:to>
                                        <p:strVal val="0.5"/>
                                      </p:to>
                                    </p:set>
                                    <p:animEffect filter="image" prLst="opacity: 0.5">
                                      <p:cBhvr rctx="IE">
                                        <p:cTn id="37" dur="indefinite"/>
                                        <p:tgtEl>
                                          <p:spTgt spid="26">
                                            <p:txEl>
                                              <p:pRg st="2" end="2"/>
                                            </p:txEl>
                                          </p:spTgt>
                                        </p:tgtEl>
                                      </p:cBhvr>
                                    </p:animEffect>
                                  </p:childTnLst>
                                </p:cTn>
                              </p:par>
                              <p:par>
                                <p:cTn id="38" presetID="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b="1"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262735"/>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
          <p:cNvSpPr txBox="1">
            <a:spLocks noChangeArrowheads="1"/>
          </p:cNvSpPr>
          <p:nvPr/>
        </p:nvSpPr>
        <p:spPr>
          <a:xfrm>
            <a:off x="3809999" y="3276600"/>
            <a:ext cx="5299623" cy="311973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Wingdings" pitchFamily="2" charset="2"/>
              <a:buNone/>
              <a:defRPr/>
            </a:pPr>
            <a:endParaRPr lang="en-US" sz="200" b="1" u="sng"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Athletic Training</a:t>
            </a:r>
          </a:p>
          <a:p>
            <a:pPr marL="231775" indent="-231775">
              <a:lnSpc>
                <a:spcPct val="90000"/>
              </a:lnSpc>
              <a:spcBef>
                <a:spcPts val="0"/>
              </a:spcBef>
              <a:spcAft>
                <a:spcPts val="1000"/>
              </a:spcAft>
              <a:buSzPct val="65000"/>
              <a:buFont typeface="Arial" charset="0"/>
              <a:buNone/>
              <a:defRPr/>
            </a:pPr>
            <a:endParaRPr lang="en-US" sz="200"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Dietetics</a:t>
            </a:r>
          </a:p>
          <a:p>
            <a:pPr marL="231775" indent="-231775">
              <a:lnSpc>
                <a:spcPct val="90000"/>
              </a:lnSpc>
              <a:spcBef>
                <a:spcPts val="0"/>
              </a:spcBef>
              <a:spcAft>
                <a:spcPts val="1000"/>
              </a:spcAft>
              <a:buSzPct val="65000"/>
              <a:buFont typeface="Arial" charset="0"/>
              <a:buNone/>
              <a:defRPr/>
            </a:pPr>
            <a:endParaRPr lang="en-US" sz="200"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Health Sciences</a:t>
            </a:r>
          </a:p>
          <a:p>
            <a:pPr marL="631825" lvl="1" indent="-231775">
              <a:lnSpc>
                <a:spcPct val="90000"/>
              </a:lnSpc>
              <a:spcBef>
                <a:spcPts val="0"/>
              </a:spcBef>
              <a:spcAft>
                <a:spcPts val="1000"/>
              </a:spcAft>
              <a:buSzPct val="65000"/>
              <a:defRPr/>
            </a:pPr>
            <a:r>
              <a:rPr lang="en-US" sz="2000" dirty="0" smtClean="0">
                <a:solidFill>
                  <a:schemeClr val="bg1"/>
                </a:solidFill>
              </a:rPr>
              <a:t>Health Assessment &amp; Promotion</a:t>
            </a:r>
          </a:p>
          <a:p>
            <a:pPr marL="631825" lvl="1" indent="-231775">
              <a:lnSpc>
                <a:spcPct val="90000"/>
              </a:lnSpc>
              <a:spcBef>
                <a:spcPts val="0"/>
              </a:spcBef>
              <a:spcAft>
                <a:spcPts val="1000"/>
              </a:spcAft>
              <a:buSzPct val="65000"/>
              <a:defRPr/>
            </a:pPr>
            <a:r>
              <a:rPr lang="en-US" sz="2000" dirty="0" smtClean="0">
                <a:solidFill>
                  <a:schemeClr val="bg1"/>
                </a:solidFill>
              </a:rPr>
              <a:t>Health Studies</a:t>
            </a:r>
          </a:p>
          <a:p>
            <a:pPr marL="631825" lvl="1" indent="-231775">
              <a:lnSpc>
                <a:spcPct val="90000"/>
              </a:lnSpc>
              <a:spcBef>
                <a:spcPts val="0"/>
              </a:spcBef>
              <a:spcAft>
                <a:spcPts val="1000"/>
              </a:spcAft>
              <a:buSzPct val="65000"/>
              <a:defRPr/>
            </a:pPr>
            <a:r>
              <a:rPr lang="en-US" sz="2000" dirty="0" smtClean="0">
                <a:solidFill>
                  <a:schemeClr val="bg1"/>
                </a:solidFill>
              </a:rPr>
              <a:t>Public Health</a:t>
            </a:r>
          </a:p>
          <a:p>
            <a:pPr marL="231775" indent="-231775">
              <a:lnSpc>
                <a:spcPct val="90000"/>
              </a:lnSpc>
              <a:spcBef>
                <a:spcPts val="0"/>
              </a:spcBef>
              <a:spcAft>
                <a:spcPts val="1000"/>
              </a:spcAft>
              <a:buSzPct val="65000"/>
              <a:buFont typeface="Arial" charset="0"/>
              <a:buNone/>
              <a:defRPr/>
            </a:pPr>
            <a:endParaRPr lang="en-US" sz="200"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Health Service Administration</a:t>
            </a:r>
          </a:p>
        </p:txBody>
      </p:sp>
      <p:sp>
        <p:nvSpPr>
          <p:cNvPr id="40" name="TextBox 39"/>
          <p:cNvSpPr txBox="1"/>
          <p:nvPr/>
        </p:nvSpPr>
        <p:spPr>
          <a:xfrm>
            <a:off x="3416300" y="838200"/>
            <a:ext cx="5750083" cy="2308324"/>
          </a:xfrm>
          <a:prstGeom prst="rect">
            <a:avLst/>
          </a:prstGeom>
          <a:noFill/>
        </p:spPr>
        <p:txBody>
          <a:bodyPr wrap="square" rtlCol="0">
            <a:spAutoFit/>
          </a:bodyPr>
          <a:lstStyle/>
          <a:p>
            <a:r>
              <a:rPr lang="en-US" sz="3600" dirty="0" smtClean="0">
                <a:solidFill>
                  <a:schemeClr val="bg1"/>
                </a:solidFill>
                <a:latin typeface="Trebuchet MS" pitchFamily="34" charset="0"/>
              </a:rPr>
              <a:t>Deadline to </a:t>
            </a:r>
            <a:r>
              <a:rPr lang="en-US" sz="3600" dirty="0">
                <a:solidFill>
                  <a:schemeClr val="bg1"/>
                </a:solidFill>
                <a:latin typeface="Trebuchet MS" pitchFamily="34" charset="0"/>
              </a:rPr>
              <a:t>d</a:t>
            </a:r>
            <a:r>
              <a:rPr lang="en-US" sz="3600" dirty="0" smtClean="0">
                <a:solidFill>
                  <a:schemeClr val="bg1"/>
                </a:solidFill>
                <a:latin typeface="Trebuchet MS" pitchFamily="34" charset="0"/>
              </a:rPr>
              <a:t>eclare majors within the </a:t>
            </a:r>
            <a:r>
              <a:rPr lang="en-US" sz="3600" i="1" dirty="0" smtClean="0">
                <a:solidFill>
                  <a:srgbClr val="FFC000"/>
                </a:solidFill>
                <a:latin typeface="Trebuchet MS" pitchFamily="34" charset="0"/>
              </a:rPr>
              <a:t>Department of Health Sciences</a:t>
            </a:r>
            <a:r>
              <a:rPr lang="en-US" sz="3600" dirty="0">
                <a:solidFill>
                  <a:srgbClr val="FFC000"/>
                </a:solidFill>
                <a:latin typeface="Trebuchet MS" pitchFamily="34" charset="0"/>
              </a:rPr>
              <a:t> </a:t>
            </a:r>
            <a:r>
              <a:rPr lang="en-US" sz="3600" dirty="0" smtClean="0">
                <a:solidFill>
                  <a:schemeClr val="bg1"/>
                </a:solidFill>
                <a:latin typeface="Trebuchet MS" pitchFamily="34" charset="0"/>
              </a:rPr>
              <a:t>is </a:t>
            </a:r>
            <a:r>
              <a:rPr lang="en-US" sz="3600" i="1" dirty="0" smtClean="0">
                <a:solidFill>
                  <a:schemeClr val="bg1"/>
                </a:solidFill>
                <a:latin typeface="Trebuchet MS" pitchFamily="34" charset="0"/>
              </a:rPr>
              <a:t> </a:t>
            </a:r>
            <a:r>
              <a:rPr lang="en-US" sz="3600" b="1" dirty="0" smtClean="0">
                <a:solidFill>
                  <a:srgbClr val="FFC000"/>
                </a:solidFill>
                <a:latin typeface="Trebuchet MS" pitchFamily="34" charset="0"/>
              </a:rPr>
              <a:t>September 15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70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b="1"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416300" y="838200"/>
            <a:ext cx="5750083" cy="3970318"/>
          </a:xfrm>
          <a:prstGeom prst="rect">
            <a:avLst/>
          </a:prstGeom>
          <a:noFill/>
        </p:spPr>
        <p:txBody>
          <a:bodyPr wrap="square" rtlCol="0">
            <a:spAutoFit/>
          </a:bodyPr>
          <a:lstStyle/>
          <a:p>
            <a:r>
              <a:rPr lang="en-US" sz="3600" dirty="0" smtClean="0">
                <a:solidFill>
                  <a:schemeClr val="bg1"/>
                </a:solidFill>
                <a:latin typeface="Trebuchet MS" pitchFamily="34" charset="0"/>
              </a:rPr>
              <a:t>Deadline to </a:t>
            </a:r>
            <a:r>
              <a:rPr lang="en-US" sz="3600" dirty="0">
                <a:solidFill>
                  <a:schemeClr val="bg1"/>
                </a:solidFill>
                <a:latin typeface="Trebuchet MS" pitchFamily="34" charset="0"/>
              </a:rPr>
              <a:t>d</a:t>
            </a:r>
            <a:r>
              <a:rPr lang="en-US" sz="3600" dirty="0" smtClean="0">
                <a:solidFill>
                  <a:schemeClr val="bg1"/>
                </a:solidFill>
                <a:latin typeface="Trebuchet MS" pitchFamily="34" charset="0"/>
              </a:rPr>
              <a:t>eclare </a:t>
            </a:r>
          </a:p>
          <a:p>
            <a:r>
              <a:rPr lang="en-US" sz="3600" i="1" dirty="0" smtClean="0">
                <a:solidFill>
                  <a:srgbClr val="FFC000"/>
                </a:solidFill>
                <a:latin typeface="Trebuchet MS" pitchFamily="34" charset="0"/>
              </a:rPr>
              <a:t>Studio Art, Graphic Design, or</a:t>
            </a:r>
            <a:r>
              <a:rPr lang="en-US" sz="3600" dirty="0" smtClean="0">
                <a:solidFill>
                  <a:srgbClr val="FFC000"/>
                </a:solidFill>
                <a:latin typeface="Trebuchet MS" pitchFamily="34" charset="0"/>
              </a:rPr>
              <a:t> </a:t>
            </a:r>
            <a:r>
              <a:rPr lang="en-US" sz="3600" i="1" dirty="0" smtClean="0">
                <a:solidFill>
                  <a:srgbClr val="FFC000"/>
                </a:solidFill>
                <a:latin typeface="Trebuchet MS" pitchFamily="34" charset="0"/>
              </a:rPr>
              <a:t>Interior Design </a:t>
            </a:r>
            <a:r>
              <a:rPr lang="en-US" sz="3600" dirty="0" smtClean="0">
                <a:solidFill>
                  <a:schemeClr val="bg1"/>
                </a:solidFill>
                <a:latin typeface="Trebuchet MS" pitchFamily="34" charset="0"/>
              </a:rPr>
              <a:t>as a major without submitting a portfolio for review is</a:t>
            </a:r>
            <a:r>
              <a:rPr lang="en-US" sz="3600" i="1" dirty="0" smtClean="0">
                <a:solidFill>
                  <a:schemeClr val="bg1"/>
                </a:solidFill>
                <a:latin typeface="Trebuchet MS" pitchFamily="34" charset="0"/>
              </a:rPr>
              <a:t> </a:t>
            </a:r>
          </a:p>
          <a:p>
            <a:r>
              <a:rPr lang="en-US" sz="3600" b="1" dirty="0" smtClean="0">
                <a:solidFill>
                  <a:srgbClr val="FFC000"/>
                </a:solidFill>
                <a:latin typeface="Trebuchet MS" pitchFamily="34" charset="0"/>
              </a:rPr>
              <a:t>December 14</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302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r="25503"/>
            <a:stretch/>
          </p:blipFill>
          <p:spPr bwMode="auto">
            <a:xfrm>
              <a:off x="-2379" y="525780"/>
              <a:ext cx="3257644" cy="4495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
        <p:nvSpPr>
          <p:cNvPr id="3" name="TextBox 2"/>
          <p:cNvSpPr txBox="1"/>
          <p:nvPr/>
        </p:nvSpPr>
        <p:spPr>
          <a:xfrm>
            <a:off x="304800" y="986165"/>
            <a:ext cx="3048000" cy="4832092"/>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ISST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b="1"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p:cNvPicPr>
            <a:picLocks noChangeAspect="1" noChangeArrowheads="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5226" t="10417" r="5000" b="13636"/>
          <a:stretch/>
        </p:blipFill>
        <p:spPr bwMode="auto">
          <a:xfrm>
            <a:off x="3465617" y="663544"/>
            <a:ext cx="5754584" cy="439534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7" name="Rectangle 26"/>
          <p:cNvSpPr/>
          <p:nvPr/>
        </p:nvSpPr>
        <p:spPr>
          <a:xfrm>
            <a:off x="5237018" y="1270660"/>
            <a:ext cx="3538847" cy="225631"/>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65617" y="3323112"/>
            <a:ext cx="1913906" cy="1070758"/>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393917" y="5417580"/>
            <a:ext cx="5750083" cy="646331"/>
          </a:xfrm>
          <a:prstGeom prst="rect">
            <a:avLst/>
          </a:prstGeom>
          <a:noFill/>
        </p:spPr>
        <p:txBody>
          <a:bodyPr wrap="square" rtlCol="0">
            <a:spAutoFit/>
          </a:bodyPr>
          <a:lstStyle/>
          <a:p>
            <a:r>
              <a:rPr lang="en-US" sz="3600" b="1" dirty="0" smtClean="0">
                <a:solidFill>
                  <a:schemeClr val="bg1"/>
                </a:solidFill>
                <a:latin typeface="Trebuchet MS" pitchFamily="34" charset="0"/>
                <a:sym typeface="Wingdings" pitchFamily="2" charset="2"/>
              </a:rPr>
              <a:t> </a:t>
            </a:r>
            <a:r>
              <a:rPr lang="en-US" sz="3600" b="1" dirty="0" smtClean="0">
                <a:solidFill>
                  <a:schemeClr val="bg1"/>
                </a:solidFill>
                <a:latin typeface="Trebuchet MS" pitchFamily="34" charset="0"/>
              </a:rPr>
              <a:t>Registrar’s Office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2233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Office Hours (a.k.a</a:t>
            </a:r>
            <a:r>
              <a:rPr lang="en-US" sz="2800" b="1" i="1" dirty="0" smtClean="0">
                <a:effectLst>
                  <a:outerShdw blurRad="38100" dist="38100" dir="2700000" algn="tl">
                    <a:srgbClr val="000000">
                      <a:alpha val="43137"/>
                    </a:srgbClr>
                  </a:outerShdw>
                </a:effectLst>
              </a:rPr>
              <a:t>. Walk-In Hours)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13" name="Content Placeholder 2"/>
          <p:cNvSpPr>
            <a:spLocks noGrp="1"/>
          </p:cNvSpPr>
          <p:nvPr>
            <p:ph idx="1"/>
          </p:nvPr>
        </p:nvSpPr>
        <p:spPr>
          <a:xfrm>
            <a:off x="457200" y="1295400"/>
            <a:ext cx="8229600" cy="4830763"/>
          </a:xfrm>
        </p:spPr>
        <p:txBody>
          <a:bodyPr>
            <a:normAutofit/>
          </a:bodyPr>
          <a:lstStyle/>
          <a:p>
            <a:pPr marL="0" indent="0">
              <a:spcBef>
                <a:spcPts val="0"/>
              </a:spcBef>
              <a:spcAft>
                <a:spcPts val="1500"/>
              </a:spcAft>
              <a:buNone/>
            </a:pPr>
            <a:r>
              <a:rPr lang="en-US" sz="2600" dirty="0" smtClean="0">
                <a:solidFill>
                  <a:schemeClr val="accent4">
                    <a:lumMod val="50000"/>
                  </a:schemeClr>
                </a:solidFill>
                <a:latin typeface="Trebuchet MS" pitchFamily="34" charset="0"/>
              </a:rPr>
              <a:t>Friday (8/24): …</a:t>
            </a:r>
          </a:p>
          <a:p>
            <a:pPr marL="0" indent="0">
              <a:spcBef>
                <a:spcPts val="0"/>
              </a:spcBef>
              <a:spcAft>
                <a:spcPts val="1500"/>
              </a:spcAft>
              <a:buNone/>
            </a:pPr>
            <a:r>
              <a:rPr lang="en-US" sz="2600" dirty="0" smtClean="0">
                <a:solidFill>
                  <a:schemeClr val="accent4">
                    <a:lumMod val="50000"/>
                  </a:schemeClr>
                </a:solidFill>
                <a:latin typeface="Trebuchet MS" pitchFamily="34" charset="0"/>
              </a:rPr>
              <a:t>Monday (8/27): …</a:t>
            </a:r>
          </a:p>
          <a:p>
            <a:pPr marL="0" indent="0">
              <a:spcBef>
                <a:spcPts val="0"/>
              </a:spcBef>
              <a:spcAft>
                <a:spcPts val="1500"/>
              </a:spcAft>
              <a:buNone/>
            </a:pPr>
            <a:r>
              <a:rPr lang="en-US" sz="2600" dirty="0" smtClean="0"/>
              <a:t>Tuesday (8/28): …</a:t>
            </a:r>
          </a:p>
          <a:p>
            <a:pPr marL="0" indent="0">
              <a:spcBef>
                <a:spcPts val="0"/>
              </a:spcBef>
              <a:spcAft>
                <a:spcPts val="1500"/>
              </a:spcAft>
              <a:buNone/>
            </a:pPr>
            <a:r>
              <a:rPr lang="en-US" sz="2600" dirty="0" smtClean="0">
                <a:solidFill>
                  <a:schemeClr val="accent4">
                    <a:lumMod val="50000"/>
                  </a:schemeClr>
                </a:solidFill>
                <a:latin typeface="Trebuchet MS" pitchFamily="34" charset="0"/>
              </a:rPr>
              <a:t>Wednesday (8/29): …</a:t>
            </a:r>
          </a:p>
          <a:p>
            <a:pPr marL="0" indent="0">
              <a:spcBef>
                <a:spcPts val="0"/>
              </a:spcBef>
              <a:spcAft>
                <a:spcPts val="1500"/>
              </a:spcAft>
              <a:buNone/>
            </a:pPr>
            <a:r>
              <a:rPr lang="en-US" sz="2600" dirty="0" smtClean="0"/>
              <a:t>Thursday (8/30): …</a:t>
            </a:r>
          </a:p>
          <a:p>
            <a:pPr marL="0" indent="0">
              <a:spcBef>
                <a:spcPts val="0"/>
              </a:spcBef>
              <a:spcAft>
                <a:spcPts val="1500"/>
              </a:spcAft>
              <a:buNone/>
            </a:pPr>
            <a:r>
              <a:rPr lang="en-US" sz="2600" dirty="0" smtClean="0">
                <a:solidFill>
                  <a:schemeClr val="accent4">
                    <a:lumMod val="50000"/>
                  </a:schemeClr>
                </a:solidFill>
                <a:latin typeface="Trebuchet MS" pitchFamily="34" charset="0"/>
              </a:rPr>
              <a:t>Friday (</a:t>
            </a:r>
            <a:r>
              <a:rPr lang="en-US" sz="2600" dirty="0" smtClean="0"/>
              <a:t>8/31</a:t>
            </a:r>
            <a:r>
              <a:rPr lang="en-US" sz="2600" dirty="0" smtClean="0">
                <a:solidFill>
                  <a:schemeClr val="accent4">
                    <a:lumMod val="50000"/>
                  </a:schemeClr>
                </a:solidFill>
                <a:latin typeface="Trebuchet MS" pitchFamily="34" charset="0"/>
              </a:rPr>
              <a:t>): …</a:t>
            </a:r>
          </a:p>
          <a:p>
            <a:pPr marL="0" indent="0">
              <a:spcBef>
                <a:spcPts val="0"/>
              </a:spcBef>
              <a:spcAft>
                <a:spcPts val="1500"/>
              </a:spcAft>
              <a:buNone/>
            </a:pPr>
            <a:r>
              <a:rPr lang="en-US" sz="2600" dirty="0" smtClean="0"/>
              <a:t>Monday (9/3): …</a:t>
            </a:r>
          </a:p>
          <a:p>
            <a:pPr marL="0" indent="0">
              <a:spcBef>
                <a:spcPts val="0"/>
              </a:spcBef>
              <a:spcAft>
                <a:spcPts val="1500"/>
              </a:spcAft>
              <a:buNone/>
            </a:pPr>
            <a:r>
              <a:rPr lang="en-US" sz="2600" dirty="0" smtClean="0">
                <a:solidFill>
                  <a:schemeClr val="accent4">
                    <a:lumMod val="50000"/>
                  </a:schemeClr>
                </a:solidFill>
                <a:latin typeface="Trebuchet MS" pitchFamily="34" charset="0"/>
              </a:rPr>
              <a:t>Tuesday (9/4):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44376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Email Correspondence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18" name="Rectangle 17"/>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9" name="Picture 9"/>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7474" t="11255" r="22837" b="41686"/>
          <a:stretch/>
        </p:blipFill>
        <p:spPr bwMode="auto">
          <a:xfrm>
            <a:off x="0" y="1053993"/>
            <a:ext cx="5698384" cy="5447805"/>
          </a:xfrm>
          <a:prstGeom prst="rect">
            <a:avLst/>
          </a:prstGeom>
          <a:noFill/>
          <a:ln w="2857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descr="C:\Users\patterhj\Desktop\email2.JPG"/>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36" t="11922" r="1054" b="882"/>
          <a:stretch/>
        </p:blipFill>
        <p:spPr bwMode="auto">
          <a:xfrm>
            <a:off x="921172" y="1071922"/>
            <a:ext cx="5834339" cy="5633678"/>
          </a:xfrm>
          <a:prstGeom prst="rect">
            <a:avLst/>
          </a:prstGeom>
          <a:noFill/>
          <a:ln>
            <a:solidFill>
              <a:schemeClr val="tx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46" name="Picture 2" descr="C:\Users\patterhj\Desktop\email3.JPG"/>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33" t="11919" r="1915" b="1611"/>
          <a:stretch/>
        </p:blipFill>
        <p:spPr bwMode="auto">
          <a:xfrm>
            <a:off x="3079374" y="1053992"/>
            <a:ext cx="6030249" cy="5804007"/>
          </a:xfrm>
          <a:prstGeom prst="rect">
            <a:avLst/>
          </a:prstGeom>
          <a:noFill/>
          <a:ln>
            <a:solidFill>
              <a:schemeClr val="tx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20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5369"/>
                                        </p:tgtEl>
                                        <p:attrNameLst>
                                          <p:attrName>style.opacity</p:attrName>
                                        </p:attrNameLst>
                                      </p:cBhvr>
                                      <p:to>
                                        <p:strVal val="0.5"/>
                                      </p:to>
                                    </p:set>
                                    <p:animEffect filter="image" prLst="opacity: 0.5">
                                      <p:cBhvr rctx="IE">
                                        <p:cTn id="7" dur="indefinite"/>
                                        <p:tgtEl>
                                          <p:spTgt spid="15369"/>
                                        </p:tgtEl>
                                      </p:cBhvr>
                                    </p:animEffect>
                                  </p:childTnLst>
                                </p:cTn>
                              </p:par>
                              <p:par>
                                <p:cTn id="8" presetID="1"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6147"/>
                                        </p:tgtEl>
                                        <p:attrNameLst>
                                          <p:attrName>style.opacity</p:attrName>
                                        </p:attrNameLst>
                                      </p:cBhvr>
                                      <p:to>
                                        <p:strVal val="0.5"/>
                                      </p:to>
                                    </p:set>
                                    <p:animEffect filter="image" prLst="opacity: 0.5">
                                      <p:cBhvr rctx="IE">
                                        <p:cTn id="16" dur="indefinite"/>
                                        <p:tgtEl>
                                          <p:spTgt spid="6147"/>
                                        </p:tgtEl>
                                      </p:cBhvr>
                                    </p:animEffect>
                                  </p:childTnLst>
                                </p:cTn>
                              </p:par>
                              <p:par>
                                <p:cTn id="17" presetID="1" presetClass="exit" presetSubtype="0" fill="hold" nodeType="withEffect">
                                  <p:stCondLst>
                                    <p:cond delay="0"/>
                                  </p:stCondLst>
                                  <p:childTnLst>
                                    <p:set>
                                      <p:cBhvr>
                                        <p:cTn id="18" dur="1" fill="hold">
                                          <p:stCondLst>
                                            <p:cond delay="0"/>
                                          </p:stCondLst>
                                        </p:cTn>
                                        <p:tgtEl>
                                          <p:spTgt spid="153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439" t="20893" r="56417" b="51940"/>
          <a:stretch/>
        </p:blipFill>
        <p:spPr bwMode="auto">
          <a:xfrm>
            <a:off x="-6491" y="1842247"/>
            <a:ext cx="9157635" cy="341458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849" r="87645" b="94696"/>
          <a:stretch/>
        </p:blipFill>
        <p:spPr bwMode="auto">
          <a:xfrm>
            <a:off x="-10973" y="609600"/>
            <a:ext cx="9137353" cy="1022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Rectangle 5">
            <a:hlinkClick r:id="rId4"/>
          </p:cNvPr>
          <p:cNvSpPr/>
          <p:nvPr/>
        </p:nvSpPr>
        <p:spPr>
          <a:xfrm>
            <a:off x="1752600" y="3200400"/>
            <a:ext cx="1828800" cy="99060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p:cNvPr>
          <p:cNvSpPr/>
          <p:nvPr/>
        </p:nvSpPr>
        <p:spPr>
          <a:xfrm>
            <a:off x="1752600" y="4267200"/>
            <a:ext cx="1828800" cy="99060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4677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17" name="Title 1"/>
          <p:cNvSpPr>
            <a:spLocks noGrp="1"/>
          </p:cNvSpPr>
          <p:nvPr>
            <p:ph type="title"/>
          </p:nvPr>
        </p:nvSpPr>
        <p:spPr>
          <a:xfrm>
            <a:off x="89226" y="4114800"/>
            <a:ext cx="8534400" cy="2590800"/>
          </a:xfrm>
        </p:spPr>
        <p:txBody>
          <a:bodyPr>
            <a:normAutofit fontScale="90000"/>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Course Adjustment Form needed?</a:t>
            </a:r>
            <a:b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br>
            <a:r>
              <a:rPr lang="en-US" sz="11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
            </a:r>
            <a:br>
              <a:rPr lang="en-US" sz="11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b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Declaring or changing your major or pre-professional program? </a:t>
            </a:r>
            <a:r>
              <a:rPr lang="en-US" sz="2000" i="1" dirty="0" smtClean="0">
                <a:solidFill>
                  <a:schemeClr val="accent4">
                    <a:lumMod val="50000"/>
                  </a:schemeClr>
                </a:solidFill>
                <a:latin typeface="Trebuchet MS" pitchFamily="34" charset="0"/>
              </a:rPr>
              <a:t>minors and double-majors cannot be officially processed, </a:t>
            </a:r>
            <a:r>
              <a:rPr lang="en-US" sz="2000" i="1" dirty="0" smtClean="0">
                <a:solidFill>
                  <a:schemeClr val="accent4">
                    <a:lumMod val="50000"/>
                  </a:schemeClr>
                </a:solidFill>
                <a:latin typeface="Trebuchet MS" pitchFamily="34" charset="0"/>
              </a:rPr>
              <a:t>yet</a:t>
            </a:r>
            <a:br>
              <a:rPr lang="en-US" sz="2000" i="1" dirty="0" smtClean="0">
                <a:solidFill>
                  <a:schemeClr val="accent4">
                    <a:lumMod val="50000"/>
                  </a:schemeClr>
                </a:solidFill>
                <a:latin typeface="Trebuchet MS" pitchFamily="34" charset="0"/>
              </a:rPr>
            </a:br>
            <a:r>
              <a:rPr lang="en-US" sz="2000" i="1" dirty="0" smtClean="0">
                <a:solidFill>
                  <a:schemeClr val="accent4">
                    <a:lumMod val="50000"/>
                  </a:schemeClr>
                </a:solidFill>
                <a:latin typeface="Trebuchet MS" pitchFamily="34" charset="0"/>
              </a:rPr>
              <a:t/>
            </a:r>
            <a:br>
              <a:rPr lang="en-US" sz="2000" i="1" dirty="0" smtClean="0">
                <a:solidFill>
                  <a:schemeClr val="accent4">
                    <a:lumMod val="50000"/>
                  </a:schemeClr>
                </a:solidFill>
                <a:latin typeface="Trebuchet MS" pitchFamily="34" charset="0"/>
              </a:rPr>
            </a:br>
            <a:r>
              <a:rPr lang="en-US" sz="2778" b="1" i="1" dirty="0" smtClean="0">
                <a:effectLst>
                  <a:outerShdw blurRad="38100" dist="38100" dir="2700000" algn="tl">
                    <a:srgbClr val="000000">
                      <a:alpha val="43137"/>
                    </a:srgbClr>
                  </a:outerShdw>
                </a:effectLst>
              </a:rPr>
              <a:t>Students not attending Summer Springboard?</a:t>
            </a:r>
            <a:r>
              <a:rPr lang="en-US" sz="2000" i="1" dirty="0" smtClean="0"/>
              <a:t/>
            </a:r>
            <a:br>
              <a:rPr lang="en-US" sz="2000" i="1" dirty="0" smtClean="0"/>
            </a:br>
            <a:r>
              <a:rPr lang="en-US" sz="6000" b="1" dirty="0" smtClean="0"/>
              <a:t>Come on Down!</a:t>
            </a:r>
            <a:endParaRPr lang="en-US" sz="6000" b="1" dirty="0">
              <a:solidFill>
                <a:schemeClr val="accent4">
                  <a:lumMod val="50000"/>
                </a:schemeClr>
              </a:solidFill>
            </a:endParaRPr>
          </a:p>
        </p:txBody>
      </p:sp>
      <p:sp>
        <p:nvSpPr>
          <p:cNvPr id="19" name="Text Box 6"/>
          <p:cNvSpPr txBox="1">
            <a:spLocks noChangeArrowheads="1"/>
          </p:cNvSpPr>
          <p:nvPr/>
        </p:nvSpPr>
        <p:spPr bwMode="auto">
          <a:xfrm>
            <a:off x="765387" y="685800"/>
            <a:ext cx="3352800" cy="3046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chemeClr val="accent5">
                    <a:lumMod val="50000"/>
                  </a:schemeClr>
                </a:solidFill>
                <a:latin typeface="Candara" pitchFamily="34" charset="0"/>
              </a:rPr>
              <a:t>Nancy Harris</a:t>
            </a:r>
          </a:p>
          <a:p>
            <a:pPr algn="ctr" eaLnBrk="1" hangingPunct="1">
              <a:spcBef>
                <a:spcPct val="50000"/>
              </a:spcBef>
            </a:pPr>
            <a:r>
              <a:rPr lang="en-US" sz="3200" dirty="0" err="1" smtClean="0">
                <a:solidFill>
                  <a:schemeClr val="accent5">
                    <a:lumMod val="50000"/>
                  </a:schemeClr>
                </a:solidFill>
                <a:latin typeface="Candara" pitchFamily="34" charset="0"/>
              </a:rPr>
              <a:t>harrisnl</a:t>
            </a:r>
            <a:r>
              <a:rPr lang="en-US" sz="3200" dirty="0" err="1" smtClean="0">
                <a:solidFill>
                  <a:schemeClr val="accent5">
                    <a:lumMod val="50000"/>
                  </a:schemeClr>
                </a:solidFill>
                <a:latin typeface="Candara" pitchFamily="34" charset="0"/>
              </a:rPr>
              <a:t>@</a:t>
            </a:r>
            <a:r>
              <a:rPr lang="en-US" sz="3200" dirty="0" err="1" smtClean="0">
                <a:solidFill>
                  <a:schemeClr val="accent5">
                    <a:lumMod val="50000"/>
                  </a:schemeClr>
                </a:solidFill>
                <a:latin typeface="Candara" pitchFamily="34" charset="0"/>
              </a:rPr>
              <a:t>jmu.edu</a:t>
            </a:r>
            <a:endParaRPr lang="en-US" sz="3200" dirty="0" smtClean="0">
              <a:solidFill>
                <a:schemeClr val="accent5">
                  <a:lumMod val="50000"/>
                </a:schemeClr>
              </a:solidFill>
              <a:latin typeface="Candara" pitchFamily="34" charset="0"/>
            </a:endParaRPr>
          </a:p>
          <a:p>
            <a:pPr algn="ctr" eaLnBrk="1" hangingPunct="1">
              <a:spcBef>
                <a:spcPct val="50000"/>
              </a:spcBef>
            </a:pPr>
            <a:r>
              <a:rPr lang="en-US" sz="3600" dirty="0" smtClean="0">
                <a:solidFill>
                  <a:schemeClr val="accent5">
                    <a:lumMod val="50000"/>
                  </a:schemeClr>
                </a:solidFill>
                <a:latin typeface="Candara" pitchFamily="34" charset="0"/>
              </a:rPr>
              <a:t>540-568</a:t>
            </a:r>
            <a:r>
              <a:rPr lang="en-US" sz="3600" dirty="0" smtClean="0">
                <a:solidFill>
                  <a:schemeClr val="accent5">
                    <a:lumMod val="50000"/>
                  </a:schemeClr>
                </a:solidFill>
                <a:latin typeface="Candara" pitchFamily="34" charset="0"/>
              </a:rPr>
              <a:t>-8771</a:t>
            </a:r>
          </a:p>
          <a:p>
            <a:pPr algn="ctr" eaLnBrk="1" hangingPunct="1">
              <a:spcBef>
                <a:spcPct val="50000"/>
              </a:spcBef>
            </a:pPr>
            <a:r>
              <a:rPr lang="en-US" sz="3600" dirty="0" smtClean="0">
                <a:solidFill>
                  <a:schemeClr val="accent5">
                    <a:lumMod val="50000"/>
                  </a:schemeClr>
                </a:solidFill>
                <a:latin typeface="Candara" pitchFamily="34" charset="0"/>
              </a:rPr>
              <a:t>ISAT/CS 217</a:t>
            </a:r>
            <a:endParaRPr lang="en-US" sz="3600" dirty="0">
              <a:solidFill>
                <a:schemeClr val="accent5">
                  <a:lumMod val="50000"/>
                </a:schemeClr>
              </a:solidFill>
              <a:latin typeface="Candara" pitchFamily="34" charset="0"/>
            </a:endParaRPr>
          </a:p>
        </p:txBody>
      </p:sp>
      <p:sp>
        <p:nvSpPr>
          <p:cNvPr id="21" name="Text Box 6"/>
          <p:cNvSpPr txBox="1">
            <a:spLocks noChangeArrowheads="1"/>
          </p:cNvSpPr>
          <p:nvPr/>
        </p:nvSpPr>
        <p:spPr bwMode="auto">
          <a:xfrm>
            <a:off x="4800600" y="685800"/>
            <a:ext cx="3733800" cy="30469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chemeClr val="accent6">
                    <a:lumMod val="50000"/>
                  </a:schemeClr>
                </a:solidFill>
                <a:latin typeface="Candara" pitchFamily="34" charset="0"/>
              </a:rPr>
              <a:t>Chris Mayfield</a:t>
            </a:r>
          </a:p>
          <a:p>
            <a:pPr algn="ctr" eaLnBrk="1" hangingPunct="1">
              <a:spcBef>
                <a:spcPct val="50000"/>
              </a:spcBef>
            </a:pPr>
            <a:r>
              <a:rPr lang="en-US" sz="3200" dirty="0" err="1" smtClean="0">
                <a:solidFill>
                  <a:schemeClr val="accent6">
                    <a:lumMod val="50000"/>
                  </a:schemeClr>
                </a:solidFill>
                <a:latin typeface="Candara" pitchFamily="34" charset="0"/>
              </a:rPr>
              <a:t>mayfiecs</a:t>
            </a:r>
            <a:r>
              <a:rPr lang="en-US" sz="3200" dirty="0" err="1" smtClean="0">
                <a:solidFill>
                  <a:schemeClr val="accent6">
                    <a:lumMod val="50000"/>
                  </a:schemeClr>
                </a:solidFill>
                <a:latin typeface="Candara" pitchFamily="34" charset="0"/>
              </a:rPr>
              <a:t>@</a:t>
            </a:r>
            <a:r>
              <a:rPr lang="en-US" sz="3200" dirty="0" err="1" smtClean="0">
                <a:solidFill>
                  <a:schemeClr val="accent6">
                    <a:lumMod val="50000"/>
                  </a:schemeClr>
                </a:solidFill>
                <a:latin typeface="Candara" pitchFamily="34" charset="0"/>
              </a:rPr>
              <a:t>jmu.edu</a:t>
            </a:r>
            <a:endParaRPr lang="en-US" sz="3200" dirty="0" smtClean="0">
              <a:solidFill>
                <a:schemeClr val="accent6">
                  <a:lumMod val="50000"/>
                </a:schemeClr>
              </a:solidFill>
              <a:latin typeface="Candara" pitchFamily="34" charset="0"/>
            </a:endParaRPr>
          </a:p>
          <a:p>
            <a:pPr algn="ctr" eaLnBrk="1" hangingPunct="1">
              <a:spcBef>
                <a:spcPct val="50000"/>
              </a:spcBef>
            </a:pPr>
            <a:r>
              <a:rPr lang="en-US" sz="3600" dirty="0" smtClean="0">
                <a:solidFill>
                  <a:schemeClr val="accent6">
                    <a:lumMod val="50000"/>
                  </a:schemeClr>
                </a:solidFill>
                <a:latin typeface="Candara" pitchFamily="34" charset="0"/>
              </a:rPr>
              <a:t>540-568-xxxx</a:t>
            </a:r>
            <a:endParaRPr lang="en-US" sz="3600" dirty="0">
              <a:solidFill>
                <a:schemeClr val="accent6">
                  <a:lumMod val="50000"/>
                </a:schemeClr>
              </a:solidFill>
              <a:latin typeface="Candara" pitchFamily="34" charset="0"/>
            </a:endParaRPr>
          </a:p>
          <a:p>
            <a:pPr algn="ctr" eaLnBrk="1" hangingPunct="1">
              <a:spcBef>
                <a:spcPct val="50000"/>
              </a:spcBef>
            </a:pPr>
            <a:r>
              <a:rPr lang="en-US" sz="3600" dirty="0" smtClean="0">
                <a:solidFill>
                  <a:schemeClr val="accent6">
                    <a:lumMod val="50000"/>
                  </a:schemeClr>
                </a:solidFill>
                <a:latin typeface="Candara" pitchFamily="34" charset="0"/>
              </a:rPr>
              <a:t>office location</a:t>
            </a:r>
            <a:endParaRPr lang="en-US" sz="3600" dirty="0">
              <a:solidFill>
                <a:schemeClr val="accent6">
                  <a:lumMod val="50000"/>
                </a:schemeClr>
              </a:solidFill>
              <a:latin typeface="Candara" pitchFamily="34" charset="0"/>
            </a:endParaRPr>
          </a:p>
        </p:txBody>
      </p:sp>
      <p:sp>
        <p:nvSpPr>
          <p:cNvPr id="13" name="Down Arrow 12"/>
          <p:cNvSpPr/>
          <p:nvPr/>
        </p:nvSpPr>
        <p:spPr>
          <a:xfrm rot="2309490">
            <a:off x="65040" y="2774422"/>
            <a:ext cx="1047114" cy="1309157"/>
          </a:xfrm>
          <a:prstGeom prst="downArrow">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rot="19040420">
            <a:off x="8001232" y="2772378"/>
            <a:ext cx="1047114" cy="1309157"/>
          </a:xfrm>
          <a:prstGeom prst="downArrow">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52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http://farm6.static.flickr.com/5011/5559109938_193f30a991.jpg"/>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206" r="7877"/>
          <a:stretch/>
        </p:blipFill>
        <p:spPr bwMode="auto">
          <a:xfrm>
            <a:off x="914400" y="1447800"/>
            <a:ext cx="7485075" cy="50212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a:xfrm>
            <a:off x="-2380" y="471055"/>
            <a:ext cx="8689180" cy="976745"/>
          </a:xfrm>
        </p:spPr>
        <p:txBody>
          <a:bodyPr>
            <a:normAutofit/>
          </a:bodyPr>
          <a:lstStyle/>
          <a:p>
            <a:r>
              <a:rPr lang="en-US" sz="54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What are your goals?</a:t>
            </a:r>
            <a:endParaRPr lang="en-US" sz="54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6228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a:effectLst>
            <a:glow rad="139700">
              <a:schemeClr val="accent6">
                <a:satMod val="175000"/>
                <a:alpha val="40000"/>
              </a:schemeClr>
            </a:glow>
          </a:effectLst>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Your</a:t>
            </a: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 </a:t>
            </a:r>
            <a:r>
              <a:rPr lang="en-US" sz="2800" b="1" i="1" dirty="0" smtClean="0">
                <a:effectLst>
                  <a:outerShdw blurRad="38100" dist="38100" dir="2700000" algn="tl">
                    <a:srgbClr val="000000">
                      <a:alpha val="43137"/>
                    </a:srgbClr>
                  </a:outerShdw>
                </a:effectLst>
              </a:rPr>
              <a:t>Goals --</a:t>
            </a:r>
            <a:endParaRPr lang="en-US" sz="2800" b="1" i="1" dirty="0">
              <a:effectLst>
                <a:outerShdw blurRad="38100" dist="38100" dir="2700000" algn="tl">
                  <a:srgbClr val="000000">
                    <a:alpha val="43137"/>
                  </a:srgbClr>
                </a:outerShdw>
              </a:effectLst>
            </a:endParaRPr>
          </a:p>
        </p:txBody>
      </p:sp>
      <p:pic>
        <p:nvPicPr>
          <p:cNvPr id="20" name="REV_dipDLIcwN9HozOI_RP_cAMlMh8jjSATHy4.png"/>
          <p:cNvPicPr>
            <a:picLocks noGrp="1" noChangeAspect="1"/>
          </p:cNvPicPr>
          <p:nvPr>
            <p:ph idx="1"/>
          </p:nvPr>
        </p:nvPicPr>
        <p:blipFill>
          <a:blip r:embed="rId2" cstate="print"/>
          <a:stretch>
            <a:fillRect/>
          </a:stretch>
        </p:blipFill>
        <p:spPr>
          <a:xfrm>
            <a:off x="1609725" y="2177256"/>
            <a:ext cx="5924550" cy="3371850"/>
          </a:xfrm>
          <a:prstGeom prst="rect">
            <a:avLst/>
          </a:prstGeom>
        </p:spPr>
      </p:pic>
      <p:sp>
        <p:nvSpPr>
          <p:cNvPr id="21" name="Rectangle 1"/>
          <p:cNvSpPr txBox="1">
            <a:spLocks/>
          </p:cNvSpPr>
          <p:nvPr/>
        </p:nvSpPr>
        <p:spPr>
          <a:xfrm>
            <a:off x="2590800" y="457200"/>
            <a:ext cx="6096000" cy="1477962"/>
          </a:xfrm>
          <a:prstGeom prst="rect">
            <a:avLst/>
          </a:prstGeom>
        </p:spPr>
        <p:txBody>
          <a:bodyPr vert="horz"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rPr>
              <a:t>What are you hoping to achieve as a result of your education at James Madison University?</a:t>
            </a: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rPr>
              <a:t> </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4295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concerns you most about your first semester at JMU?</a:t>
            </a:r>
            <a:endParaRPr lang="en-US" dirty="0"/>
          </a:p>
        </p:txBody>
      </p:sp>
      <p:sp>
        <p:nvSpPr>
          <p:cNvPr id="2" name="Title 1"/>
          <p:cNvSpPr>
            <a:spLocks noGrp="1"/>
          </p:cNvSpPr>
          <p:nvPr>
            <p:ph type="title"/>
          </p:nvPr>
        </p:nvSpPr>
        <p:spPr>
          <a:xfrm>
            <a:off x="152400" y="457200"/>
            <a:ext cx="8534400" cy="1143000"/>
          </a:xfrm>
          <a:effectLst>
            <a:glow rad="139700">
              <a:schemeClr val="accent6">
                <a:satMod val="175000"/>
                <a:alpha val="40000"/>
              </a:schemeClr>
            </a:glow>
          </a:effectLst>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Your</a:t>
            </a: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 </a:t>
            </a:r>
            <a:r>
              <a:rPr lang="en-US" sz="2800" b="1" i="1" dirty="0" smtClean="0">
                <a:effectLst>
                  <a:outerShdw blurRad="38100" dist="38100" dir="2700000" algn="tl">
                    <a:srgbClr val="000000">
                      <a:alpha val="43137"/>
                    </a:srgbClr>
                  </a:outerShdw>
                </a:effectLst>
              </a:rPr>
              <a:t>Fears</a:t>
            </a:r>
            <a:r>
              <a:rPr lang="en-US" sz="2800" b="1" i="1" dirty="0" smtClean="0">
                <a:effectLst>
                  <a:outerShdw blurRad="38100" dist="38100" dir="2700000" algn="tl">
                    <a:srgbClr val="000000">
                      <a:alpha val="43137"/>
                    </a:srgbClr>
                  </a:outerShdw>
                </a:effectLst>
              </a:rPr>
              <a:t> --</a:t>
            </a:r>
            <a:r>
              <a:rPr lang="en-US" sz="2778" b="1" i="1" dirty="0" smtClean="0">
                <a:effectLst>
                  <a:outerShdw blurRad="38100" dist="38100" dir="2700000" algn="tl">
                    <a:srgbClr val="000000">
                      <a:alpha val="43137"/>
                    </a:srgbClr>
                  </a:outerShdw>
                </a:effectLst>
              </a:rPr>
              <a:t>What concerns you most about your first semester at JMU?</a:t>
            </a:r>
          </a:p>
        </p:txBody>
      </p:sp>
      <p:sp>
        <p:nvSpPr>
          <p:cNvPr id="21" name="Rectangle 1"/>
          <p:cNvSpPr txBox="1">
            <a:spLocks/>
          </p:cNvSpPr>
          <p:nvPr/>
        </p:nvSpPr>
        <p:spPr>
          <a:xfrm>
            <a:off x="2590800" y="457200"/>
            <a:ext cx="6096000" cy="1477962"/>
          </a:xfrm>
          <a:prstGeom prst="rect">
            <a:avLst/>
          </a:prstGeom>
        </p:spPr>
        <p:txBody>
          <a:bodyPr vert="horz"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p:txBody>
      </p:sp>
      <p:pic>
        <p:nvPicPr>
          <p:cNvPr id="16" name="REV_5mRSSjATy5qBnfe_RP_cAMlMh8jjSATHy4.png"/>
          <p:cNvPicPr>
            <a:picLocks noGrp="1" noChangeAspect="1"/>
          </p:cNvPicPr>
          <p:nvPr>
            <p:ph idx="1"/>
          </p:nvPr>
        </p:nvPicPr>
        <p:blipFill>
          <a:blip r:embed="rId2" cstate="print"/>
          <a:stretch>
            <a:fillRect/>
          </a:stretch>
        </p:blipFill>
        <p:spPr>
          <a:xfrm>
            <a:off x="990600" y="1920081"/>
            <a:ext cx="7162800" cy="38862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4295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Academics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Co-Curricular</a:t>
            </a:r>
            <a:endParaRPr lang="en-US" sz="2800" b="1" i="1" dirty="0">
              <a:solidFill>
                <a:schemeClr val="bg1">
                  <a:lumMod val="50000"/>
                </a:schemeClr>
              </a:solidFill>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Professional</a:t>
            </a:r>
            <a:endParaRPr lang="en-US" sz="2800" b="1" i="1" dirty="0">
              <a:solidFill>
                <a:schemeClr val="bg1">
                  <a:lumMod val="50000"/>
                </a:schemeClr>
              </a:solidFill>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Wellness</a:t>
            </a:r>
            <a:endParaRPr lang="en-US" sz="2800" b="1" i="1" dirty="0">
              <a:solidFill>
                <a:schemeClr val="bg1">
                  <a:lumMod val="50000"/>
                </a:schemeClr>
              </a:solidFill>
              <a:latin typeface="Trebuchet MS" pitchFamily="34" charset="0"/>
            </a:endParaRPr>
          </a:p>
        </p:txBody>
      </p:sp>
      <p:pic>
        <p:nvPicPr>
          <p:cNvPr id="23" name="Picture 8" descr="http://farm6.static.flickr.com/5222/5638077034_386a3da57e.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42713" y="1069676"/>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 name="Picture 4"/>
          <p:cNvPicPr>
            <a:picLocks noChangeAspect="1" noChangeArrowheads="1"/>
          </p:cNvPicPr>
          <p:nvPr/>
        </p:nvPicPr>
        <p:blipFill>
          <a:blip r:embed="rId4" cstate="print"/>
          <a:srcRect/>
          <a:stretch>
            <a:fillRect/>
          </a:stretch>
        </p:blipFill>
        <p:spPr bwMode="auto">
          <a:xfrm>
            <a:off x="275130" y="1077110"/>
            <a:ext cx="3775676"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388" name="Picture 4" descr="http://farm2.static.flickr.com/1422/5164217463_2c9b810ef1.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3715" y="4191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392" name="Picture 8" descr="http://farm3.static.flickr.com/2686/4440508457_c35ccf85e3.jpg"/>
          <p:cNvPicPr>
            <a:picLocks noChangeAspect="1" noChangeArrowheads="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879" t="15530"/>
          <a:stretch/>
        </p:blipFill>
        <p:spPr bwMode="auto">
          <a:xfrm>
            <a:off x="4978107" y="4191000"/>
            <a:ext cx="3861093"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7" name="Picture 6" descr="http://farm4.static.flickr.com/3573/4555213644_084243bfe1.jpg"/>
          <p:cNvPicPr>
            <a:picLocks noChangeAspect="1" noChangeArrowheads="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5681" y="3352800"/>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8" name="Picture 5"/>
          <p:cNvPicPr>
            <a:picLocks noChangeAspect="1" noChangeArrowheads="1"/>
          </p:cNvPicPr>
          <p:nvPr/>
        </p:nvPicPr>
        <p:blipFill>
          <a:blip r:embed="rId8" cstate="print"/>
          <a:srcRect/>
          <a:stretch>
            <a:fillRect/>
          </a:stretch>
        </p:blipFill>
        <p:spPr bwMode="auto">
          <a:xfrm>
            <a:off x="4169886" y="1447800"/>
            <a:ext cx="37870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233592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300" fill="hold"/>
                                        <p:tgtEl>
                                          <p:spTgt spid="26"/>
                                        </p:tgtEl>
                                        <p:attrNameLst>
                                          <p:attrName>ppt_w</p:attrName>
                                        </p:attrNameLst>
                                      </p:cBhvr>
                                      <p:tavLst>
                                        <p:tav tm="0">
                                          <p:val>
                                            <p:fltVal val="0"/>
                                          </p:val>
                                        </p:tav>
                                        <p:tav tm="100000">
                                          <p:val>
                                            <p:strVal val="#ppt_w"/>
                                          </p:val>
                                        </p:tav>
                                      </p:tavLst>
                                    </p:anim>
                                    <p:anim calcmode="lin" valueType="num">
                                      <p:cBhvr>
                                        <p:cTn id="8" dur="1300" fill="hold"/>
                                        <p:tgtEl>
                                          <p:spTgt spid="26"/>
                                        </p:tgtEl>
                                        <p:attrNameLst>
                                          <p:attrName>ppt_h</p:attrName>
                                        </p:attrNameLst>
                                      </p:cBhvr>
                                      <p:tavLst>
                                        <p:tav tm="0">
                                          <p:val>
                                            <p:fltVal val="0"/>
                                          </p:val>
                                        </p:tav>
                                        <p:tav tm="100000">
                                          <p:val>
                                            <p:strVal val="#ppt_h"/>
                                          </p:val>
                                        </p:tav>
                                      </p:tavLst>
                                    </p:anim>
                                    <p:anim calcmode="lin" valueType="num">
                                      <p:cBhvr>
                                        <p:cTn id="9" dur="1300" fill="hold"/>
                                        <p:tgtEl>
                                          <p:spTgt spid="26"/>
                                        </p:tgtEl>
                                        <p:attrNameLst>
                                          <p:attrName>style.rotation</p:attrName>
                                        </p:attrNameLst>
                                      </p:cBhvr>
                                      <p:tavLst>
                                        <p:tav tm="0">
                                          <p:val>
                                            <p:fltVal val="90"/>
                                          </p:val>
                                        </p:tav>
                                        <p:tav tm="100000">
                                          <p:val>
                                            <p:fltVal val="0"/>
                                          </p:val>
                                        </p:tav>
                                      </p:tavLst>
                                    </p:anim>
                                    <p:animEffect transition="in" filter="fade">
                                      <p:cBhvr>
                                        <p:cTn id="10" dur="1300"/>
                                        <p:tgtEl>
                                          <p:spTgt spid="26"/>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6392"/>
                                        </p:tgtEl>
                                        <p:attrNameLst>
                                          <p:attrName>style.visibility</p:attrName>
                                        </p:attrNameLst>
                                      </p:cBhvr>
                                      <p:to>
                                        <p:strVal val="visible"/>
                                      </p:to>
                                    </p:set>
                                    <p:anim calcmode="lin" valueType="num">
                                      <p:cBhvr>
                                        <p:cTn id="14" dur="1300" fill="hold"/>
                                        <p:tgtEl>
                                          <p:spTgt spid="16392"/>
                                        </p:tgtEl>
                                        <p:attrNameLst>
                                          <p:attrName>ppt_w</p:attrName>
                                        </p:attrNameLst>
                                      </p:cBhvr>
                                      <p:tavLst>
                                        <p:tav tm="0">
                                          <p:val>
                                            <p:fltVal val="0"/>
                                          </p:val>
                                        </p:tav>
                                        <p:tav tm="100000">
                                          <p:val>
                                            <p:strVal val="#ppt_w"/>
                                          </p:val>
                                        </p:tav>
                                      </p:tavLst>
                                    </p:anim>
                                    <p:anim calcmode="lin" valueType="num">
                                      <p:cBhvr>
                                        <p:cTn id="15" dur="1300" fill="hold"/>
                                        <p:tgtEl>
                                          <p:spTgt spid="16392"/>
                                        </p:tgtEl>
                                        <p:attrNameLst>
                                          <p:attrName>ppt_h</p:attrName>
                                        </p:attrNameLst>
                                      </p:cBhvr>
                                      <p:tavLst>
                                        <p:tav tm="0">
                                          <p:val>
                                            <p:fltVal val="0"/>
                                          </p:val>
                                        </p:tav>
                                        <p:tav tm="100000">
                                          <p:val>
                                            <p:strVal val="#ppt_h"/>
                                          </p:val>
                                        </p:tav>
                                      </p:tavLst>
                                    </p:anim>
                                    <p:anim calcmode="lin" valueType="num">
                                      <p:cBhvr>
                                        <p:cTn id="16" dur="1300" fill="hold"/>
                                        <p:tgtEl>
                                          <p:spTgt spid="16392"/>
                                        </p:tgtEl>
                                        <p:attrNameLst>
                                          <p:attrName>style.rotation</p:attrName>
                                        </p:attrNameLst>
                                      </p:cBhvr>
                                      <p:tavLst>
                                        <p:tav tm="0">
                                          <p:val>
                                            <p:fltVal val="90"/>
                                          </p:val>
                                        </p:tav>
                                        <p:tav tm="100000">
                                          <p:val>
                                            <p:fltVal val="0"/>
                                          </p:val>
                                        </p:tav>
                                      </p:tavLst>
                                    </p:anim>
                                    <p:animEffect transition="in" filter="fade">
                                      <p:cBhvr>
                                        <p:cTn id="17" dur="1300"/>
                                        <p:tgtEl>
                                          <p:spTgt spid="16392"/>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cBhvr>
                                        <p:cTn id="21" dur="1300" fill="hold"/>
                                        <p:tgtEl>
                                          <p:spTgt spid="16388"/>
                                        </p:tgtEl>
                                        <p:attrNameLst>
                                          <p:attrName>ppt_w</p:attrName>
                                        </p:attrNameLst>
                                      </p:cBhvr>
                                      <p:tavLst>
                                        <p:tav tm="0">
                                          <p:val>
                                            <p:fltVal val="0"/>
                                          </p:val>
                                        </p:tav>
                                        <p:tav tm="100000">
                                          <p:val>
                                            <p:strVal val="#ppt_w"/>
                                          </p:val>
                                        </p:tav>
                                      </p:tavLst>
                                    </p:anim>
                                    <p:anim calcmode="lin" valueType="num">
                                      <p:cBhvr>
                                        <p:cTn id="22" dur="1300" fill="hold"/>
                                        <p:tgtEl>
                                          <p:spTgt spid="16388"/>
                                        </p:tgtEl>
                                        <p:attrNameLst>
                                          <p:attrName>ppt_h</p:attrName>
                                        </p:attrNameLst>
                                      </p:cBhvr>
                                      <p:tavLst>
                                        <p:tav tm="0">
                                          <p:val>
                                            <p:fltVal val="0"/>
                                          </p:val>
                                        </p:tav>
                                        <p:tav tm="100000">
                                          <p:val>
                                            <p:strVal val="#ppt_h"/>
                                          </p:val>
                                        </p:tav>
                                      </p:tavLst>
                                    </p:anim>
                                    <p:anim calcmode="lin" valueType="num">
                                      <p:cBhvr>
                                        <p:cTn id="23" dur="1300" fill="hold"/>
                                        <p:tgtEl>
                                          <p:spTgt spid="16388"/>
                                        </p:tgtEl>
                                        <p:attrNameLst>
                                          <p:attrName>style.rotation</p:attrName>
                                        </p:attrNameLst>
                                      </p:cBhvr>
                                      <p:tavLst>
                                        <p:tav tm="0">
                                          <p:val>
                                            <p:fltVal val="90"/>
                                          </p:val>
                                        </p:tav>
                                        <p:tav tm="100000">
                                          <p:val>
                                            <p:fltVal val="0"/>
                                          </p:val>
                                        </p:tav>
                                      </p:tavLst>
                                    </p:anim>
                                    <p:animEffect transition="in" filter="fade">
                                      <p:cBhvr>
                                        <p:cTn id="24" dur="1300"/>
                                        <p:tgtEl>
                                          <p:spTgt spid="16388"/>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300" fill="hold"/>
                                        <p:tgtEl>
                                          <p:spTgt spid="23"/>
                                        </p:tgtEl>
                                        <p:attrNameLst>
                                          <p:attrName>ppt_w</p:attrName>
                                        </p:attrNameLst>
                                      </p:cBhvr>
                                      <p:tavLst>
                                        <p:tav tm="0">
                                          <p:val>
                                            <p:fltVal val="0"/>
                                          </p:val>
                                        </p:tav>
                                        <p:tav tm="100000">
                                          <p:val>
                                            <p:strVal val="#ppt_w"/>
                                          </p:val>
                                        </p:tav>
                                      </p:tavLst>
                                    </p:anim>
                                    <p:anim calcmode="lin" valueType="num">
                                      <p:cBhvr>
                                        <p:cTn id="29" dur="1300" fill="hold"/>
                                        <p:tgtEl>
                                          <p:spTgt spid="23"/>
                                        </p:tgtEl>
                                        <p:attrNameLst>
                                          <p:attrName>ppt_h</p:attrName>
                                        </p:attrNameLst>
                                      </p:cBhvr>
                                      <p:tavLst>
                                        <p:tav tm="0">
                                          <p:val>
                                            <p:fltVal val="0"/>
                                          </p:val>
                                        </p:tav>
                                        <p:tav tm="100000">
                                          <p:val>
                                            <p:strVal val="#ppt_h"/>
                                          </p:val>
                                        </p:tav>
                                      </p:tavLst>
                                    </p:anim>
                                    <p:anim calcmode="lin" valueType="num">
                                      <p:cBhvr>
                                        <p:cTn id="30" dur="1300" fill="hold"/>
                                        <p:tgtEl>
                                          <p:spTgt spid="23"/>
                                        </p:tgtEl>
                                        <p:attrNameLst>
                                          <p:attrName>style.rotation</p:attrName>
                                        </p:attrNameLst>
                                      </p:cBhvr>
                                      <p:tavLst>
                                        <p:tav tm="0">
                                          <p:val>
                                            <p:fltVal val="90"/>
                                          </p:val>
                                        </p:tav>
                                        <p:tav tm="100000">
                                          <p:val>
                                            <p:fltVal val="0"/>
                                          </p:val>
                                        </p:tav>
                                      </p:tavLst>
                                    </p:anim>
                                    <p:animEffect transition="in" filter="fade">
                                      <p:cBhvr>
                                        <p:cTn id="31" dur="1300"/>
                                        <p:tgtEl>
                                          <p:spTgt spid="23"/>
                                        </p:tgtEl>
                                      </p:cBhvr>
                                    </p:animEffect>
                                  </p:childTnLst>
                                </p:cTn>
                              </p:par>
                            </p:childTnLst>
                          </p:cTn>
                        </p:par>
                        <p:par>
                          <p:cTn id="32" fill="hold">
                            <p:stCondLst>
                              <p:cond delay="5200"/>
                            </p:stCondLst>
                            <p:childTnLst>
                              <p:par>
                                <p:cTn id="33" presetID="3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1300" fill="hold"/>
                                        <p:tgtEl>
                                          <p:spTgt spid="27"/>
                                        </p:tgtEl>
                                        <p:attrNameLst>
                                          <p:attrName>ppt_w</p:attrName>
                                        </p:attrNameLst>
                                      </p:cBhvr>
                                      <p:tavLst>
                                        <p:tav tm="0">
                                          <p:val>
                                            <p:fltVal val="0"/>
                                          </p:val>
                                        </p:tav>
                                        <p:tav tm="100000">
                                          <p:val>
                                            <p:strVal val="#ppt_w"/>
                                          </p:val>
                                        </p:tav>
                                      </p:tavLst>
                                    </p:anim>
                                    <p:anim calcmode="lin" valueType="num">
                                      <p:cBhvr>
                                        <p:cTn id="36" dur="1300" fill="hold"/>
                                        <p:tgtEl>
                                          <p:spTgt spid="27"/>
                                        </p:tgtEl>
                                        <p:attrNameLst>
                                          <p:attrName>ppt_h</p:attrName>
                                        </p:attrNameLst>
                                      </p:cBhvr>
                                      <p:tavLst>
                                        <p:tav tm="0">
                                          <p:val>
                                            <p:fltVal val="0"/>
                                          </p:val>
                                        </p:tav>
                                        <p:tav tm="100000">
                                          <p:val>
                                            <p:strVal val="#ppt_h"/>
                                          </p:val>
                                        </p:tav>
                                      </p:tavLst>
                                    </p:anim>
                                    <p:anim calcmode="lin" valueType="num">
                                      <p:cBhvr>
                                        <p:cTn id="37" dur="1300" fill="hold"/>
                                        <p:tgtEl>
                                          <p:spTgt spid="27"/>
                                        </p:tgtEl>
                                        <p:attrNameLst>
                                          <p:attrName>style.rotation</p:attrName>
                                        </p:attrNameLst>
                                      </p:cBhvr>
                                      <p:tavLst>
                                        <p:tav tm="0">
                                          <p:val>
                                            <p:fltVal val="90"/>
                                          </p:val>
                                        </p:tav>
                                        <p:tav tm="100000">
                                          <p:val>
                                            <p:fltVal val="0"/>
                                          </p:val>
                                        </p:tav>
                                      </p:tavLst>
                                    </p:anim>
                                    <p:animEffect transition="in" filter="fade">
                                      <p:cBhvr>
                                        <p:cTn id="38" dur="1300"/>
                                        <p:tgtEl>
                                          <p:spTgt spid="27"/>
                                        </p:tgtEl>
                                      </p:cBhvr>
                                    </p:animEffect>
                                  </p:childTnLst>
                                </p:cTn>
                              </p:par>
                            </p:childTnLst>
                          </p:cTn>
                        </p:par>
                        <p:par>
                          <p:cTn id="39" fill="hold">
                            <p:stCondLst>
                              <p:cond delay="6500"/>
                            </p:stCondLst>
                            <p:childTnLst>
                              <p:par>
                                <p:cTn id="40" presetID="31" presetClass="entr" presetSubtype="0"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300" fill="hold"/>
                                        <p:tgtEl>
                                          <p:spTgt spid="28"/>
                                        </p:tgtEl>
                                        <p:attrNameLst>
                                          <p:attrName>ppt_w</p:attrName>
                                        </p:attrNameLst>
                                      </p:cBhvr>
                                      <p:tavLst>
                                        <p:tav tm="0">
                                          <p:val>
                                            <p:fltVal val="0"/>
                                          </p:val>
                                        </p:tav>
                                        <p:tav tm="100000">
                                          <p:val>
                                            <p:strVal val="#ppt_w"/>
                                          </p:val>
                                        </p:tav>
                                      </p:tavLst>
                                    </p:anim>
                                    <p:anim calcmode="lin" valueType="num">
                                      <p:cBhvr>
                                        <p:cTn id="43" dur="1300" fill="hold"/>
                                        <p:tgtEl>
                                          <p:spTgt spid="28"/>
                                        </p:tgtEl>
                                        <p:attrNameLst>
                                          <p:attrName>ppt_h</p:attrName>
                                        </p:attrNameLst>
                                      </p:cBhvr>
                                      <p:tavLst>
                                        <p:tav tm="0">
                                          <p:val>
                                            <p:fltVal val="0"/>
                                          </p:val>
                                        </p:tav>
                                        <p:tav tm="100000">
                                          <p:val>
                                            <p:strVal val="#ppt_h"/>
                                          </p:val>
                                        </p:tav>
                                      </p:tavLst>
                                    </p:anim>
                                    <p:anim calcmode="lin" valueType="num">
                                      <p:cBhvr>
                                        <p:cTn id="44" dur="1300" fill="hold"/>
                                        <p:tgtEl>
                                          <p:spTgt spid="28"/>
                                        </p:tgtEl>
                                        <p:attrNameLst>
                                          <p:attrName>style.rotation</p:attrName>
                                        </p:attrNameLst>
                                      </p:cBhvr>
                                      <p:tavLst>
                                        <p:tav tm="0">
                                          <p:val>
                                            <p:fltVal val="90"/>
                                          </p:val>
                                        </p:tav>
                                        <p:tav tm="100000">
                                          <p:val>
                                            <p:fltVal val="0"/>
                                          </p:val>
                                        </p:tav>
                                      </p:tavLst>
                                    </p:anim>
                                    <p:animEffect transition="in" filter="fade">
                                      <p:cBhvr>
                                        <p:cTn id="45" dur="1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http://farm2.static.flickr.com/1422/5164217463_2c9b810ef1.jpg"/>
          <p:cNvPicPr>
            <a:picLocks noChangeAspect="1" noChangeArrowheads="1"/>
          </p:cNvPicPr>
          <p:nvPr/>
        </p:nvPicPr>
        <p:blipFill>
          <a:blip r:embed="rId3"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3715" y="4191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Academics</a:t>
            </a:r>
            <a:endParaRPr lang="en-US" sz="2800" b="1" i="1" dirty="0">
              <a:solidFill>
                <a:schemeClr val="bg1">
                  <a:lumMod val="50000"/>
                </a:schemeClr>
              </a:solidFill>
              <a:latin typeface="Trebuchet MS" pitchFamily="34" charset="0"/>
            </a:endParaRPr>
          </a:p>
        </p:txBody>
      </p:sp>
      <p:pic>
        <p:nvPicPr>
          <p:cNvPr id="21" name="Picture 8" descr="http://farm6.static.flickr.com/5222/5638077034_386a3da57e.jpg"/>
          <p:cNvPicPr>
            <a:picLocks noChangeAspect="1" noChangeArrowheads="1"/>
          </p:cNvPicPr>
          <p:nvPr/>
        </p:nvPicPr>
        <p:blipFill>
          <a:blip r:embed="rId4"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42713" y="1069676"/>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 name="Picture 4"/>
          <p:cNvPicPr>
            <a:picLocks noChangeAspect="1" noChangeArrowheads="1"/>
          </p:cNvPicPr>
          <p:nvPr/>
        </p:nvPicPr>
        <p:blipFill>
          <a:blip r:embed="rId5" cstate="print">
            <a:grayscl/>
          </a:blip>
          <a:srcRect/>
          <a:stretch>
            <a:fillRect/>
          </a:stretch>
        </p:blipFill>
        <p:spPr bwMode="auto">
          <a:xfrm>
            <a:off x="275130" y="1077110"/>
            <a:ext cx="3775676"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8" descr="http://farm3.static.flickr.com/2686/4440508457_c35ccf85e3.jpg"/>
          <p:cNvPicPr>
            <a:picLocks noChangeAspect="1" noChangeArrowheads="1"/>
          </p:cNvPicPr>
          <p:nvPr/>
        </p:nvPicPr>
        <p:blipFill rotWithShape="1">
          <a:blip r:embed="rId6"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879" t="15530"/>
          <a:stretch/>
        </p:blipFill>
        <p:spPr bwMode="auto">
          <a:xfrm>
            <a:off x="4978107" y="4191000"/>
            <a:ext cx="3861093"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Co-Curricular</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Professional</a:t>
            </a:r>
            <a:endParaRPr lang="en-US" sz="2800" b="1" i="1" dirty="0">
              <a:solidFill>
                <a:schemeClr val="bg1">
                  <a:lumMod val="50000"/>
                </a:schemeClr>
              </a:solidFill>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Wellness</a:t>
            </a:r>
            <a:endParaRPr lang="en-US" sz="2800" b="1" i="1" dirty="0">
              <a:solidFill>
                <a:schemeClr val="bg1">
                  <a:lumMod val="50000"/>
                </a:schemeClr>
              </a:solidFill>
              <a:latin typeface="Trebuchet MS" pitchFamily="34" charset="0"/>
            </a:endParaRPr>
          </a:p>
        </p:txBody>
      </p:sp>
      <p:pic>
        <p:nvPicPr>
          <p:cNvPr id="27" name="Picture 6" descr="http://farm4.static.flickr.com/3573/4555213644_084243bfe1.jpg"/>
          <p:cNvPicPr>
            <a:picLocks noChangeAspect="1" noChangeArrowheads="1"/>
          </p:cNvPicPr>
          <p:nvPr/>
        </p:nvPicPr>
        <p:blipFill>
          <a:blip r:embed="rId7"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5681" y="3352800"/>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8" name="Picture 5"/>
          <p:cNvPicPr>
            <a:picLocks noChangeAspect="1" noChangeArrowheads="1"/>
          </p:cNvPicPr>
          <p:nvPr/>
        </p:nvPicPr>
        <p:blipFill>
          <a:blip r:embed="rId8" cstate="print">
            <a:grayscl/>
          </a:blip>
          <a:srcRect/>
          <a:stretch>
            <a:fillRect/>
          </a:stretch>
        </p:blipFill>
        <p:spPr bwMode="auto">
          <a:xfrm>
            <a:off x="4169886" y="1447800"/>
            <a:ext cx="37870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368" name="Picture 8" descr="http://visitjmu.com/uploads/thumb.php?src=http://visitjmu.com/uploads/Stonehenge-960x582.jpg&amp;w=960&amp;h=500&amp;zc=1"/>
          <p:cNvPicPr>
            <a:picLocks noChangeAspect="1" noChangeArrowheads="1"/>
          </p:cNvPicPr>
          <p:nvPr/>
        </p:nvPicPr>
        <p:blipFill rotWithShape="1">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724" r="13267"/>
          <a:stretch/>
        </p:blipFill>
        <p:spPr bwMode="auto">
          <a:xfrm>
            <a:off x="5210654" y="1181534"/>
            <a:ext cx="3780946" cy="26972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8" name="Picture 13"/>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4047893"/>
            <a:ext cx="4004505" cy="266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5362" name="Picture 2" descr="http://farm4.static.flickr.com/3400/4621345139_7e22c513dd.jpg"/>
          <p:cNvPicPr>
            <a:picLocks noChangeAspect="1" noChangeArrowheads="1"/>
          </p:cNvPicPr>
          <p:nvPr/>
        </p:nvPicPr>
        <p:blipFill rotWithShape="1">
          <a:blip r:embed="rId11"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031" t="12071" r="15877" b="7922"/>
          <a:stretch/>
        </p:blipFill>
        <p:spPr bwMode="auto">
          <a:xfrm>
            <a:off x="5105400" y="4204010"/>
            <a:ext cx="3496442"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 name="Picture 4" descr="http://farm6.static.flickr.com/5132/5568346709_5e3cdafbb0.jpg"/>
          <p:cNvPicPr>
            <a:picLocks noChangeAspect="1" noChangeArrowheads="1"/>
          </p:cNvPicPr>
          <p:nvPr/>
        </p:nvPicPr>
        <p:blipFill>
          <a:blip r:embed="rId1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72495" y="12535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2" descr="http://farm5.static.flickr.com/4040/4482562748_0a52f8baae.jpg"/>
          <p:cNvPicPr>
            <a:picLocks noChangeAspect="1" noChangeArrowheads="1"/>
          </p:cNvPicPr>
          <p:nvPr/>
        </p:nvPicPr>
        <p:blipFill>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488" y="1143000"/>
            <a:ext cx="3522462" cy="2641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5364" name="Picture 4" descr="http://farm3.static.flickr.com/2791/4322686422_a4c4eb25c6.jpg"/>
          <p:cNvPicPr>
            <a:picLocks noChangeAspect="1" noChangeArrowheads="1"/>
          </p:cNvPicPr>
          <p:nvPr/>
        </p:nvPicPr>
        <p:blipFill>
          <a:blip r:embed="rId1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24384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27830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300" fill="hold"/>
                                        <p:tgtEl>
                                          <p:spTgt spid="18"/>
                                        </p:tgtEl>
                                        <p:attrNameLst>
                                          <p:attrName>ppt_w</p:attrName>
                                        </p:attrNameLst>
                                      </p:cBhvr>
                                      <p:tavLst>
                                        <p:tav tm="0">
                                          <p:val>
                                            <p:fltVal val="0"/>
                                          </p:val>
                                        </p:tav>
                                        <p:tav tm="100000">
                                          <p:val>
                                            <p:strVal val="#ppt_w"/>
                                          </p:val>
                                        </p:tav>
                                      </p:tavLst>
                                    </p:anim>
                                    <p:anim calcmode="lin" valueType="num">
                                      <p:cBhvr>
                                        <p:cTn id="8" dur="1300" fill="hold"/>
                                        <p:tgtEl>
                                          <p:spTgt spid="18"/>
                                        </p:tgtEl>
                                        <p:attrNameLst>
                                          <p:attrName>ppt_h</p:attrName>
                                        </p:attrNameLst>
                                      </p:cBhvr>
                                      <p:tavLst>
                                        <p:tav tm="0">
                                          <p:val>
                                            <p:fltVal val="0"/>
                                          </p:val>
                                        </p:tav>
                                        <p:tav tm="100000">
                                          <p:val>
                                            <p:strVal val="#ppt_h"/>
                                          </p:val>
                                        </p:tav>
                                      </p:tavLst>
                                    </p:anim>
                                    <p:anim calcmode="lin" valueType="num">
                                      <p:cBhvr>
                                        <p:cTn id="9" dur="1300" fill="hold"/>
                                        <p:tgtEl>
                                          <p:spTgt spid="18"/>
                                        </p:tgtEl>
                                        <p:attrNameLst>
                                          <p:attrName>style.rotation</p:attrName>
                                        </p:attrNameLst>
                                      </p:cBhvr>
                                      <p:tavLst>
                                        <p:tav tm="0">
                                          <p:val>
                                            <p:fltVal val="90"/>
                                          </p:val>
                                        </p:tav>
                                        <p:tav tm="100000">
                                          <p:val>
                                            <p:fltVal val="0"/>
                                          </p:val>
                                        </p:tav>
                                      </p:tavLst>
                                    </p:anim>
                                    <p:animEffect transition="in" filter="fade">
                                      <p:cBhvr>
                                        <p:cTn id="10" dur="1300"/>
                                        <p:tgtEl>
                                          <p:spTgt spid="18"/>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5368"/>
                                        </p:tgtEl>
                                        <p:attrNameLst>
                                          <p:attrName>style.visibility</p:attrName>
                                        </p:attrNameLst>
                                      </p:cBhvr>
                                      <p:to>
                                        <p:strVal val="visible"/>
                                      </p:to>
                                    </p:set>
                                    <p:anim calcmode="lin" valueType="num">
                                      <p:cBhvr>
                                        <p:cTn id="14" dur="1300" fill="hold"/>
                                        <p:tgtEl>
                                          <p:spTgt spid="15368"/>
                                        </p:tgtEl>
                                        <p:attrNameLst>
                                          <p:attrName>ppt_w</p:attrName>
                                        </p:attrNameLst>
                                      </p:cBhvr>
                                      <p:tavLst>
                                        <p:tav tm="0">
                                          <p:val>
                                            <p:fltVal val="0"/>
                                          </p:val>
                                        </p:tav>
                                        <p:tav tm="100000">
                                          <p:val>
                                            <p:strVal val="#ppt_w"/>
                                          </p:val>
                                        </p:tav>
                                      </p:tavLst>
                                    </p:anim>
                                    <p:anim calcmode="lin" valueType="num">
                                      <p:cBhvr>
                                        <p:cTn id="15" dur="1300" fill="hold"/>
                                        <p:tgtEl>
                                          <p:spTgt spid="15368"/>
                                        </p:tgtEl>
                                        <p:attrNameLst>
                                          <p:attrName>ppt_h</p:attrName>
                                        </p:attrNameLst>
                                      </p:cBhvr>
                                      <p:tavLst>
                                        <p:tav tm="0">
                                          <p:val>
                                            <p:fltVal val="0"/>
                                          </p:val>
                                        </p:tav>
                                        <p:tav tm="100000">
                                          <p:val>
                                            <p:strVal val="#ppt_h"/>
                                          </p:val>
                                        </p:tav>
                                      </p:tavLst>
                                    </p:anim>
                                    <p:anim calcmode="lin" valueType="num">
                                      <p:cBhvr>
                                        <p:cTn id="16" dur="1300" fill="hold"/>
                                        <p:tgtEl>
                                          <p:spTgt spid="15368"/>
                                        </p:tgtEl>
                                        <p:attrNameLst>
                                          <p:attrName>style.rotation</p:attrName>
                                        </p:attrNameLst>
                                      </p:cBhvr>
                                      <p:tavLst>
                                        <p:tav tm="0">
                                          <p:val>
                                            <p:fltVal val="90"/>
                                          </p:val>
                                        </p:tav>
                                        <p:tav tm="100000">
                                          <p:val>
                                            <p:fltVal val="0"/>
                                          </p:val>
                                        </p:tav>
                                      </p:tavLst>
                                    </p:anim>
                                    <p:animEffect transition="in" filter="fade">
                                      <p:cBhvr>
                                        <p:cTn id="17" dur="1300"/>
                                        <p:tgtEl>
                                          <p:spTgt spid="15368"/>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300" fill="hold"/>
                                        <p:tgtEl>
                                          <p:spTgt spid="17"/>
                                        </p:tgtEl>
                                        <p:attrNameLst>
                                          <p:attrName>ppt_w</p:attrName>
                                        </p:attrNameLst>
                                      </p:cBhvr>
                                      <p:tavLst>
                                        <p:tav tm="0">
                                          <p:val>
                                            <p:fltVal val="0"/>
                                          </p:val>
                                        </p:tav>
                                        <p:tav tm="100000">
                                          <p:val>
                                            <p:strVal val="#ppt_w"/>
                                          </p:val>
                                        </p:tav>
                                      </p:tavLst>
                                    </p:anim>
                                    <p:anim calcmode="lin" valueType="num">
                                      <p:cBhvr>
                                        <p:cTn id="22" dur="1300" fill="hold"/>
                                        <p:tgtEl>
                                          <p:spTgt spid="17"/>
                                        </p:tgtEl>
                                        <p:attrNameLst>
                                          <p:attrName>ppt_h</p:attrName>
                                        </p:attrNameLst>
                                      </p:cBhvr>
                                      <p:tavLst>
                                        <p:tav tm="0">
                                          <p:val>
                                            <p:fltVal val="0"/>
                                          </p:val>
                                        </p:tav>
                                        <p:tav tm="100000">
                                          <p:val>
                                            <p:strVal val="#ppt_h"/>
                                          </p:val>
                                        </p:tav>
                                      </p:tavLst>
                                    </p:anim>
                                    <p:anim calcmode="lin" valueType="num">
                                      <p:cBhvr>
                                        <p:cTn id="23" dur="1300" fill="hold"/>
                                        <p:tgtEl>
                                          <p:spTgt spid="17"/>
                                        </p:tgtEl>
                                        <p:attrNameLst>
                                          <p:attrName>style.rotation</p:attrName>
                                        </p:attrNameLst>
                                      </p:cBhvr>
                                      <p:tavLst>
                                        <p:tav tm="0">
                                          <p:val>
                                            <p:fltVal val="90"/>
                                          </p:val>
                                        </p:tav>
                                        <p:tav tm="100000">
                                          <p:val>
                                            <p:fltVal val="0"/>
                                          </p:val>
                                        </p:tav>
                                      </p:tavLst>
                                    </p:anim>
                                    <p:animEffect transition="in" filter="fade">
                                      <p:cBhvr>
                                        <p:cTn id="24" dur="1300"/>
                                        <p:tgtEl>
                                          <p:spTgt spid="17"/>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15362"/>
                                        </p:tgtEl>
                                        <p:attrNameLst>
                                          <p:attrName>style.visibility</p:attrName>
                                        </p:attrNameLst>
                                      </p:cBhvr>
                                      <p:to>
                                        <p:strVal val="visible"/>
                                      </p:to>
                                    </p:set>
                                    <p:anim calcmode="lin" valueType="num">
                                      <p:cBhvr>
                                        <p:cTn id="28" dur="1300" fill="hold"/>
                                        <p:tgtEl>
                                          <p:spTgt spid="15362"/>
                                        </p:tgtEl>
                                        <p:attrNameLst>
                                          <p:attrName>ppt_w</p:attrName>
                                        </p:attrNameLst>
                                      </p:cBhvr>
                                      <p:tavLst>
                                        <p:tav tm="0">
                                          <p:val>
                                            <p:fltVal val="0"/>
                                          </p:val>
                                        </p:tav>
                                        <p:tav tm="100000">
                                          <p:val>
                                            <p:strVal val="#ppt_w"/>
                                          </p:val>
                                        </p:tav>
                                      </p:tavLst>
                                    </p:anim>
                                    <p:anim calcmode="lin" valueType="num">
                                      <p:cBhvr>
                                        <p:cTn id="29" dur="1300" fill="hold"/>
                                        <p:tgtEl>
                                          <p:spTgt spid="15362"/>
                                        </p:tgtEl>
                                        <p:attrNameLst>
                                          <p:attrName>ppt_h</p:attrName>
                                        </p:attrNameLst>
                                      </p:cBhvr>
                                      <p:tavLst>
                                        <p:tav tm="0">
                                          <p:val>
                                            <p:fltVal val="0"/>
                                          </p:val>
                                        </p:tav>
                                        <p:tav tm="100000">
                                          <p:val>
                                            <p:strVal val="#ppt_h"/>
                                          </p:val>
                                        </p:tav>
                                      </p:tavLst>
                                    </p:anim>
                                    <p:anim calcmode="lin" valueType="num">
                                      <p:cBhvr>
                                        <p:cTn id="30" dur="1300" fill="hold"/>
                                        <p:tgtEl>
                                          <p:spTgt spid="15362"/>
                                        </p:tgtEl>
                                        <p:attrNameLst>
                                          <p:attrName>style.rotation</p:attrName>
                                        </p:attrNameLst>
                                      </p:cBhvr>
                                      <p:tavLst>
                                        <p:tav tm="0">
                                          <p:val>
                                            <p:fltVal val="90"/>
                                          </p:val>
                                        </p:tav>
                                        <p:tav tm="100000">
                                          <p:val>
                                            <p:fltVal val="0"/>
                                          </p:val>
                                        </p:tav>
                                      </p:tavLst>
                                    </p:anim>
                                    <p:animEffect transition="in" filter="fade">
                                      <p:cBhvr>
                                        <p:cTn id="31" dur="1300"/>
                                        <p:tgtEl>
                                          <p:spTgt spid="15362"/>
                                        </p:tgtEl>
                                      </p:cBhvr>
                                    </p:animEffect>
                                  </p:childTnLst>
                                </p:cTn>
                              </p:par>
                            </p:childTnLst>
                          </p:cTn>
                        </p:par>
                        <p:par>
                          <p:cTn id="32" fill="hold">
                            <p:stCondLst>
                              <p:cond delay="5200"/>
                            </p:stCondLst>
                            <p:childTnLst>
                              <p:par>
                                <p:cTn id="33" presetID="3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300" fill="hold"/>
                                        <p:tgtEl>
                                          <p:spTgt spid="16"/>
                                        </p:tgtEl>
                                        <p:attrNameLst>
                                          <p:attrName>ppt_w</p:attrName>
                                        </p:attrNameLst>
                                      </p:cBhvr>
                                      <p:tavLst>
                                        <p:tav tm="0">
                                          <p:val>
                                            <p:fltVal val="0"/>
                                          </p:val>
                                        </p:tav>
                                        <p:tav tm="100000">
                                          <p:val>
                                            <p:strVal val="#ppt_w"/>
                                          </p:val>
                                        </p:tav>
                                      </p:tavLst>
                                    </p:anim>
                                    <p:anim calcmode="lin" valueType="num">
                                      <p:cBhvr>
                                        <p:cTn id="36" dur="1300" fill="hold"/>
                                        <p:tgtEl>
                                          <p:spTgt spid="16"/>
                                        </p:tgtEl>
                                        <p:attrNameLst>
                                          <p:attrName>ppt_h</p:attrName>
                                        </p:attrNameLst>
                                      </p:cBhvr>
                                      <p:tavLst>
                                        <p:tav tm="0">
                                          <p:val>
                                            <p:fltVal val="0"/>
                                          </p:val>
                                        </p:tav>
                                        <p:tav tm="100000">
                                          <p:val>
                                            <p:strVal val="#ppt_h"/>
                                          </p:val>
                                        </p:tav>
                                      </p:tavLst>
                                    </p:anim>
                                    <p:anim calcmode="lin" valueType="num">
                                      <p:cBhvr>
                                        <p:cTn id="37" dur="1300" fill="hold"/>
                                        <p:tgtEl>
                                          <p:spTgt spid="16"/>
                                        </p:tgtEl>
                                        <p:attrNameLst>
                                          <p:attrName>style.rotation</p:attrName>
                                        </p:attrNameLst>
                                      </p:cBhvr>
                                      <p:tavLst>
                                        <p:tav tm="0">
                                          <p:val>
                                            <p:fltVal val="90"/>
                                          </p:val>
                                        </p:tav>
                                        <p:tav tm="100000">
                                          <p:val>
                                            <p:fltVal val="0"/>
                                          </p:val>
                                        </p:tav>
                                      </p:tavLst>
                                    </p:anim>
                                    <p:animEffect transition="in" filter="fade">
                                      <p:cBhvr>
                                        <p:cTn id="38" dur="1300"/>
                                        <p:tgtEl>
                                          <p:spTgt spid="16"/>
                                        </p:tgtEl>
                                      </p:cBhvr>
                                    </p:animEffect>
                                  </p:childTnLst>
                                </p:cTn>
                              </p:par>
                            </p:childTnLst>
                          </p:cTn>
                        </p:par>
                        <p:par>
                          <p:cTn id="39" fill="hold">
                            <p:stCondLst>
                              <p:cond delay="6500"/>
                            </p:stCondLst>
                            <p:childTnLst>
                              <p:par>
                                <p:cTn id="40" presetID="31" presetClass="entr" presetSubtype="0" fill="hold" nodeType="afterEffect">
                                  <p:stCondLst>
                                    <p:cond delay="0"/>
                                  </p:stCondLst>
                                  <p:childTnLst>
                                    <p:set>
                                      <p:cBhvr>
                                        <p:cTn id="41" dur="1" fill="hold">
                                          <p:stCondLst>
                                            <p:cond delay="0"/>
                                          </p:stCondLst>
                                        </p:cTn>
                                        <p:tgtEl>
                                          <p:spTgt spid="15364"/>
                                        </p:tgtEl>
                                        <p:attrNameLst>
                                          <p:attrName>style.visibility</p:attrName>
                                        </p:attrNameLst>
                                      </p:cBhvr>
                                      <p:to>
                                        <p:strVal val="visible"/>
                                      </p:to>
                                    </p:set>
                                    <p:anim calcmode="lin" valueType="num">
                                      <p:cBhvr>
                                        <p:cTn id="42" dur="1300" fill="hold"/>
                                        <p:tgtEl>
                                          <p:spTgt spid="15364"/>
                                        </p:tgtEl>
                                        <p:attrNameLst>
                                          <p:attrName>ppt_w</p:attrName>
                                        </p:attrNameLst>
                                      </p:cBhvr>
                                      <p:tavLst>
                                        <p:tav tm="0">
                                          <p:val>
                                            <p:fltVal val="0"/>
                                          </p:val>
                                        </p:tav>
                                        <p:tav tm="100000">
                                          <p:val>
                                            <p:strVal val="#ppt_w"/>
                                          </p:val>
                                        </p:tav>
                                      </p:tavLst>
                                    </p:anim>
                                    <p:anim calcmode="lin" valueType="num">
                                      <p:cBhvr>
                                        <p:cTn id="43" dur="1300" fill="hold"/>
                                        <p:tgtEl>
                                          <p:spTgt spid="15364"/>
                                        </p:tgtEl>
                                        <p:attrNameLst>
                                          <p:attrName>ppt_h</p:attrName>
                                        </p:attrNameLst>
                                      </p:cBhvr>
                                      <p:tavLst>
                                        <p:tav tm="0">
                                          <p:val>
                                            <p:fltVal val="0"/>
                                          </p:val>
                                        </p:tav>
                                        <p:tav tm="100000">
                                          <p:val>
                                            <p:strVal val="#ppt_h"/>
                                          </p:val>
                                        </p:tav>
                                      </p:tavLst>
                                    </p:anim>
                                    <p:anim calcmode="lin" valueType="num">
                                      <p:cBhvr>
                                        <p:cTn id="44" dur="1300" fill="hold"/>
                                        <p:tgtEl>
                                          <p:spTgt spid="15364"/>
                                        </p:tgtEl>
                                        <p:attrNameLst>
                                          <p:attrName>style.rotation</p:attrName>
                                        </p:attrNameLst>
                                      </p:cBhvr>
                                      <p:tavLst>
                                        <p:tav tm="0">
                                          <p:val>
                                            <p:fltVal val="90"/>
                                          </p:val>
                                        </p:tav>
                                        <p:tav tm="100000">
                                          <p:val>
                                            <p:fltVal val="0"/>
                                          </p:val>
                                        </p:tav>
                                      </p:tavLst>
                                    </p:anim>
                                    <p:animEffect transition="in" filter="fade">
                                      <p:cBhvr>
                                        <p:cTn id="45" dur="13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Academics</a:t>
            </a:r>
            <a:endParaRPr lang="en-US" sz="2800" b="1" i="1" dirty="0">
              <a:solidFill>
                <a:schemeClr val="bg1">
                  <a:lumMod val="50000"/>
                </a:schemeClr>
              </a:solidFill>
              <a:latin typeface="Trebuchet MS" pitchFamily="34" charset="0"/>
            </a:endParaRPr>
          </a:p>
        </p:txBody>
      </p:sp>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Co-Curricular</a:t>
            </a:r>
            <a:endParaRPr lang="en-US" sz="2800" b="1" i="1" dirty="0">
              <a:solidFill>
                <a:schemeClr val="bg1">
                  <a:lumMod val="50000"/>
                </a:schemeClr>
              </a:solidFill>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Professional</a:t>
            </a:r>
            <a:endParaRPr lang="en-US" sz="2800" b="1" i="1" dirty="0">
              <a:solidFill>
                <a:schemeClr val="bg1">
                  <a:lumMod val="50000"/>
                </a:schemeClr>
              </a:solidFill>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Wellness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22" name="Picture 13"/>
          <p:cNvPicPr>
            <a:picLocks noChangeAspect="1" noChangeArrowheads="1"/>
          </p:cNvPicPr>
          <p:nvPr/>
        </p:nvPicPr>
        <p:blipFill>
          <a:blip r:embed="rId3"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3971693"/>
            <a:ext cx="4004505" cy="266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 name="Picture 2" descr="http://farm4.static.flickr.com/3400/4621345139_7e22c513dd.jpg"/>
          <p:cNvPicPr>
            <a:picLocks noChangeAspect="1" noChangeArrowheads="1"/>
          </p:cNvPicPr>
          <p:nvPr/>
        </p:nvPicPr>
        <p:blipFill rotWithShape="1">
          <a:blip r:embed="rId4"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031" t="12071" r="15877" b="7922"/>
          <a:stretch/>
        </p:blipFill>
        <p:spPr bwMode="auto">
          <a:xfrm>
            <a:off x="5105400" y="4127810"/>
            <a:ext cx="3496442"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4" name="Picture 4" descr="http://farm6.static.flickr.com/5132/5568346709_5e3cdafbb0.jpg"/>
          <p:cNvPicPr>
            <a:picLocks noChangeAspect="1" noChangeArrowheads="1"/>
          </p:cNvPicPr>
          <p:nvPr/>
        </p:nvPicPr>
        <p:blipFill>
          <a:blip r:embed="rId5"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72495" y="11773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5" name="Picture 8" descr="http://visitjmu.com/uploads/thumb.php?src=http://visitjmu.com/uploads/Stonehenge-960x582.jpg&amp;w=960&amp;h=500&amp;zc=1"/>
          <p:cNvPicPr>
            <a:picLocks noChangeAspect="1" noChangeArrowheads="1"/>
          </p:cNvPicPr>
          <p:nvPr/>
        </p:nvPicPr>
        <p:blipFill rotWithShape="1">
          <a:blip r:embed="rId6"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724" r="13267"/>
          <a:stretch/>
        </p:blipFill>
        <p:spPr bwMode="auto">
          <a:xfrm>
            <a:off x="5210654" y="1105334"/>
            <a:ext cx="3780946" cy="26972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 name="Picture 2" descr="http://farm5.static.flickr.com/4040/4482562748_0a52f8baae.jpg"/>
          <p:cNvPicPr>
            <a:picLocks noChangeAspect="1" noChangeArrowheads="1"/>
          </p:cNvPicPr>
          <p:nvPr/>
        </p:nvPicPr>
        <p:blipFill>
          <a:blip r:embed="rId7"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488" y="1066800"/>
            <a:ext cx="3522462" cy="2641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7" name="Picture 4" descr="http://farm3.static.flickr.com/2791/4322686422_a4c4eb25c6.jpg"/>
          <p:cNvPicPr>
            <a:picLocks noChangeAspect="1" noChangeArrowheads="1"/>
          </p:cNvPicPr>
          <p:nvPr/>
        </p:nvPicPr>
        <p:blipFill>
          <a:blip r:embed="rId8" cstate="print">
            <a:graysc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23622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8" name="Picture 2" descr="http://farm5.static.flickr.com/4023/4583890517_aecd50fe47.jpg"/>
          <p:cNvPicPr>
            <a:picLocks noChangeAspect="1" noChangeArrowheads="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761" y="1143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38" name="Picture 2" descr="http://farm5.static.flickr.com/4045/4644888840_59c72788e6.jpg"/>
          <p:cNvPicPr>
            <a:picLocks noChangeAspect="1" noChangeArrowheads="1"/>
          </p:cNvPicPr>
          <p:nvPr/>
        </p:nvPicPr>
        <p:blipFill>
          <a:blip r:embed="rId10"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34419" y="11011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0" name="Picture 4" descr="http://farm5.static.flickr.com/4112/5089158985_66c0958cba.jpg"/>
          <p:cNvPicPr>
            <a:picLocks noChangeAspect="1" noChangeArrowheads="1"/>
          </p:cNvPicPr>
          <p:nvPr/>
        </p:nvPicPr>
        <p:blipFill>
          <a:blip r:embed="rId11"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14248" y="4103913"/>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10" descr="http://farm5.static.flickr.com/4066/5137115282_444d35281d.jpg"/>
          <p:cNvPicPr>
            <a:picLocks noChangeAspect="1" noChangeArrowheads="1"/>
          </p:cNvPicPr>
          <p:nvPr/>
        </p:nvPicPr>
        <p:blipFill rotWithShape="1">
          <a:blip r:embed="rId1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9015" t="9317" r="35863"/>
          <a:stretch/>
        </p:blipFill>
        <p:spPr bwMode="auto">
          <a:xfrm>
            <a:off x="2667000" y="1447800"/>
            <a:ext cx="2514600" cy="43240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27830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300" fill="hold"/>
                                        <p:tgtEl>
                                          <p:spTgt spid="18"/>
                                        </p:tgtEl>
                                        <p:attrNameLst>
                                          <p:attrName>ppt_w</p:attrName>
                                        </p:attrNameLst>
                                      </p:cBhvr>
                                      <p:tavLst>
                                        <p:tav tm="0">
                                          <p:val>
                                            <p:fltVal val="0"/>
                                          </p:val>
                                        </p:tav>
                                        <p:tav tm="100000">
                                          <p:val>
                                            <p:strVal val="#ppt_w"/>
                                          </p:val>
                                        </p:tav>
                                      </p:tavLst>
                                    </p:anim>
                                    <p:anim calcmode="lin" valueType="num">
                                      <p:cBhvr>
                                        <p:cTn id="8" dur="1300" fill="hold"/>
                                        <p:tgtEl>
                                          <p:spTgt spid="18"/>
                                        </p:tgtEl>
                                        <p:attrNameLst>
                                          <p:attrName>ppt_h</p:attrName>
                                        </p:attrNameLst>
                                      </p:cBhvr>
                                      <p:tavLst>
                                        <p:tav tm="0">
                                          <p:val>
                                            <p:fltVal val="0"/>
                                          </p:val>
                                        </p:tav>
                                        <p:tav tm="100000">
                                          <p:val>
                                            <p:strVal val="#ppt_h"/>
                                          </p:val>
                                        </p:tav>
                                      </p:tavLst>
                                    </p:anim>
                                    <p:anim calcmode="lin" valueType="num">
                                      <p:cBhvr>
                                        <p:cTn id="9" dur="1300" fill="hold"/>
                                        <p:tgtEl>
                                          <p:spTgt spid="18"/>
                                        </p:tgtEl>
                                        <p:attrNameLst>
                                          <p:attrName>style.rotation</p:attrName>
                                        </p:attrNameLst>
                                      </p:cBhvr>
                                      <p:tavLst>
                                        <p:tav tm="0">
                                          <p:val>
                                            <p:fltVal val="90"/>
                                          </p:val>
                                        </p:tav>
                                        <p:tav tm="100000">
                                          <p:val>
                                            <p:fltVal val="0"/>
                                          </p:val>
                                        </p:tav>
                                      </p:tavLst>
                                    </p:anim>
                                    <p:animEffect transition="in" filter="fade">
                                      <p:cBhvr>
                                        <p:cTn id="10" dur="1300"/>
                                        <p:tgtEl>
                                          <p:spTgt spid="18"/>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p:cTn id="14" dur="1300" fill="hold"/>
                                        <p:tgtEl>
                                          <p:spTgt spid="14338"/>
                                        </p:tgtEl>
                                        <p:attrNameLst>
                                          <p:attrName>ppt_w</p:attrName>
                                        </p:attrNameLst>
                                      </p:cBhvr>
                                      <p:tavLst>
                                        <p:tav tm="0">
                                          <p:val>
                                            <p:fltVal val="0"/>
                                          </p:val>
                                        </p:tav>
                                        <p:tav tm="100000">
                                          <p:val>
                                            <p:strVal val="#ppt_w"/>
                                          </p:val>
                                        </p:tav>
                                      </p:tavLst>
                                    </p:anim>
                                    <p:anim calcmode="lin" valueType="num">
                                      <p:cBhvr>
                                        <p:cTn id="15" dur="1300" fill="hold"/>
                                        <p:tgtEl>
                                          <p:spTgt spid="14338"/>
                                        </p:tgtEl>
                                        <p:attrNameLst>
                                          <p:attrName>ppt_h</p:attrName>
                                        </p:attrNameLst>
                                      </p:cBhvr>
                                      <p:tavLst>
                                        <p:tav tm="0">
                                          <p:val>
                                            <p:fltVal val="0"/>
                                          </p:val>
                                        </p:tav>
                                        <p:tav tm="100000">
                                          <p:val>
                                            <p:strVal val="#ppt_h"/>
                                          </p:val>
                                        </p:tav>
                                      </p:tavLst>
                                    </p:anim>
                                    <p:anim calcmode="lin" valueType="num">
                                      <p:cBhvr>
                                        <p:cTn id="16" dur="1300" fill="hold"/>
                                        <p:tgtEl>
                                          <p:spTgt spid="14338"/>
                                        </p:tgtEl>
                                        <p:attrNameLst>
                                          <p:attrName>style.rotation</p:attrName>
                                        </p:attrNameLst>
                                      </p:cBhvr>
                                      <p:tavLst>
                                        <p:tav tm="0">
                                          <p:val>
                                            <p:fltVal val="90"/>
                                          </p:val>
                                        </p:tav>
                                        <p:tav tm="100000">
                                          <p:val>
                                            <p:fltVal val="0"/>
                                          </p:val>
                                        </p:tav>
                                      </p:tavLst>
                                    </p:anim>
                                    <p:animEffect transition="in" filter="fade">
                                      <p:cBhvr>
                                        <p:cTn id="17" dur="1300"/>
                                        <p:tgtEl>
                                          <p:spTgt spid="14338"/>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4340"/>
                                        </p:tgtEl>
                                        <p:attrNameLst>
                                          <p:attrName>style.visibility</p:attrName>
                                        </p:attrNameLst>
                                      </p:cBhvr>
                                      <p:to>
                                        <p:strVal val="visible"/>
                                      </p:to>
                                    </p:set>
                                    <p:anim calcmode="lin" valueType="num">
                                      <p:cBhvr>
                                        <p:cTn id="21" dur="1300" fill="hold"/>
                                        <p:tgtEl>
                                          <p:spTgt spid="14340"/>
                                        </p:tgtEl>
                                        <p:attrNameLst>
                                          <p:attrName>ppt_w</p:attrName>
                                        </p:attrNameLst>
                                      </p:cBhvr>
                                      <p:tavLst>
                                        <p:tav tm="0">
                                          <p:val>
                                            <p:fltVal val="0"/>
                                          </p:val>
                                        </p:tav>
                                        <p:tav tm="100000">
                                          <p:val>
                                            <p:strVal val="#ppt_w"/>
                                          </p:val>
                                        </p:tav>
                                      </p:tavLst>
                                    </p:anim>
                                    <p:anim calcmode="lin" valueType="num">
                                      <p:cBhvr>
                                        <p:cTn id="22" dur="1300" fill="hold"/>
                                        <p:tgtEl>
                                          <p:spTgt spid="14340"/>
                                        </p:tgtEl>
                                        <p:attrNameLst>
                                          <p:attrName>ppt_h</p:attrName>
                                        </p:attrNameLst>
                                      </p:cBhvr>
                                      <p:tavLst>
                                        <p:tav tm="0">
                                          <p:val>
                                            <p:fltVal val="0"/>
                                          </p:val>
                                        </p:tav>
                                        <p:tav tm="100000">
                                          <p:val>
                                            <p:strVal val="#ppt_h"/>
                                          </p:val>
                                        </p:tav>
                                      </p:tavLst>
                                    </p:anim>
                                    <p:anim calcmode="lin" valueType="num">
                                      <p:cBhvr>
                                        <p:cTn id="23" dur="1300" fill="hold"/>
                                        <p:tgtEl>
                                          <p:spTgt spid="14340"/>
                                        </p:tgtEl>
                                        <p:attrNameLst>
                                          <p:attrName>style.rotation</p:attrName>
                                        </p:attrNameLst>
                                      </p:cBhvr>
                                      <p:tavLst>
                                        <p:tav tm="0">
                                          <p:val>
                                            <p:fltVal val="90"/>
                                          </p:val>
                                        </p:tav>
                                        <p:tav tm="100000">
                                          <p:val>
                                            <p:fltVal val="0"/>
                                          </p:val>
                                        </p:tav>
                                      </p:tavLst>
                                    </p:anim>
                                    <p:animEffect transition="in" filter="fade">
                                      <p:cBhvr>
                                        <p:cTn id="24" dur="1300"/>
                                        <p:tgtEl>
                                          <p:spTgt spid="14340"/>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300" fill="hold"/>
                                        <p:tgtEl>
                                          <p:spTgt spid="16"/>
                                        </p:tgtEl>
                                        <p:attrNameLst>
                                          <p:attrName>ppt_w</p:attrName>
                                        </p:attrNameLst>
                                      </p:cBhvr>
                                      <p:tavLst>
                                        <p:tav tm="0">
                                          <p:val>
                                            <p:fltVal val="0"/>
                                          </p:val>
                                        </p:tav>
                                        <p:tav tm="100000">
                                          <p:val>
                                            <p:strVal val="#ppt_w"/>
                                          </p:val>
                                        </p:tav>
                                      </p:tavLst>
                                    </p:anim>
                                    <p:anim calcmode="lin" valueType="num">
                                      <p:cBhvr>
                                        <p:cTn id="29" dur="1300" fill="hold"/>
                                        <p:tgtEl>
                                          <p:spTgt spid="16"/>
                                        </p:tgtEl>
                                        <p:attrNameLst>
                                          <p:attrName>ppt_h</p:attrName>
                                        </p:attrNameLst>
                                      </p:cBhvr>
                                      <p:tavLst>
                                        <p:tav tm="0">
                                          <p:val>
                                            <p:fltVal val="0"/>
                                          </p:val>
                                        </p:tav>
                                        <p:tav tm="100000">
                                          <p:val>
                                            <p:strVal val="#ppt_h"/>
                                          </p:val>
                                        </p:tav>
                                      </p:tavLst>
                                    </p:anim>
                                    <p:anim calcmode="lin" valueType="num">
                                      <p:cBhvr>
                                        <p:cTn id="30" dur="1300" fill="hold"/>
                                        <p:tgtEl>
                                          <p:spTgt spid="16"/>
                                        </p:tgtEl>
                                        <p:attrNameLst>
                                          <p:attrName>style.rotation</p:attrName>
                                        </p:attrNameLst>
                                      </p:cBhvr>
                                      <p:tavLst>
                                        <p:tav tm="0">
                                          <p:val>
                                            <p:fltVal val="90"/>
                                          </p:val>
                                        </p:tav>
                                        <p:tav tm="100000">
                                          <p:val>
                                            <p:fltVal val="0"/>
                                          </p:val>
                                        </p:tav>
                                      </p:tavLst>
                                    </p:anim>
                                    <p:animEffect transition="in" filter="fade">
                                      <p:cBhvr>
                                        <p:cTn id="31" dur="1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67&quot;/&gt;&lt;/object&gt;&lt;object type=&quot;3&quot; unique_id=&quot;10004&quot;&gt;&lt;property id=&quot;20148&quot; value=&quot;5&quot;/&gt;&lt;property id=&quot;20300&quot; value=&quot;Slide 2 - &amp;quot;Your Role… as an Advisee&amp;quot;&quot;/&gt;&lt;property id=&quot;20307&quot; value=&quot;257&quot;/&gt;&lt;/object&gt;&lt;object type=&quot;3&quot; unique_id=&quot;10005&quot;&gt;&lt;property id=&quot;20148&quot; value=&quot;5&quot;/&gt;&lt;property id=&quot;20300&quot; value=&quot;Slide 3 - &amp;quot;My Role… as an Advisor&amp;quot;&quot;/&gt;&lt;property id=&quot;20307&quot; value=&quot;269&quot;/&gt;&lt;/object&gt;&lt;object type=&quot;3&quot; unique_id=&quot;10006&quot;&gt;&lt;property id=&quot;20148&quot; value=&quot;5&quot;/&gt;&lt;property id=&quot;20300&quot; value=&quot;Slide 4 - &amp;quot;What are your goals?&amp;quot;&quot;/&gt;&lt;property id=&quot;20307&quot; value=&quot;276&quot;/&gt;&lt;/object&gt;&lt;object type=&quot;3&quot; unique_id=&quot;10007&quot;&gt;&lt;property id=&quot;20148&quot; value=&quot;5&quot;/&gt;&lt;property id=&quot;20300&quot; value=&quot;Slide 5&quot;/&gt;&lt;property id=&quot;20307&quot; value=&quot;281&quot;/&gt;&lt;/object&gt;&lt;object type=&quot;3&quot; unique_id=&quot;10008&quot;&gt;&lt;property id=&quot;20148&quot; value=&quot;5&quot;/&gt;&lt;property id=&quot;20300&quot; value=&quot;Slide 6&quot;/&gt;&lt;property id=&quot;20307&quot; value=&quot;282&quot;/&gt;&lt;/object&gt;&lt;object type=&quot;3&quot; unique_id=&quot;10009&quot;&gt;&lt;property id=&quot;20148&quot; value=&quot;5&quot;/&gt;&lt;property id=&quot;20300&quot; value=&quot;Slide 7&quot;/&gt;&lt;property id=&quot;20307&quot; value=&quot;283&quot;/&gt;&lt;/object&gt;&lt;object type=&quot;3&quot; unique_id=&quot;10010&quot;&gt;&lt;property id=&quot;20148&quot; value=&quot;5&quot;/&gt;&lt;property id=&quot;20300&quot; value=&quot;Slide 8&quot;/&gt;&lt;property id=&quot;20307&quot; value=&quot;284&quot;/&gt;&lt;/object&gt;&lt;object type=&quot;3&quot; unique_id=&quot;10011&quot;&gt;&lt;property id=&quot;20148&quot; value=&quot;5&quot;/&gt;&lt;property id=&quot;20300&quot; value=&quot;Slide 9 - &amp;quot;Our Goal&amp;quot;&quot;/&gt;&lt;property id=&quot;20307&quot; value=&quot;279&quot;/&gt;&lt;/object&gt;&lt;object type=&quot;3&quot; unique_id=&quot;10012&quot;&gt;&lt;property id=&quot;20148&quot; value=&quot;5&quot;/&gt;&lt;property id=&quot;20300&quot; value=&quot;Slide 10 - &amp;quot;Academic Standing&amp;quot;&quot;/&gt;&lt;property id=&quot;20307&quot; value=&quot;278&quot;/&gt;&lt;/object&gt;&lt;object type=&quot;3&quot; unique_id=&quot;10013&quot;&gt;&lt;property id=&quot;20148&quot; value=&quot;5&quot;/&gt;&lt;property id=&quot;20300&quot; value=&quot;Slide 11 - &amp;quot;Time Management&amp;quot;&quot;/&gt;&lt;property id=&quot;20307&quot; value=&quot;306&quot;/&gt;&lt;/object&gt;&lt;object type=&quot;3&quot; unique_id=&quot;10014&quot;&gt;&lt;property id=&quot;20148&quot; value=&quot;5&quot;/&gt;&lt;property id=&quot;20300&quot; value=&quot;Slide 12 - &amp;quot;Time Management &amp;amp;#x09;40 Hour Work Week&amp;quot;&quot;/&gt;&lt;property id=&quot;20307&quot; value=&quot;273&quot;/&gt;&lt;/object&gt;&lt;object type=&quot;3&quot; unique_id=&quot;10015&quot;&gt;&lt;property id=&quot;20148&quot; value=&quot;5&quot;/&gt;&lt;property id=&quot;20300&quot; value=&quot;Slide 13 - &amp;quot;Classroom Behavior&amp;quot;&quot;/&gt;&lt;property id=&quot;20307&quot; value=&quot;310&quot;/&gt;&lt;/object&gt;&lt;object type=&quot;3&quot; unique_id=&quot;10016&quot;&gt;&lt;property id=&quot;20148&quot; value=&quot;5&quot;/&gt;&lt;property id=&quot;20300&quot; value=&quot;Slide 14 - &amp;quot;Syllabus&amp;quot;&quot;/&gt;&lt;property id=&quot;20307&quot; value=&quot;309&quot;/&gt;&lt;/object&gt;&lt;object type=&quot;3&quot; unique_id=&quot;10017&quot;&gt;&lt;property id=&quot;20148&quot; value=&quot;5&quot;/&gt;&lt;property id=&quot;20300&quot; value=&quot;Slide 15 - &amp;quot;Blackboard&amp;quot;&quot;/&gt;&lt;property id=&quot;20307&quot; value=&quot;311&quot;/&gt;&lt;/object&gt;&lt;object type=&quot;3&quot; unique_id=&quot;10018&quot;&gt;&lt;property id=&quot;20148&quot; value=&quot;5&quot;/&gt;&lt;property id=&quot;20300&quot; value=&quot;Slide 16 - &amp;quot;Learning Centers&amp;quot;&quot;/&gt;&lt;property id=&quot;20307&quot; value=&quot;313&quot;/&gt;&lt;/object&gt;&lt;object type=&quot;3&quot; unique_id=&quot;10019&quot;&gt;&lt;property id=&quot;20148&quot; value=&quot;5&quot;/&gt;&lt;property id=&quot;20300&quot; value=&quot;Slide 17 - &amp;quot;JMU Homepage&amp;quot;&quot;/&gt;&lt;property id=&quot;20307&quot; value=&quot;297&quot;/&gt;&lt;/object&gt;&lt;object type=&quot;3&quot; unique_id=&quot;10020&quot;&gt;&lt;property id=&quot;20148&quot; value=&quot;5&quot;/&gt;&lt;property id=&quot;20300&quot; value=&quot;Slide 18 - &amp;quot;MyMadison&amp;quot;&quot;/&gt;&lt;property id=&quot;20307&quot; value=&quot;293&quot;/&gt;&lt;/object&gt;&lt;object type=&quot;3&quot; unique_id=&quot;10021&quot;&gt;&lt;property id=&quot;20148&quot; value=&quot;5&quot;/&gt;&lt;property id=&quot;20300&quot; value=&quot;Slide 19&quot;/&gt;&lt;property id=&quot;20307&quot; value=&quot;295&quot;/&gt;&lt;/object&gt;&lt;object type=&quot;3&quot; unique_id=&quot;10022&quot;&gt;&lt;property id=&quot;20148&quot; value=&quot;5&quot;/&gt;&lt;property id=&quot;20300&quot; value=&quot;Slide 20&quot;/&gt;&lt;property id=&quot;20307&quot; value=&quot;298&quot;/&gt;&lt;/object&gt;&lt;object type=&quot;3&quot; unique_id=&quot;10023&quot;&gt;&lt;property id=&quot;20148&quot; value=&quot;5&quot;/&gt;&lt;property id=&quot;20300&quot; value=&quot;Slide 21 - &amp;quot;Registrar’s Office&amp;quot;&quot;/&gt;&lt;property id=&quot;20307&quot; value=&quot;329&quot;/&gt;&lt;/object&gt;&lt;object type=&quot;3&quot; unique_id=&quot;10024&quot;&gt;&lt;property id=&quot;20148&quot; value=&quot;5&quot;/&gt;&lt;property id=&quot;20300&quot; value=&quot;Slide 22 - &amp;quot;[Title Here]&amp;quot;&quot;/&gt;&lt;property id=&quot;20307&quot; value=&quot;274&quot;/&gt;&lt;/object&gt;&lt;object type=&quot;3&quot; unique_id=&quot;10025&quot;&gt;&lt;property id=&quot;20148&quot; value=&quot;5&quot;/&gt;&lt;property id=&quot;20300&quot; value=&quot;Slide 23 - &amp;quot;[Title Here]&amp;quot;&quot;/&gt;&lt;property id=&quot;20307&quot; value=&quot;314&quot;/&gt;&lt;/object&gt;&lt;object type=&quot;3&quot; unique_id=&quot;10026&quot;&gt;&lt;property id=&quot;20148&quot; value=&quot;5&quot;/&gt;&lt;property id=&quot;20300&quot; value=&quot;Slide 24 - &amp;quot;[Title Here]&amp;quot;&quot;/&gt;&lt;property id=&quot;20307&quot; value=&quot;315&quot;/&gt;&lt;/object&gt;&lt;object type=&quot;3&quot; unique_id=&quot;10027&quot;&gt;&lt;property id=&quot;20148&quot; value=&quot;5&quot;/&gt;&lt;property id=&quot;20300&quot; value=&quot;Slide 25 - &amp;quot;[Title Here]&amp;quot;&quot;/&gt;&lt;property id=&quot;20307&quot; value=&quot;316&quot;/&gt;&lt;/object&gt;&lt;object type=&quot;3&quot; unique_id=&quot;10030&quot;&gt;&lt;property id=&quot;20148&quot; value=&quot;5&quot;/&gt;&lt;property id=&quot;20300&quot; value=&quot;Slide 26 - &amp;quot;[Title Here]&amp;quot;&quot;/&gt;&lt;property id=&quot;20307&quot; value=&quot;320&quot;/&gt;&lt;/object&gt;&lt;object type=&quot;3&quot; unique_id=&quot;10031&quot;&gt;&lt;property id=&quot;20148&quot; value=&quot;5&quot;/&gt;&lt;property id=&quot;20300&quot; value=&quot;Slide 27 - &amp;quot;[Title Here]&amp;quot;&quot;/&gt;&lt;property id=&quot;20307&quot; value=&quot;321&quot;/&gt;&lt;/object&gt;&lt;object type=&quot;3&quot; unique_id=&quot;10032&quot;&gt;&lt;property id=&quot;20148&quot; value=&quot;5&quot;/&gt;&lt;property id=&quot;20300&quot; value=&quot;Slide 28 - &amp;quot;[Title Here]&amp;quot;&quot;/&gt;&lt;property id=&quot;20307&quot; value=&quot;319&quot;/&gt;&lt;/object&gt;&lt;object type=&quot;3&quot; unique_id=&quot;10033&quot;&gt;&lt;property id=&quot;20148&quot; value=&quot;5&quot;/&gt;&lt;property id=&quot;20300&quot; value=&quot;Slide 29 - &amp;quot;[Title Here]&amp;quot;&quot;/&gt;&lt;property id=&quot;20307&quot; value=&quot;322&quot;/&gt;&lt;/object&gt;&lt;object type=&quot;3&quot; unique_id=&quot;10034&quot;&gt;&lt;property id=&quot;20148&quot; value=&quot;5&quot;/&gt;&lt;property id=&quot;20300&quot; value=&quot;Slide 30 - &amp;quot;[Title Here]&amp;quot;&quot;/&gt;&lt;property id=&quot;20307&quot; value=&quot;323&quot;/&gt;&lt;/object&gt;&lt;object type=&quot;3&quot; unique_id=&quot;10035&quot;&gt;&lt;property id=&quot;20148&quot; value=&quot;5&quot;/&gt;&lt;property id=&quot;20300&quot; value=&quot;Slide 31 - &amp;quot;[Title Here]&amp;quot;&quot;/&gt;&lt;property id=&quot;20307&quot; value=&quot;326&quot;/&gt;&lt;/object&gt;&lt;object type=&quot;3&quot; unique_id=&quot;10036&quot;&gt;&lt;property id=&quot;20148&quot; value=&quot;5&quot;/&gt;&lt;property id=&quot;20300&quot; value=&quot;Slide 32 - &amp;quot;[Title Here]&amp;quot;&quot;/&gt;&lt;property id=&quot;20307&quot; value=&quot;327&quot;/&gt;&lt;/object&gt;&lt;object type=&quot;3&quot; unique_id=&quot;10037&quot;&gt;&lt;property id=&quot;20148&quot; value=&quot;5&quot;/&gt;&lt;property id=&quot;20300&quot; value=&quot;Slide 33 - &amp;quot;[Title Here]&amp;quot;&quot;/&gt;&lt;property id=&quot;20307&quot; value=&quot;328&quot;/&gt;&lt;/object&gt;&lt;object type=&quot;3&quot; unique_id=&quot;10038&quot;&gt;&lt;property id=&quot;20148&quot; value=&quot;5&quot;/&gt;&lt;property id=&quot;20300&quot; value=&quot;Slide 34 - &amp;quot;Office Hours (a.k.a. Walk-In Hours)&amp;quot;&quot;/&gt;&lt;property id=&quot;20307&quot; value=&quot;324&quot;/&gt;&lt;/object&gt;&lt;object type=&quot;3&quot; unique_id=&quot;10039&quot;&gt;&lt;property id=&quot;20148&quot; value=&quot;5&quot;/&gt;&lt;property id=&quot;20300&quot; value=&quot;Slide 35 - &amp;quot;Email Correspondence&amp;quot;&quot;/&gt;&lt;property id=&quot;20307&quot; value=&quot;301&quot;/&gt;&lt;/object&gt;&lt;object type=&quot;3&quot; unique_id=&quot;10040&quot;&gt;&lt;property id=&quot;20148&quot; value=&quot;5&quot;/&gt;&lt;property id=&quot;20300&quot; value=&quot;Slide 36 - &amp;quot;Course Adjustment Form needed?  Declaring or changing your major or pre-professional program? minors and double-ma&quot;/&gt;&lt;property id=&quot;20307&quot; value=&quot;325&quot;/&gt;&lt;/object&gt;&lt;object type=&quot;3&quot; unique_id=&quot;10041&quot;&gt;&lt;property id=&quot;20148&quot; value=&quot;5&quot;/&gt;&lt;property id=&quot;20300&quot; value=&quot;Slide 37&quot;/&gt;&lt;property id=&quot;20307&quot; value=&quot;330&quot;/&gt;&lt;/object&gt;&lt;/object&gt;&lt;object type=&quot;8&quot; unique_id=&quot;1008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1513</TotalTime>
  <Words>3013</Words>
  <Application>Microsoft Macintosh PowerPoint</Application>
  <PresentationFormat>On-screen Show (4:3)</PresentationFormat>
  <Paragraphs>778</Paragraphs>
  <Slides>39</Slides>
  <Notes>33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Document</vt:lpstr>
      <vt:lpstr>Slide 1</vt:lpstr>
      <vt:lpstr>Your Role… as an Advisee</vt:lpstr>
      <vt:lpstr>My Role… as an Advisor</vt:lpstr>
      <vt:lpstr>What are your goals?</vt:lpstr>
      <vt:lpstr>Your Goals --</vt:lpstr>
      <vt:lpstr>Your Fears --What concerns you most about your first semester at JMU?</vt:lpstr>
      <vt:lpstr>Slide 7</vt:lpstr>
      <vt:lpstr>Slide 8</vt:lpstr>
      <vt:lpstr>Slide 9</vt:lpstr>
      <vt:lpstr>Slide 10</vt:lpstr>
      <vt:lpstr>Our Goal</vt:lpstr>
      <vt:lpstr>Academic Standing</vt:lpstr>
      <vt:lpstr>Time Management</vt:lpstr>
      <vt:lpstr>Time Management  40 Hour Work Week</vt:lpstr>
      <vt:lpstr>Classroom Behavior</vt:lpstr>
      <vt:lpstr>Syllabus</vt:lpstr>
      <vt:lpstr>Blackboard</vt:lpstr>
      <vt:lpstr>Learning Centers</vt:lpstr>
      <vt:lpstr>JMU Homepage</vt:lpstr>
      <vt:lpstr>MyMadison</vt:lpstr>
      <vt:lpstr>Slide 21</vt:lpstr>
      <vt:lpstr>Slide 22</vt:lpstr>
      <vt:lpstr>Registrar’s Office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Office Hours (a.k.a. Walk-In Hours)</vt:lpstr>
      <vt:lpstr>Email Correspondence</vt:lpstr>
      <vt:lpstr>Slide 38</vt:lpstr>
      <vt:lpstr>Course Adjustment Form needed?  Declaring or changing your major or pre-professional program? minors and double-majors cannot be officially processed, yet  Students not attending Summer Springboard? Come on Down!</vt:lpstr>
    </vt:vector>
  </TitlesOfParts>
  <Company>James Madison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J. Patterson</dc:creator>
  <cp:lastModifiedBy>Nancy Harris</cp:lastModifiedBy>
  <cp:revision>135</cp:revision>
  <dcterms:created xsi:type="dcterms:W3CDTF">2012-08-22T15:28:53Z</dcterms:created>
  <dcterms:modified xsi:type="dcterms:W3CDTF">2012-08-22T15:46:08Z</dcterms:modified>
</cp:coreProperties>
</file>