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notesSlides/notesSlide14.xml" ContentType="application/vnd.openxmlformats-officedocument.presentationml.notesSlide+xml"/>
  <Default Extension="xls" ContentType="application/vnd.ms-excel"/>
  <Override PartName="/ppt/slides/slide22.xml" ContentType="application/vnd.openxmlformats-officedocument.presentationml.slide+xml"/>
  <Override PartName="/ppt/slides/slide28.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ppt/notesSlides/notesSlide11.xml" ContentType="application/vnd.openxmlformats-officedocument.presentationml.notesSlide+xml"/>
  <Override PartName="/ppt/slides/slide30.xml" ContentType="application/vnd.openxmlformats-officedocument.presentationml.slide+xml"/>
  <Override PartName="/ppt/notesSlides/notesSlide9.xml" ContentType="application/vnd.openxmlformats-officedocument.presentationml.notesSlide+xml"/>
  <Override PartName="/ppt/slides/slide35.xml" ContentType="application/vnd.openxmlformats-officedocument.presentationml.slide+xml"/>
  <Override PartName="/docProps/app.xml" ContentType="application/vnd.openxmlformats-officedocument.extended-properties+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notesSlides/notesSlide16.xml" ContentType="application/vnd.openxmlformats-officedocument.presentationml.notesSlid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notesSlides/notesSlide7.xml" ContentType="application/vnd.openxmlformats-officedocument.presentationml.notesSlide+xml"/>
  <Override PartName="/ppt/notesSlides/notesSlide15.xml" ContentType="application/vnd.openxmlformats-officedocument.presentationml.notesSlide+xml"/>
  <Override PartName="/ppt/slides/slide25.xml" ContentType="application/vnd.openxmlformats-officedocument.presentationml.slide+xml"/>
  <Override PartName="/ppt/notesSlides/notesSlide4.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slides/slide34.xml" ContentType="application/vnd.openxmlformats-officedocument.presentationml.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notesSlides/notesSlide13.xml" ContentType="application/vnd.openxmlformats-officedocument.presentationml.notesSlide+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5.xml" ContentType="application/vnd.openxmlformats-officedocument.presentationml.slide+xml"/>
  <Override PartName="/ppt/slides/slide37.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slides/slide33.xml" ContentType="application/vnd.openxmlformats-officedocument.presentationml.slide+xml"/>
  <Override PartName="/ppt/presProps.xml" ContentType="application/vnd.openxmlformats-officedocument.presentationml.presProps+xml"/>
  <Default Extension="jpeg" ContentType="image/jpeg"/>
  <Default Extension="vml" ContentType="application/vnd.openxmlformats-officedocument.vmlDrawin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docProps/core.xml" ContentType="application/vnd.openxmlformats-package.core-properties+xml"/>
  <Override PartName="/ppt/slides/slide8.xml" ContentType="application/vnd.openxmlformats-officedocument.presentationml.slide+xml"/>
  <Override PartName="/ppt/slides/slide31.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Default Extension="rels" ContentType="application/vnd.openxmlformats-package.relationships+xml"/>
  <Override PartName="/ppt/slides/slide9.xml" ContentType="application/vnd.openxmlformats-officedocument.presentationml.slide+xml"/>
  <Override PartName="/ppt/tags/tag1.xml" ContentType="application/vnd.openxmlformats-officedocument.presentationml.tags+xml"/>
  <Override PartName="/ppt/slides/slide24.xml" ContentType="application/vnd.openxmlformats-officedocument.presentationml.slide+xml"/>
  <Override PartName="/ppt/slides/slide39.xml" ContentType="application/vnd.openxmlformats-officedocument.presentationml.slide+xml"/>
  <Override PartName="/ppt/slides/slide32.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38.xml" ContentType="application/vnd.openxmlformats-officedocument.presentationml.slide+xml"/>
  <Default Extension="pdf" ContentType="application/pdf"/>
  <Override PartName="/ppt/slides/slide19.xml" ContentType="application/vnd.openxmlformats-officedocument.presentationml.slide+xml"/>
  <Override PartName="/ppt/slides/slide12.xml" ContentType="application/vnd.openxmlformats-officedocument.presentationml.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55" r:id="rId1"/>
  </p:sldMasterIdLst>
  <p:notesMasterIdLst>
    <p:notesMasterId r:id="rId41"/>
  </p:notesMasterIdLst>
  <p:handoutMasterIdLst>
    <p:handoutMasterId r:id="rId42"/>
  </p:handoutMasterIdLst>
  <p:sldIdLst>
    <p:sldId id="366" r:id="rId2"/>
    <p:sldId id="294" r:id="rId3"/>
    <p:sldId id="295" r:id="rId4"/>
    <p:sldId id="304" r:id="rId5"/>
    <p:sldId id="358" r:id="rId6"/>
    <p:sldId id="335" r:id="rId7"/>
    <p:sldId id="303" r:id="rId8"/>
    <p:sldId id="259" r:id="rId9"/>
    <p:sldId id="340" r:id="rId10"/>
    <p:sldId id="368" r:id="rId11"/>
    <p:sldId id="363" r:id="rId12"/>
    <p:sldId id="310" r:id="rId13"/>
    <p:sldId id="364" r:id="rId14"/>
    <p:sldId id="359" r:id="rId15"/>
    <p:sldId id="365" r:id="rId16"/>
    <p:sldId id="360" r:id="rId17"/>
    <p:sldId id="361" r:id="rId18"/>
    <p:sldId id="362" r:id="rId19"/>
    <p:sldId id="316" r:id="rId20"/>
    <p:sldId id="338" r:id="rId21"/>
    <p:sldId id="369" r:id="rId22"/>
    <p:sldId id="328" r:id="rId23"/>
    <p:sldId id="354" r:id="rId24"/>
    <p:sldId id="283" r:id="rId25"/>
    <p:sldId id="367" r:id="rId26"/>
    <p:sldId id="312" r:id="rId27"/>
    <p:sldId id="345" r:id="rId28"/>
    <p:sldId id="357" r:id="rId29"/>
    <p:sldId id="370" r:id="rId30"/>
    <p:sldId id="371" r:id="rId31"/>
    <p:sldId id="372" r:id="rId32"/>
    <p:sldId id="346" r:id="rId33"/>
    <p:sldId id="348" r:id="rId34"/>
    <p:sldId id="349" r:id="rId35"/>
    <p:sldId id="350" r:id="rId36"/>
    <p:sldId id="351" r:id="rId37"/>
    <p:sldId id="352" r:id="rId38"/>
    <p:sldId id="355" r:id="rId39"/>
    <p:sldId id="308" r:id="rId40"/>
  </p:sldIdLst>
  <p:sldSz cx="9144000" cy="6858000" type="screen4x3"/>
  <p:notesSz cx="7010400" cy="9296400"/>
  <p:custDataLst>
    <p:tags r:id="rId44"/>
  </p:custDataLst>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007033"/>
    <a:srgbClr val="580094"/>
    <a:srgbClr val="9900FF"/>
    <a:srgbClr val="9966FF"/>
    <a:srgbClr val="FFCC00"/>
    <a:srgbClr val="B2B2B2"/>
    <a:srgbClr val="37005C"/>
    <a:srgbClr val="66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8391" autoAdjust="0"/>
    <p:restoredTop sz="99372" autoAdjust="0"/>
  </p:normalViewPr>
  <p:slideViewPr>
    <p:cSldViewPr>
      <p:cViewPr>
        <p:scale>
          <a:sx n="100" d="100"/>
          <a:sy n="100" d="100"/>
        </p:scale>
        <p:origin x="-1776" y="-808"/>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75" d="100"/>
        <a:sy n="75" d="100"/>
      </p:scale>
      <p:origin x="0" y="0"/>
    </p:cViewPr>
  </p:sorterViewPr>
  <p:gridSpacing cx="78028800" cy="78028800"/>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35" Type="http://schemas.openxmlformats.org/officeDocument/2006/relationships/slide" Target="slides/slide34.xml"/><Relationship Id="rId31" Type="http://schemas.openxmlformats.org/officeDocument/2006/relationships/slide" Target="slides/slide30.xml"/><Relationship Id="rId34" Type="http://schemas.openxmlformats.org/officeDocument/2006/relationships/slide" Target="slides/slide33.xml"/><Relationship Id="rId39" Type="http://schemas.openxmlformats.org/officeDocument/2006/relationships/slide" Target="slides/slide38.xml"/><Relationship Id="rId40" Type="http://schemas.openxmlformats.org/officeDocument/2006/relationships/slide" Target="slides/slide39.xml"/><Relationship Id="rId7" Type="http://schemas.openxmlformats.org/officeDocument/2006/relationships/slide" Target="slides/slide6.xml"/><Relationship Id="rId36" Type="http://schemas.openxmlformats.org/officeDocument/2006/relationships/slide" Target="slides/slide35.xml"/><Relationship Id="rId43" Type="http://schemas.openxmlformats.org/officeDocument/2006/relationships/printerSettings" Target="printerSettings/printerSettings1.bin"/><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47" Type="http://schemas.openxmlformats.org/officeDocument/2006/relationships/theme" Target="theme/theme1.xml"/><Relationship Id="rId48" Type="http://schemas.openxmlformats.org/officeDocument/2006/relationships/tableStyles" Target="tableStyles.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slide" Target="slides/slide31.xml"/><Relationship Id="rId37" Type="http://schemas.openxmlformats.org/officeDocument/2006/relationships/slide" Target="slides/slide36.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slide" Target="slides/slide26.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presProps" Target="presProps.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42" Type="http://schemas.openxmlformats.org/officeDocument/2006/relationships/handoutMaster" Target="handoutMasters/handoutMaster1.xml"/><Relationship Id="rId29" Type="http://schemas.openxmlformats.org/officeDocument/2006/relationships/slide" Target="slides/slide28.xml"/><Relationship Id="rId6" Type="http://schemas.openxmlformats.org/officeDocument/2006/relationships/slide" Target="slides/slide5.xml"/><Relationship Id="rId16" Type="http://schemas.openxmlformats.org/officeDocument/2006/relationships/slide" Target="slides/slide15.xml"/><Relationship Id="rId33" Type="http://schemas.openxmlformats.org/officeDocument/2006/relationships/slide" Target="slides/slide32.xml"/><Relationship Id="rId44" Type="http://schemas.openxmlformats.org/officeDocument/2006/relationships/tags" Target="tags/tag1.xml"/><Relationship Id="rId4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_rels/viewProps.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slide" Target="slides/slide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0" tIns="46585" rIns="93170" bIns="46585" numCol="1" anchor="t" anchorCtr="0" compatLnSpc="1">
            <a:prstTxWarp prst="textNoShape">
              <a:avLst/>
            </a:prstTxWarp>
          </a:bodyPr>
          <a:lstStyle>
            <a:lvl1pPr defTabSz="931863" eaLnBrk="0" hangingPunct="0">
              <a:defRPr sz="1200">
                <a:latin typeface="Times New Roman" pitchFamily="18" charset="0"/>
              </a:defRPr>
            </a:lvl1pPr>
          </a:lstStyle>
          <a:p>
            <a:pPr>
              <a:defRPr/>
            </a:pPr>
            <a:endParaRPr lang="en-US"/>
          </a:p>
        </p:txBody>
      </p:sp>
      <p:sp>
        <p:nvSpPr>
          <p:cNvPr id="23555"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0" tIns="46585" rIns="93170" bIns="46585" numCol="1" anchor="t" anchorCtr="0" compatLnSpc="1">
            <a:prstTxWarp prst="textNoShape">
              <a:avLst/>
            </a:prstTxWarp>
          </a:bodyPr>
          <a:lstStyle>
            <a:lvl1pPr algn="r" defTabSz="931863" eaLnBrk="0" hangingPunct="0">
              <a:defRPr sz="1200">
                <a:latin typeface="Times New Roman" pitchFamily="18" charset="0"/>
              </a:defRPr>
            </a:lvl1pPr>
          </a:lstStyle>
          <a:p>
            <a:pPr>
              <a:defRPr/>
            </a:pPr>
            <a:endParaRPr lang="en-US"/>
          </a:p>
        </p:txBody>
      </p:sp>
      <p:sp>
        <p:nvSpPr>
          <p:cNvPr id="23556"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0" tIns="46585" rIns="93170" bIns="46585" numCol="1" anchor="b" anchorCtr="0" compatLnSpc="1">
            <a:prstTxWarp prst="textNoShape">
              <a:avLst/>
            </a:prstTxWarp>
          </a:bodyPr>
          <a:lstStyle>
            <a:lvl1pPr defTabSz="931863" eaLnBrk="0" hangingPunct="0">
              <a:defRPr sz="1200">
                <a:latin typeface="Times New Roman" pitchFamily="18" charset="0"/>
              </a:defRPr>
            </a:lvl1pPr>
          </a:lstStyle>
          <a:p>
            <a:pPr>
              <a:defRPr/>
            </a:pPr>
            <a:endParaRPr lang="en-US"/>
          </a:p>
        </p:txBody>
      </p:sp>
      <p:sp>
        <p:nvSpPr>
          <p:cNvPr id="23557"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0" tIns="46585" rIns="93170" bIns="46585" numCol="1" anchor="b" anchorCtr="0" compatLnSpc="1">
            <a:prstTxWarp prst="textNoShape">
              <a:avLst/>
            </a:prstTxWarp>
          </a:bodyPr>
          <a:lstStyle>
            <a:lvl1pPr algn="r" defTabSz="931863" eaLnBrk="0" hangingPunct="0">
              <a:defRPr sz="1200">
                <a:latin typeface="Times New Roman" pitchFamily="18" charset="0"/>
              </a:defRPr>
            </a:lvl1pPr>
          </a:lstStyle>
          <a:p>
            <a:pPr>
              <a:defRPr/>
            </a:pPr>
            <a:fld id="{EE1052AB-324F-4538-AED3-68E4ED0129A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28002" name="Rectangle 1026"/>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3845" tIns="46922" rIns="93845" bIns="46922" numCol="1" anchor="t" anchorCtr="0" compatLnSpc="1">
            <a:prstTxWarp prst="textNoShape">
              <a:avLst/>
            </a:prstTxWarp>
          </a:bodyPr>
          <a:lstStyle>
            <a:lvl1pPr defTabSz="938213" eaLnBrk="0" hangingPunct="0">
              <a:defRPr sz="1200">
                <a:latin typeface="Times New Roman" pitchFamily="18" charset="0"/>
              </a:defRPr>
            </a:lvl1pPr>
          </a:lstStyle>
          <a:p>
            <a:pPr>
              <a:defRPr/>
            </a:pPr>
            <a:endParaRPr lang="en-US"/>
          </a:p>
        </p:txBody>
      </p:sp>
      <p:sp>
        <p:nvSpPr>
          <p:cNvPr id="128003" name="Rectangle 1027"/>
          <p:cNvSpPr>
            <a:spLocks noGrp="1" noChangeArrowheads="1"/>
          </p:cNvSpPr>
          <p:nvPr>
            <p:ph type="dt" idx="1"/>
          </p:nvPr>
        </p:nvSpPr>
        <p:spPr bwMode="auto">
          <a:xfrm>
            <a:off x="3970338" y="0"/>
            <a:ext cx="3038475" cy="463550"/>
          </a:xfrm>
          <a:prstGeom prst="rect">
            <a:avLst/>
          </a:prstGeom>
          <a:noFill/>
          <a:ln w="9525">
            <a:noFill/>
            <a:miter lim="800000"/>
            <a:headEnd/>
            <a:tailEnd/>
          </a:ln>
          <a:effectLst/>
        </p:spPr>
        <p:txBody>
          <a:bodyPr vert="horz" wrap="square" lIns="93845" tIns="46922" rIns="93845" bIns="46922" numCol="1" anchor="t" anchorCtr="0" compatLnSpc="1">
            <a:prstTxWarp prst="textNoShape">
              <a:avLst/>
            </a:prstTxWarp>
          </a:bodyPr>
          <a:lstStyle>
            <a:lvl1pPr algn="r" defTabSz="938213" eaLnBrk="0" hangingPunct="0">
              <a:defRPr sz="1200">
                <a:latin typeface="Times New Roman" pitchFamily="18" charset="0"/>
              </a:defRPr>
            </a:lvl1pPr>
          </a:lstStyle>
          <a:p>
            <a:pPr>
              <a:defRPr/>
            </a:pPr>
            <a:endParaRPr lang="en-US"/>
          </a:p>
        </p:txBody>
      </p:sp>
      <p:sp>
        <p:nvSpPr>
          <p:cNvPr id="13316" name="Rectangle 1028"/>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128005" name="Rectangle 1029"/>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845" tIns="46922" rIns="93845" bIns="469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8006" name="Rectangle 1030"/>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93845" tIns="46922" rIns="93845" bIns="46922" numCol="1" anchor="b" anchorCtr="0" compatLnSpc="1">
            <a:prstTxWarp prst="textNoShape">
              <a:avLst/>
            </a:prstTxWarp>
          </a:bodyPr>
          <a:lstStyle>
            <a:lvl1pPr defTabSz="938213" eaLnBrk="0" hangingPunct="0">
              <a:defRPr sz="1200">
                <a:latin typeface="Times New Roman" pitchFamily="18" charset="0"/>
              </a:defRPr>
            </a:lvl1pPr>
          </a:lstStyle>
          <a:p>
            <a:pPr>
              <a:defRPr/>
            </a:pPr>
            <a:endParaRPr lang="en-US"/>
          </a:p>
        </p:txBody>
      </p:sp>
      <p:sp>
        <p:nvSpPr>
          <p:cNvPr id="128007" name="Rectangle 1031"/>
          <p:cNvSpPr>
            <a:spLocks noGrp="1" noChangeArrowheads="1"/>
          </p:cNvSpPr>
          <p:nvPr>
            <p:ph type="sldNum" sz="quarter" idx="5"/>
          </p:nvPr>
        </p:nvSpPr>
        <p:spPr bwMode="auto">
          <a:xfrm>
            <a:off x="3970338" y="8831263"/>
            <a:ext cx="3038475" cy="463550"/>
          </a:xfrm>
          <a:prstGeom prst="rect">
            <a:avLst/>
          </a:prstGeom>
          <a:noFill/>
          <a:ln w="9525">
            <a:noFill/>
            <a:miter lim="800000"/>
            <a:headEnd/>
            <a:tailEnd/>
          </a:ln>
          <a:effectLst/>
        </p:spPr>
        <p:txBody>
          <a:bodyPr vert="horz" wrap="square" lIns="93845" tIns="46922" rIns="93845" bIns="46922" numCol="1" anchor="b" anchorCtr="0" compatLnSpc="1">
            <a:prstTxWarp prst="textNoShape">
              <a:avLst/>
            </a:prstTxWarp>
          </a:bodyPr>
          <a:lstStyle>
            <a:lvl1pPr algn="r" defTabSz="938213" eaLnBrk="0" hangingPunct="0">
              <a:defRPr sz="1200">
                <a:latin typeface="Times New Roman" pitchFamily="18" charset="0"/>
              </a:defRPr>
            </a:lvl1pPr>
          </a:lstStyle>
          <a:p>
            <a:pPr>
              <a:defRPr/>
            </a:pPr>
            <a:fld id="{5E0FABF7-9F66-4B6C-B4D1-9CE6CA05A87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Rectangle 1031"/>
          <p:cNvSpPr>
            <a:spLocks noGrp="1" noChangeArrowheads="1"/>
          </p:cNvSpPr>
          <p:nvPr>
            <p:ph type="sldNum" sz="quarter" idx="5"/>
          </p:nvPr>
        </p:nvSpPr>
        <p:spPr>
          <a:noFill/>
        </p:spPr>
        <p:txBody>
          <a:bodyPr/>
          <a:lstStyle/>
          <a:p>
            <a:fld id="{FAF0C47E-35DB-45B9-A78D-3BDD3525E605}" type="slidenum">
              <a:rPr lang="en-US" smtClean="0"/>
              <a:pPr/>
              <a:t>2</a:t>
            </a:fld>
            <a:endParaRPr lang="en-US" smtClean="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29" name="Rectangle 1031"/>
          <p:cNvSpPr>
            <a:spLocks noGrp="1" noChangeArrowheads="1"/>
          </p:cNvSpPr>
          <p:nvPr>
            <p:ph type="sldNum" sz="quarter" idx="5"/>
          </p:nvPr>
        </p:nvSpPr>
        <p:spPr>
          <a:noFill/>
        </p:spPr>
        <p:txBody>
          <a:bodyPr/>
          <a:lstStyle/>
          <a:p>
            <a:fld id="{F49F6BD8-94D2-4309-A7DA-6963023C632A}" type="slidenum">
              <a:rPr lang="en-US" smtClean="0"/>
              <a:pPr/>
              <a:t>24</a:t>
            </a:fld>
            <a:endParaRPr lang="en-US" smtClean="0"/>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Rectangle 1031"/>
          <p:cNvSpPr>
            <a:spLocks noGrp="1" noChangeArrowheads="1"/>
          </p:cNvSpPr>
          <p:nvPr>
            <p:ph type="sldNum" sz="quarter" idx="5"/>
          </p:nvPr>
        </p:nvSpPr>
        <p:spPr>
          <a:noFill/>
        </p:spPr>
        <p:txBody>
          <a:bodyPr/>
          <a:lstStyle/>
          <a:p>
            <a:fld id="{F14672C9-2652-460E-B54B-04DF58327E2A}" type="slidenum">
              <a:rPr lang="en-US" smtClean="0"/>
              <a:pPr/>
              <a:t>32</a:t>
            </a:fld>
            <a:endParaRPr lang="en-US" smtClean="0"/>
          </a:p>
        </p:txBody>
      </p:sp>
      <p:sp>
        <p:nvSpPr>
          <p:cNvPr id="16386" name="Rectangle 1026"/>
          <p:cNvSpPr>
            <a:spLocks noGrp="1" noRot="1" noChangeAspect="1" noChangeArrowheads="1" noTextEdit="1"/>
          </p:cNvSpPr>
          <p:nvPr>
            <p:ph type="sldImg"/>
          </p:nvPr>
        </p:nvSpPr>
        <p:spPr>
          <a:ln/>
        </p:spPr>
      </p:sp>
      <p:sp>
        <p:nvSpPr>
          <p:cNvPr id="16387" name="Rectangle 1027"/>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Rectangle 1031"/>
          <p:cNvSpPr>
            <a:spLocks noGrp="1" noChangeArrowheads="1"/>
          </p:cNvSpPr>
          <p:nvPr>
            <p:ph type="sldNum" sz="quarter" idx="5"/>
          </p:nvPr>
        </p:nvSpPr>
        <p:spPr>
          <a:noFill/>
        </p:spPr>
        <p:txBody>
          <a:bodyPr/>
          <a:lstStyle/>
          <a:p>
            <a:fld id="{75C7368A-EFA4-4FB1-B339-49546B16FF01}" type="slidenum">
              <a:rPr lang="en-US" smtClean="0"/>
              <a:pPr/>
              <a:t>33</a:t>
            </a:fld>
            <a:endParaRPr lang="en-US" smtClean="0"/>
          </a:p>
        </p:txBody>
      </p:sp>
      <p:sp>
        <p:nvSpPr>
          <p:cNvPr id="20482" name="Rectangle 1026"/>
          <p:cNvSpPr>
            <a:spLocks noGrp="1" noRot="1" noChangeAspect="1" noChangeArrowheads="1" noTextEdit="1"/>
          </p:cNvSpPr>
          <p:nvPr>
            <p:ph type="sldImg"/>
          </p:nvPr>
        </p:nvSpPr>
        <p:spPr>
          <a:ln/>
        </p:spPr>
      </p:sp>
      <p:sp>
        <p:nvSpPr>
          <p:cNvPr id="20483" name="Rectangle 1027"/>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Rectangle 1031"/>
          <p:cNvSpPr>
            <a:spLocks noGrp="1" noChangeArrowheads="1"/>
          </p:cNvSpPr>
          <p:nvPr>
            <p:ph type="sldNum" sz="quarter" idx="5"/>
          </p:nvPr>
        </p:nvSpPr>
        <p:spPr>
          <a:noFill/>
        </p:spPr>
        <p:txBody>
          <a:bodyPr/>
          <a:lstStyle/>
          <a:p>
            <a:fld id="{186FCBCC-E17B-460B-9CEA-7A16BB646D52}" type="slidenum">
              <a:rPr lang="en-US" smtClean="0"/>
              <a:pPr/>
              <a:t>34</a:t>
            </a:fld>
            <a:endParaRPr lang="en-US" smtClean="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1031"/>
          <p:cNvSpPr>
            <a:spLocks noGrp="1" noChangeArrowheads="1"/>
          </p:cNvSpPr>
          <p:nvPr>
            <p:ph type="sldNum" sz="quarter" idx="5"/>
          </p:nvPr>
        </p:nvSpPr>
        <p:spPr>
          <a:noFill/>
        </p:spPr>
        <p:txBody>
          <a:bodyPr/>
          <a:lstStyle/>
          <a:p>
            <a:fld id="{A03B7780-3614-4CD3-9CAD-4624C71E279B}" type="slidenum">
              <a:rPr lang="en-US" smtClean="0"/>
              <a:pPr/>
              <a:t>35</a:t>
            </a:fld>
            <a:endParaRPr lang="en-US" smtClean="0"/>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49" name="Rectangle 1031"/>
          <p:cNvSpPr>
            <a:spLocks noGrp="1" noChangeArrowheads="1"/>
          </p:cNvSpPr>
          <p:nvPr>
            <p:ph type="sldNum" sz="quarter" idx="5"/>
          </p:nvPr>
        </p:nvSpPr>
        <p:spPr>
          <a:noFill/>
        </p:spPr>
        <p:txBody>
          <a:bodyPr/>
          <a:lstStyle/>
          <a:p>
            <a:fld id="{7835DB02-548A-4E37-89D6-94FD9F1C2866}" type="slidenum">
              <a:rPr lang="en-US" smtClean="0"/>
              <a:pPr/>
              <a:t>37</a:t>
            </a:fld>
            <a:endParaRPr lang="en-US" smtClean="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7" name="Rectangle 1031"/>
          <p:cNvSpPr>
            <a:spLocks noGrp="1" noChangeArrowheads="1"/>
          </p:cNvSpPr>
          <p:nvPr>
            <p:ph type="sldNum" sz="quarter" idx="5"/>
          </p:nvPr>
        </p:nvSpPr>
        <p:spPr>
          <a:noFill/>
        </p:spPr>
        <p:txBody>
          <a:bodyPr/>
          <a:lstStyle/>
          <a:p>
            <a:fld id="{000A6EE5-B993-4481-A25D-305E5017AD30}" type="slidenum">
              <a:rPr lang="en-US" smtClean="0"/>
              <a:pPr/>
              <a:t>38</a:t>
            </a:fld>
            <a:endParaRPr lang="en-US" smtClean="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Rectangle 1031"/>
          <p:cNvSpPr>
            <a:spLocks noGrp="1" noChangeArrowheads="1"/>
          </p:cNvSpPr>
          <p:nvPr>
            <p:ph type="sldNum" sz="quarter" idx="5"/>
          </p:nvPr>
        </p:nvSpPr>
        <p:spPr>
          <a:noFill/>
        </p:spPr>
        <p:txBody>
          <a:bodyPr/>
          <a:lstStyle/>
          <a:p>
            <a:fld id="{F99DEB2F-678A-478F-ABF3-96CC1ECF7E05}" type="slidenum">
              <a:rPr lang="en-US" smtClean="0"/>
              <a:pPr/>
              <a:t>3</a:t>
            </a:fld>
            <a:endParaRPr lang="en-US" smtClean="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1031"/>
          <p:cNvSpPr txBox="1">
            <a:spLocks noGrp="1" noChangeArrowheads="1"/>
          </p:cNvSpPr>
          <p:nvPr/>
        </p:nvSpPr>
        <p:spPr bwMode="auto">
          <a:xfrm>
            <a:off x="3970338" y="8831263"/>
            <a:ext cx="3038475" cy="463550"/>
          </a:xfrm>
          <a:prstGeom prst="rect">
            <a:avLst/>
          </a:prstGeom>
          <a:noFill/>
          <a:ln w="9525">
            <a:noFill/>
            <a:miter lim="800000"/>
            <a:headEnd/>
            <a:tailEnd/>
          </a:ln>
        </p:spPr>
        <p:txBody>
          <a:bodyPr lIns="93845" tIns="46922" rIns="93845" bIns="46922" anchor="b"/>
          <a:lstStyle/>
          <a:p>
            <a:pPr algn="r" defTabSz="938213" eaLnBrk="0" hangingPunct="0"/>
            <a:fld id="{367B3216-9FDA-4234-BB2F-7A162A96E446}" type="slidenum">
              <a:rPr lang="en-US" sz="1200">
                <a:latin typeface="Times New Roman" pitchFamily="18" charset="0"/>
              </a:rPr>
              <a:pPr algn="r" defTabSz="938213" eaLnBrk="0" hangingPunct="0"/>
              <a:t>6</a:t>
            </a:fld>
            <a:endParaRPr lang="en-US" sz="1200">
              <a:latin typeface="Times New Roman" pitchFamily="18" charset="0"/>
            </a:endParaRPr>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49" name="Rectangle 1031"/>
          <p:cNvSpPr>
            <a:spLocks noGrp="1" noChangeArrowheads="1"/>
          </p:cNvSpPr>
          <p:nvPr>
            <p:ph type="sldNum" sz="quarter" idx="5"/>
          </p:nvPr>
        </p:nvSpPr>
        <p:spPr>
          <a:noFill/>
        </p:spPr>
        <p:txBody>
          <a:bodyPr/>
          <a:lstStyle/>
          <a:p>
            <a:fld id="{38161E08-6704-4727-B581-BB0A5A22F188}" type="slidenum">
              <a:rPr lang="en-US" smtClean="0"/>
              <a:pPr/>
              <a:t>8</a:t>
            </a:fld>
            <a:endParaRPr lang="en-US" smtClean="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7" name="Rectangle 1031"/>
          <p:cNvSpPr txBox="1">
            <a:spLocks noGrp="1" noChangeArrowheads="1"/>
          </p:cNvSpPr>
          <p:nvPr/>
        </p:nvSpPr>
        <p:spPr bwMode="auto">
          <a:xfrm>
            <a:off x="3970338" y="8831263"/>
            <a:ext cx="3038475" cy="463550"/>
          </a:xfrm>
          <a:prstGeom prst="rect">
            <a:avLst/>
          </a:prstGeom>
          <a:noFill/>
          <a:ln w="9525">
            <a:noFill/>
            <a:miter lim="800000"/>
            <a:headEnd/>
            <a:tailEnd/>
          </a:ln>
        </p:spPr>
        <p:txBody>
          <a:bodyPr lIns="93845" tIns="46922" rIns="93845" bIns="46922" anchor="b"/>
          <a:lstStyle/>
          <a:p>
            <a:pPr algn="r" defTabSz="938213" eaLnBrk="0" hangingPunct="0"/>
            <a:fld id="{CC2E39AC-857F-45EA-A2C9-978BCD765248}" type="slidenum">
              <a:rPr lang="en-US" sz="1200">
                <a:latin typeface="Times New Roman" pitchFamily="18" charset="0"/>
              </a:rPr>
              <a:pPr algn="r" defTabSz="938213" eaLnBrk="0" hangingPunct="0"/>
              <a:t>9</a:t>
            </a:fld>
            <a:endParaRPr lang="en-US" sz="1200">
              <a:latin typeface="Times New Roman" pitchFamily="18" charset="0"/>
            </a:endParaRPr>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ADE6CA9A-66E8-4E7C-A5E9-2C01B1B1B291}" type="slidenum">
              <a:rPr lang="en-US"/>
              <a:pPr/>
              <a:t>14</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ea typeface="ＭＳ Ｐゴシック"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eaLnBrk="1" hangingPunct="1"/>
            <a:endParaRPr lang="en-US" smtClean="0">
              <a:ea typeface="ＭＳ Ｐゴシック" charset="-128"/>
            </a:endParaRPr>
          </a:p>
        </p:txBody>
      </p:sp>
      <p:sp>
        <p:nvSpPr>
          <p:cNvPr id="52228" name="Slide Number Placeholder 3"/>
          <p:cNvSpPr>
            <a:spLocks noGrp="1"/>
          </p:cNvSpPr>
          <p:nvPr>
            <p:ph type="sldNum" sz="quarter" idx="5"/>
          </p:nvPr>
        </p:nvSpPr>
        <p:spPr>
          <a:noFill/>
        </p:spPr>
        <p:txBody>
          <a:bodyPr/>
          <a:lstStyle/>
          <a:p>
            <a:fld id="{CD4D07F3-52B5-4F0D-999B-85EA399BFDA9}" type="slidenum">
              <a:rPr lang="en-US"/>
              <a:pPr/>
              <a:t>16</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7" name="Rectangle 1031"/>
          <p:cNvSpPr txBox="1">
            <a:spLocks noGrp="1" noChangeArrowheads="1"/>
          </p:cNvSpPr>
          <p:nvPr/>
        </p:nvSpPr>
        <p:spPr bwMode="auto">
          <a:xfrm>
            <a:off x="3970338" y="8831263"/>
            <a:ext cx="3038475" cy="463550"/>
          </a:xfrm>
          <a:prstGeom prst="rect">
            <a:avLst/>
          </a:prstGeom>
          <a:noFill/>
          <a:ln w="9525">
            <a:noFill/>
            <a:miter lim="800000"/>
            <a:headEnd/>
            <a:tailEnd/>
          </a:ln>
        </p:spPr>
        <p:txBody>
          <a:bodyPr lIns="93845" tIns="46922" rIns="93845" bIns="46922" anchor="b"/>
          <a:lstStyle/>
          <a:p>
            <a:pPr algn="r" defTabSz="938213" eaLnBrk="0" hangingPunct="0"/>
            <a:fld id="{B5E0F2FF-4A08-484E-A36F-FB450AD3F1DF}" type="slidenum">
              <a:rPr lang="en-US" sz="1200">
                <a:latin typeface="Times New Roman" pitchFamily="18" charset="0"/>
              </a:rPr>
              <a:pPr algn="r" defTabSz="938213" eaLnBrk="0" hangingPunct="0"/>
              <a:t>20</a:t>
            </a:fld>
            <a:endParaRPr lang="en-US" sz="1200">
              <a:latin typeface="Times New Roman" pitchFamily="18" charset="0"/>
            </a:endParaRPr>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1" name="Rectangle 1031"/>
          <p:cNvSpPr>
            <a:spLocks noGrp="1" noChangeArrowheads="1"/>
          </p:cNvSpPr>
          <p:nvPr>
            <p:ph type="sldNum" sz="quarter" idx="5"/>
          </p:nvPr>
        </p:nvSpPr>
        <p:spPr>
          <a:noFill/>
        </p:spPr>
        <p:txBody>
          <a:bodyPr/>
          <a:lstStyle/>
          <a:p>
            <a:fld id="{93CCCE50-3D45-4282-81C0-E73E0A731FD3}" type="slidenum">
              <a:rPr lang="en-US" smtClean="0"/>
              <a:pPr/>
              <a:t>21</a:t>
            </a:fld>
            <a:endParaRPr lang="en-US" smtClean="0"/>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381000"/>
            <a:ext cx="200025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84835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80010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2057400"/>
            <a:ext cx="7924800" cy="4495800"/>
          </a:xfrm>
        </p:spPr>
        <p:txBody>
          <a:bodyPr/>
          <a:lstStyle/>
          <a:p>
            <a:pPr lvl="0"/>
            <a:endParaRPr lang="en-US" noProof="0" smtClean="0"/>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886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2057400"/>
            <a:ext cx="3886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7637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533400" y="243840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92650" y="17637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7250" y="2438400"/>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image" Target="../media/image1.jpeg"/><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theme" Target="../theme/theme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1">
          <a:blip r:embed="rId13" cstate="print">
            <a:alphaModFix amt="35000"/>
            <a:lum/>
          </a:blip>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8001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2057400"/>
            <a:ext cx="79248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8" name="Group 4"/>
          <p:cNvGrpSpPr>
            <a:grpSpLocks/>
          </p:cNvGrpSpPr>
          <p:nvPr userDrawn="1"/>
        </p:nvGrpSpPr>
        <p:grpSpPr bwMode="auto">
          <a:xfrm>
            <a:off x="609600" y="1600200"/>
            <a:ext cx="8305800" cy="76200"/>
            <a:chOff x="288" y="3984"/>
            <a:chExt cx="5232" cy="48"/>
          </a:xfrm>
        </p:grpSpPr>
        <p:sp>
          <p:nvSpPr>
            <p:cNvPr id="113669" name="Line 5"/>
            <p:cNvSpPr>
              <a:spLocks noChangeShapeType="1"/>
            </p:cNvSpPr>
            <p:nvPr/>
          </p:nvSpPr>
          <p:spPr bwMode="auto">
            <a:xfrm>
              <a:off x="288" y="3984"/>
              <a:ext cx="5088" cy="0"/>
            </a:xfrm>
            <a:prstGeom prst="line">
              <a:avLst/>
            </a:prstGeom>
            <a:noFill/>
            <a:ln w="101600">
              <a:solidFill>
                <a:srgbClr val="450084"/>
              </a:solidFill>
              <a:round/>
              <a:headEnd/>
              <a:tailEnd/>
            </a:ln>
            <a:effectLst/>
          </p:spPr>
          <p:txBody>
            <a:bodyPr wrap="none" anchor="ctr"/>
            <a:lstStyle/>
            <a:p>
              <a:pPr eaLnBrk="0" hangingPunct="0">
                <a:defRPr/>
              </a:pPr>
              <a:endParaRPr lang="en-US"/>
            </a:p>
          </p:txBody>
        </p:sp>
        <p:sp>
          <p:nvSpPr>
            <p:cNvPr id="113670" name="Line 6"/>
            <p:cNvSpPr>
              <a:spLocks noChangeShapeType="1"/>
            </p:cNvSpPr>
            <p:nvPr/>
          </p:nvSpPr>
          <p:spPr bwMode="auto">
            <a:xfrm>
              <a:off x="432" y="4032"/>
              <a:ext cx="5088" cy="0"/>
            </a:xfrm>
            <a:prstGeom prst="line">
              <a:avLst/>
            </a:prstGeom>
            <a:noFill/>
            <a:ln w="76200">
              <a:solidFill>
                <a:srgbClr val="C2A14D"/>
              </a:solidFill>
              <a:round/>
              <a:headEnd/>
              <a:tailEnd/>
            </a:ln>
            <a:effectLst/>
          </p:spPr>
          <p:txBody>
            <a:bodyPr wrap="none" anchor="ctr"/>
            <a:lstStyle/>
            <a:p>
              <a:pPr eaLnBrk="0" hangingPunct="0">
                <a:defRPr/>
              </a:pPr>
              <a:endParaRPr lang="en-US"/>
            </a:p>
          </p:txBody>
        </p:sp>
      </p:grpSp>
    </p:spTree>
  </p:cSld>
  <p:clrMap bg1="lt1" tx1="dk1" bg2="lt2" tx2="dk2" accent1="accent1" accent2="accent2" accent3="accent3" accent4="accent4" accent5="accent5" accent6="accent6" hlink="hlink" folHlink="folHlink"/>
  <p:sldLayoutIdLst>
    <p:sldLayoutId id="2147483666" r:id="rId1"/>
    <p:sldLayoutId id="2147483665" r:id="rId2"/>
    <p:sldLayoutId id="2147483664" r:id="rId3"/>
    <p:sldLayoutId id="2147483663" r:id="rId4"/>
    <p:sldLayoutId id="2147483662" r:id="rId5"/>
    <p:sldLayoutId id="2147483661" r:id="rId6"/>
    <p:sldLayoutId id="2147483660" r:id="rId7"/>
    <p:sldLayoutId id="2147483659" r:id="rId8"/>
    <p:sldLayoutId id="2147483658" r:id="rId9"/>
    <p:sldLayoutId id="2147483657" r:id="rId10"/>
    <p:sldLayoutId id="2147483656" r:id="rId11"/>
  </p:sldLayoutIdLst>
  <p:transition>
    <p:zoom/>
  </p:transition>
  <p:txStyles>
    <p:titleStyle>
      <a:lvl1pPr algn="l" rtl="0" eaLnBrk="0" fontAlgn="base" hangingPunct="0">
        <a:spcBef>
          <a:spcPct val="0"/>
        </a:spcBef>
        <a:spcAft>
          <a:spcPct val="0"/>
        </a:spcAft>
        <a:defRPr kumimoji="1" sz="3600">
          <a:solidFill>
            <a:srgbClr val="450084"/>
          </a:solidFill>
          <a:latin typeface="+mj-lt"/>
          <a:ea typeface="+mj-ea"/>
          <a:cs typeface="+mj-cs"/>
        </a:defRPr>
      </a:lvl1pPr>
      <a:lvl2pPr algn="l" rtl="0" eaLnBrk="0" fontAlgn="base" hangingPunct="0">
        <a:spcBef>
          <a:spcPct val="0"/>
        </a:spcBef>
        <a:spcAft>
          <a:spcPct val="0"/>
        </a:spcAft>
        <a:defRPr kumimoji="1" sz="3600">
          <a:solidFill>
            <a:srgbClr val="450084"/>
          </a:solidFill>
          <a:latin typeface="Tahoma" pitchFamily="34" charset="0"/>
        </a:defRPr>
      </a:lvl2pPr>
      <a:lvl3pPr algn="l" rtl="0" eaLnBrk="0" fontAlgn="base" hangingPunct="0">
        <a:spcBef>
          <a:spcPct val="0"/>
        </a:spcBef>
        <a:spcAft>
          <a:spcPct val="0"/>
        </a:spcAft>
        <a:defRPr kumimoji="1" sz="3600">
          <a:solidFill>
            <a:srgbClr val="450084"/>
          </a:solidFill>
          <a:latin typeface="Tahoma" pitchFamily="34" charset="0"/>
        </a:defRPr>
      </a:lvl3pPr>
      <a:lvl4pPr algn="l" rtl="0" eaLnBrk="0" fontAlgn="base" hangingPunct="0">
        <a:spcBef>
          <a:spcPct val="0"/>
        </a:spcBef>
        <a:spcAft>
          <a:spcPct val="0"/>
        </a:spcAft>
        <a:defRPr kumimoji="1" sz="3600">
          <a:solidFill>
            <a:srgbClr val="450084"/>
          </a:solidFill>
          <a:latin typeface="Tahoma" pitchFamily="34" charset="0"/>
        </a:defRPr>
      </a:lvl4pPr>
      <a:lvl5pPr algn="l" rtl="0" eaLnBrk="0" fontAlgn="base" hangingPunct="0">
        <a:spcBef>
          <a:spcPct val="0"/>
        </a:spcBef>
        <a:spcAft>
          <a:spcPct val="0"/>
        </a:spcAft>
        <a:defRPr kumimoji="1" sz="3600">
          <a:solidFill>
            <a:srgbClr val="450084"/>
          </a:solidFill>
          <a:latin typeface="Tahoma" pitchFamily="34" charset="0"/>
        </a:defRPr>
      </a:lvl5pPr>
      <a:lvl6pPr marL="457200" algn="l" rtl="0" eaLnBrk="0" fontAlgn="base" hangingPunct="0">
        <a:spcBef>
          <a:spcPct val="0"/>
        </a:spcBef>
        <a:spcAft>
          <a:spcPct val="0"/>
        </a:spcAft>
        <a:defRPr kumimoji="1" sz="3600">
          <a:solidFill>
            <a:srgbClr val="450084"/>
          </a:solidFill>
          <a:latin typeface="Tahoma" pitchFamily="34" charset="0"/>
        </a:defRPr>
      </a:lvl6pPr>
      <a:lvl7pPr marL="914400" algn="l" rtl="0" eaLnBrk="0" fontAlgn="base" hangingPunct="0">
        <a:spcBef>
          <a:spcPct val="0"/>
        </a:spcBef>
        <a:spcAft>
          <a:spcPct val="0"/>
        </a:spcAft>
        <a:defRPr kumimoji="1" sz="3600">
          <a:solidFill>
            <a:srgbClr val="450084"/>
          </a:solidFill>
          <a:latin typeface="Tahoma" pitchFamily="34" charset="0"/>
        </a:defRPr>
      </a:lvl7pPr>
      <a:lvl8pPr marL="1371600" algn="l" rtl="0" eaLnBrk="0" fontAlgn="base" hangingPunct="0">
        <a:spcBef>
          <a:spcPct val="0"/>
        </a:spcBef>
        <a:spcAft>
          <a:spcPct val="0"/>
        </a:spcAft>
        <a:defRPr kumimoji="1" sz="3600">
          <a:solidFill>
            <a:srgbClr val="450084"/>
          </a:solidFill>
          <a:latin typeface="Tahoma" pitchFamily="34" charset="0"/>
        </a:defRPr>
      </a:lvl8pPr>
      <a:lvl9pPr marL="1828800" algn="l" rtl="0" eaLnBrk="0" fontAlgn="base" hangingPunct="0">
        <a:spcBef>
          <a:spcPct val="0"/>
        </a:spcBef>
        <a:spcAft>
          <a:spcPct val="0"/>
        </a:spcAft>
        <a:defRPr kumimoji="1" sz="3600">
          <a:solidFill>
            <a:srgbClr val="450084"/>
          </a:solidFill>
          <a:latin typeface="Tahoma" pitchFamily="34" charset="0"/>
        </a:defRPr>
      </a:lvl9pPr>
    </p:titleStyle>
    <p:bodyStyle>
      <a:lvl1pPr marL="342900" indent="-342900" algn="l" rtl="0" eaLnBrk="0" fontAlgn="base" hangingPunct="0">
        <a:spcBef>
          <a:spcPct val="20000"/>
        </a:spcBef>
        <a:spcAft>
          <a:spcPct val="0"/>
        </a:spcAft>
        <a:buClr>
          <a:srgbClr val="450084"/>
        </a:buClr>
        <a:buFont typeface="Wingdings" pitchFamily="2" charset="2"/>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C2A14D"/>
        </a:buClr>
        <a:buFont typeface="Wingdings" pitchFamily="2" charset="2"/>
        <a:buChar char="§"/>
        <a:defRPr kumimoji="1" sz="2800">
          <a:solidFill>
            <a:schemeClr val="tx1"/>
          </a:solidFill>
          <a:latin typeface="+mn-lt"/>
        </a:defRPr>
      </a:lvl2pPr>
      <a:lvl3pPr marL="1143000" indent="-228600" algn="l" rtl="0" eaLnBrk="0" fontAlgn="base" hangingPunct="0">
        <a:spcBef>
          <a:spcPct val="20000"/>
        </a:spcBef>
        <a:spcAft>
          <a:spcPct val="0"/>
        </a:spcAft>
        <a:buClr>
          <a:srgbClr val="450084"/>
        </a:buClr>
        <a:buSzPct val="70000"/>
        <a:buFont typeface="Wingdings" pitchFamily="2" charset="2"/>
        <a:buChar char="§"/>
        <a:defRPr kumimoji="1" sz="2400">
          <a:solidFill>
            <a:schemeClr val="tx1"/>
          </a:solidFill>
          <a:latin typeface="+mn-lt"/>
        </a:defRPr>
      </a:lvl3pPr>
      <a:lvl4pPr marL="1600200" indent="-228600" algn="l" rtl="0" eaLnBrk="0" fontAlgn="base" hangingPunct="0">
        <a:spcBef>
          <a:spcPct val="20000"/>
        </a:spcBef>
        <a:spcAft>
          <a:spcPct val="0"/>
        </a:spcAft>
        <a:buClr>
          <a:srgbClr val="C2A14D"/>
        </a:buClr>
        <a:buSzPct val="70000"/>
        <a:buFont typeface="Wingdings" pitchFamily="2" charset="2"/>
        <a:buChar char="§"/>
        <a:defRPr kumimoji="1" sz="2000">
          <a:solidFill>
            <a:schemeClr val="tx1"/>
          </a:solidFill>
          <a:latin typeface="+mn-lt"/>
        </a:defRPr>
      </a:lvl4pPr>
      <a:lvl5pPr marL="2057400" indent="-228600" algn="l" rtl="0" eaLnBrk="0" fontAlgn="base" hangingPunct="0">
        <a:spcBef>
          <a:spcPct val="20000"/>
        </a:spcBef>
        <a:spcAft>
          <a:spcPct val="0"/>
        </a:spcAft>
        <a:buClr>
          <a:srgbClr val="450084"/>
        </a:buClr>
        <a:buSzPct val="50000"/>
        <a:buFont typeface="Wingdings" pitchFamily="2" charset="2"/>
        <a:buChar char="§"/>
        <a:defRPr kumimoji="1" sz="2000">
          <a:solidFill>
            <a:schemeClr val="tx1"/>
          </a:solidFill>
          <a:latin typeface="+mn-lt"/>
        </a:defRPr>
      </a:lvl5pPr>
      <a:lvl6pPr marL="2514600" indent="-228600" algn="l" rtl="0" eaLnBrk="0" fontAlgn="base" hangingPunct="0">
        <a:spcBef>
          <a:spcPct val="20000"/>
        </a:spcBef>
        <a:spcAft>
          <a:spcPct val="0"/>
        </a:spcAft>
        <a:buClr>
          <a:srgbClr val="450084"/>
        </a:buClr>
        <a:buSzPct val="50000"/>
        <a:buFont typeface="Wingdings" pitchFamily="2" charset="2"/>
        <a:buChar char="§"/>
        <a:defRPr kumimoji="1" sz="2000">
          <a:solidFill>
            <a:schemeClr val="tx1"/>
          </a:solidFill>
          <a:latin typeface="+mn-lt"/>
        </a:defRPr>
      </a:lvl6pPr>
      <a:lvl7pPr marL="2971800" indent="-228600" algn="l" rtl="0" eaLnBrk="0" fontAlgn="base" hangingPunct="0">
        <a:spcBef>
          <a:spcPct val="20000"/>
        </a:spcBef>
        <a:spcAft>
          <a:spcPct val="0"/>
        </a:spcAft>
        <a:buClr>
          <a:srgbClr val="450084"/>
        </a:buClr>
        <a:buSzPct val="50000"/>
        <a:buFont typeface="Wingdings" pitchFamily="2" charset="2"/>
        <a:buChar char="§"/>
        <a:defRPr kumimoji="1" sz="2000">
          <a:solidFill>
            <a:schemeClr val="tx1"/>
          </a:solidFill>
          <a:latin typeface="+mn-lt"/>
        </a:defRPr>
      </a:lvl7pPr>
      <a:lvl8pPr marL="3429000" indent="-228600" algn="l" rtl="0" eaLnBrk="0" fontAlgn="base" hangingPunct="0">
        <a:spcBef>
          <a:spcPct val="20000"/>
        </a:spcBef>
        <a:spcAft>
          <a:spcPct val="0"/>
        </a:spcAft>
        <a:buClr>
          <a:srgbClr val="450084"/>
        </a:buClr>
        <a:buSzPct val="50000"/>
        <a:buFont typeface="Wingdings" pitchFamily="2" charset="2"/>
        <a:buChar char="§"/>
        <a:defRPr kumimoji="1" sz="2000">
          <a:solidFill>
            <a:schemeClr val="tx1"/>
          </a:solidFill>
          <a:latin typeface="+mn-lt"/>
        </a:defRPr>
      </a:lvl8pPr>
      <a:lvl9pPr marL="3886200" indent="-228600" algn="l" rtl="0" eaLnBrk="0" fontAlgn="base" hangingPunct="0">
        <a:spcBef>
          <a:spcPct val="20000"/>
        </a:spcBef>
        <a:spcAft>
          <a:spcPct val="0"/>
        </a:spcAft>
        <a:buClr>
          <a:srgbClr val="450084"/>
        </a:buClr>
        <a:buSzPct val="50000"/>
        <a:buFont typeface="Wingdings" pitchFamily="2" charset="2"/>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jmu.edu/advising/snapshots/" TargetMode="External"/><Relationship Id="rId3" Type="http://schemas.openxmlformats.org/officeDocument/2006/relationships/hyperlink" Target="http://www.jmu.edu/cap/career_guide/index.htm"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pdf"/><Relationship Id="rId3" Type="http://schemas.openxmlformats.org/officeDocument/2006/relationships/image" Target="../media/image4.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4" Type="http://schemas.openxmlformats.org/officeDocument/2006/relationships/image" Target="../media/image5.jpeg"/><Relationship Id="rId1" Type="http://schemas.openxmlformats.org/officeDocument/2006/relationships/slideLayout" Target="../slideLayouts/slideLayout1.xml"/><Relationship Id="rId2" Type="http://schemas.openxmlformats.org/officeDocument/2006/relationships/hyperlink" Target="http://www.jmu.edu/orientation/preface/" TargetMode="External"/><Relationship Id="rId3" Type="http://schemas.openxmlformats.org/officeDocument/2006/relationships/hyperlink" Target="http://wp.cit.jmu.edu/preface/"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4" Type="http://schemas.openxmlformats.org/officeDocument/2006/relationships/hyperlink" Target="mailto:mulroomm@jmu.edu" TargetMode="External"/><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hyperlink" Target="http://www.jmu.edu/gened/abroad.html"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hyperlink" Target="http://www.jmu.edu/universitystudies/tutorials.shtml"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4" Type="http://schemas.openxmlformats.org/officeDocument/2006/relationships/oleObject" Target="../embeddings/Microsoft_Excel_97_-_2004_Worksheet1.xls"/><Relationship Id="rId1" Type="http://schemas.openxmlformats.org/officeDocument/2006/relationships/vmlDrawing" Target="../drawings/vmlDrawing1.vml"/><Relationship Id="rId2" Type="http://schemas.openxmlformats.org/officeDocument/2006/relationships/slideLayout" Target="../slideLayouts/slideLayout11.xml"/><Relationship Id="rId3"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Welcome to Summer Springboard @ JMU</a:t>
            </a:r>
            <a:endParaRPr lang="en-US" dirty="0"/>
          </a:p>
        </p:txBody>
      </p:sp>
      <p:sp>
        <p:nvSpPr>
          <p:cNvPr id="5" name="Content Placeholder 4"/>
          <p:cNvSpPr>
            <a:spLocks noGrp="1"/>
          </p:cNvSpPr>
          <p:nvPr>
            <p:ph idx="1"/>
          </p:nvPr>
        </p:nvSpPr>
        <p:spPr/>
        <p:txBody>
          <a:bodyPr/>
          <a:lstStyle/>
          <a:p>
            <a:r>
              <a:rPr lang="en-US" dirty="0" smtClean="0"/>
              <a:t>Nancy Harris – Freshman Advisor for Computer Science</a:t>
            </a:r>
          </a:p>
          <a:p>
            <a:r>
              <a:rPr lang="en-US" dirty="0" smtClean="0"/>
              <a:t>Contact information is on </a:t>
            </a:r>
            <a:r>
              <a:rPr lang="en-US" smtClean="0"/>
              <a:t>the bookmark.</a:t>
            </a:r>
            <a:endParaRPr lang="en-US"/>
          </a:p>
        </p:txBody>
      </p:sp>
    </p:spTree>
  </p:cSld>
  <p:clrMapOvr>
    <a:masterClrMapping/>
  </p:clrMapOvr>
  <p:transition>
    <p:zoom/>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AP/Grade/Classification</a:t>
            </a:r>
            <a:endParaRPr lang="en-US" dirty="0"/>
          </a:p>
        </p:txBody>
      </p:sp>
      <p:sp>
        <p:nvSpPr>
          <p:cNvPr id="4" name="Content Placeholder 3"/>
          <p:cNvSpPr>
            <a:spLocks noGrp="1"/>
          </p:cNvSpPr>
          <p:nvPr>
            <p:ph idx="1"/>
          </p:nvPr>
        </p:nvSpPr>
        <p:spPr>
          <a:xfrm>
            <a:off x="685800" y="1828800"/>
            <a:ext cx="7924800" cy="4495800"/>
          </a:xfrm>
        </p:spPr>
        <p:txBody>
          <a:bodyPr/>
          <a:lstStyle/>
          <a:p>
            <a:r>
              <a:rPr lang="en-US" dirty="0" smtClean="0"/>
              <a:t>AP scores provide you with course equivalent credits depending on your score.</a:t>
            </a:r>
          </a:p>
          <a:p>
            <a:r>
              <a:rPr lang="en-US" dirty="0" smtClean="0"/>
              <a:t>These credits can contribute to your overall credit hours and do help to advance you to sophomore status and beyond.</a:t>
            </a:r>
          </a:p>
          <a:p>
            <a:r>
              <a:rPr lang="en-US" dirty="0" smtClean="0"/>
              <a:t>Be aware that the grading systems used here vary by professor and course.</a:t>
            </a:r>
            <a:endParaRPr lang="en-US" dirty="0"/>
          </a:p>
        </p:txBody>
      </p:sp>
      <p:sp>
        <p:nvSpPr>
          <p:cNvPr id="5" name="5-Point Star 4"/>
          <p:cNvSpPr/>
          <p:nvPr/>
        </p:nvSpPr>
        <p:spPr bwMode="auto">
          <a:xfrm>
            <a:off x="8001000" y="5943600"/>
            <a:ext cx="914400" cy="762000"/>
          </a:xfrm>
          <a:prstGeom prst="star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6" name="TextBox 5"/>
          <p:cNvSpPr txBox="1"/>
          <p:nvPr/>
        </p:nvSpPr>
        <p:spPr>
          <a:xfrm>
            <a:off x="8204200" y="6581001"/>
            <a:ext cx="609600" cy="276999"/>
          </a:xfrm>
          <a:prstGeom prst="rect">
            <a:avLst/>
          </a:prstGeom>
          <a:noFill/>
        </p:spPr>
        <p:txBody>
          <a:bodyPr wrap="square" rtlCol="0">
            <a:spAutoFit/>
          </a:bodyPr>
          <a:lstStyle/>
          <a:p>
            <a:r>
              <a:rPr lang="en-US" sz="1200" dirty="0" smtClean="0"/>
              <a:t>3,6,7</a:t>
            </a:r>
            <a:endParaRPr lang="en-US" sz="1200" dirty="0"/>
          </a:p>
        </p:txBody>
      </p:sp>
    </p:spTree>
  </p:cSld>
  <p:clrMapOvr>
    <a:masterClrMapping/>
  </p:clrMapOvr>
  <p:transition>
    <p:zoom/>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Major Information</a:t>
            </a:r>
            <a:endParaRPr lang="en-US" dirty="0"/>
          </a:p>
        </p:txBody>
      </p:sp>
      <p:sp>
        <p:nvSpPr>
          <p:cNvPr id="4" name="Text Placeholder 3"/>
          <p:cNvSpPr>
            <a:spLocks noGrp="1"/>
          </p:cNvSpPr>
          <p:nvPr>
            <p:ph type="body" idx="1"/>
          </p:nvPr>
        </p:nvSpPr>
        <p:spPr/>
        <p:txBody>
          <a:bodyPr/>
          <a:lstStyle/>
          <a:p>
            <a:endParaRPr lang="en-US"/>
          </a:p>
        </p:txBody>
      </p:sp>
      <p:sp>
        <p:nvSpPr>
          <p:cNvPr id="5" name="5-Point Star 4"/>
          <p:cNvSpPr/>
          <p:nvPr/>
        </p:nvSpPr>
        <p:spPr bwMode="auto">
          <a:xfrm>
            <a:off x="7848600" y="5562600"/>
            <a:ext cx="914400" cy="914400"/>
          </a:xfrm>
          <a:prstGeom prst="star5">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6" name="TextBox 5"/>
          <p:cNvSpPr txBox="1"/>
          <p:nvPr/>
        </p:nvSpPr>
        <p:spPr>
          <a:xfrm>
            <a:off x="8115300" y="6400800"/>
            <a:ext cx="609600" cy="276999"/>
          </a:xfrm>
          <a:prstGeom prst="rect">
            <a:avLst/>
          </a:prstGeom>
          <a:noFill/>
        </p:spPr>
        <p:txBody>
          <a:bodyPr wrap="square" rtlCol="0">
            <a:spAutoFit/>
          </a:bodyPr>
          <a:lstStyle/>
          <a:p>
            <a:r>
              <a:rPr lang="en-US" sz="1200" dirty="0" smtClean="0"/>
              <a:t>5,8</a:t>
            </a:r>
            <a:endParaRPr lang="en-US" sz="1200" dirty="0"/>
          </a:p>
        </p:txBody>
      </p:sp>
    </p:spTree>
  </p:cSld>
  <p:clrMapOvr>
    <a:masterClrMapping/>
  </p:clrMapOvr>
  <p:transition>
    <p:zoom/>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3" name="Title 1"/>
          <p:cNvSpPr>
            <a:spLocks noGrp="1"/>
          </p:cNvSpPr>
          <p:nvPr>
            <p:ph type="title"/>
          </p:nvPr>
        </p:nvSpPr>
        <p:spPr>
          <a:xfrm>
            <a:off x="838200" y="381000"/>
            <a:ext cx="7239000" cy="762000"/>
          </a:xfrm>
        </p:spPr>
        <p:txBody>
          <a:bodyPr/>
          <a:lstStyle/>
          <a:p>
            <a:r>
              <a:rPr lang="en-US" dirty="0" smtClean="0"/>
              <a:t>Major information</a:t>
            </a:r>
          </a:p>
        </p:txBody>
      </p:sp>
      <p:sp>
        <p:nvSpPr>
          <p:cNvPr id="38914" name="Content Placeholder 2"/>
          <p:cNvSpPr>
            <a:spLocks noGrp="1"/>
          </p:cNvSpPr>
          <p:nvPr>
            <p:ph idx="1"/>
          </p:nvPr>
        </p:nvSpPr>
        <p:spPr>
          <a:xfrm>
            <a:off x="533400" y="1676400"/>
            <a:ext cx="8229600" cy="5181600"/>
          </a:xfrm>
        </p:spPr>
        <p:txBody>
          <a:bodyPr/>
          <a:lstStyle/>
          <a:p>
            <a:r>
              <a:rPr lang="en-US" sz="1800" dirty="0" smtClean="0">
                <a:cs typeface="Times New Roman" pitchFamily="18" charset="0"/>
              </a:rPr>
              <a:t>Mission and goals of the major</a:t>
            </a:r>
          </a:p>
          <a:p>
            <a:endParaRPr lang="en-US" sz="1800" dirty="0" smtClean="0">
              <a:cs typeface="Times New Roman" pitchFamily="18" charset="0"/>
            </a:endParaRPr>
          </a:p>
          <a:p>
            <a:r>
              <a:rPr lang="en-US" sz="1800" dirty="0" smtClean="0">
                <a:cs typeface="Times New Roman" pitchFamily="18" charset="0"/>
              </a:rPr>
              <a:t>Progression/Admission standards if applicable</a:t>
            </a:r>
          </a:p>
          <a:p>
            <a:endParaRPr lang="en-US" sz="1800" dirty="0" smtClean="0">
              <a:cs typeface="Times New Roman" pitchFamily="18" charset="0"/>
            </a:endParaRPr>
          </a:p>
          <a:p>
            <a:r>
              <a:rPr lang="en-US" sz="1800" dirty="0" smtClean="0">
                <a:cs typeface="Times New Roman" pitchFamily="18" charset="0"/>
              </a:rPr>
              <a:t>University Advising website: </a:t>
            </a:r>
            <a:r>
              <a:rPr lang="en-US" sz="1800" dirty="0" smtClean="0">
                <a:cs typeface="Times New Roman" pitchFamily="18" charset="0"/>
                <a:hlinkClick r:id="rId2"/>
              </a:rPr>
              <a:t>James Madison University - Major Snapshots</a:t>
            </a:r>
            <a:endParaRPr lang="en-US" sz="1800" dirty="0" smtClean="0">
              <a:cs typeface="Times New Roman" pitchFamily="18" charset="0"/>
            </a:endParaRPr>
          </a:p>
          <a:p>
            <a:endParaRPr lang="en-US" sz="1800" dirty="0" smtClean="0">
              <a:cs typeface="Times New Roman" pitchFamily="18" charset="0"/>
            </a:endParaRPr>
          </a:p>
          <a:p>
            <a:r>
              <a:rPr lang="en-US" sz="1800" dirty="0" smtClean="0">
                <a:cs typeface="Times New Roman" pitchFamily="18" charset="0"/>
                <a:hlinkClick r:id="rId3"/>
              </a:rPr>
              <a:t>Career Guide to JMU Majors</a:t>
            </a:r>
            <a:endParaRPr lang="en-US" sz="1800" dirty="0" smtClean="0">
              <a:cs typeface="Times New Roman" pitchFamily="18" charset="0"/>
            </a:endParaRPr>
          </a:p>
          <a:p>
            <a:endParaRPr lang="en-US" sz="1800" dirty="0" smtClean="0">
              <a:cs typeface="Times New Roman" pitchFamily="18" charset="0"/>
            </a:endParaRPr>
          </a:p>
          <a:p>
            <a:r>
              <a:rPr lang="en-US" sz="1800" dirty="0" smtClean="0">
                <a:cs typeface="Times New Roman" pitchFamily="18" charset="0"/>
              </a:rPr>
              <a:t>IS 202 Career &amp; Life Planning course</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CS Mission Statement</a:t>
            </a:r>
            <a:endParaRPr lang="en-US" dirty="0"/>
          </a:p>
        </p:txBody>
      </p:sp>
      <p:sp>
        <p:nvSpPr>
          <p:cNvPr id="7" name="Content Placeholder 6"/>
          <p:cNvSpPr>
            <a:spLocks noGrp="1"/>
          </p:cNvSpPr>
          <p:nvPr>
            <p:ph idx="1"/>
          </p:nvPr>
        </p:nvSpPr>
        <p:spPr/>
        <p:txBody>
          <a:bodyPr/>
          <a:lstStyle/>
          <a:p>
            <a:pPr>
              <a:buNone/>
            </a:pPr>
            <a:r>
              <a:rPr lang="en-US" dirty="0" smtClean="0"/>
              <a:t>“To help persons discover whether they have ability and interest in computing, and to empower those who do to extend the application of computers to the problems of society.”</a:t>
            </a:r>
            <a:endParaRPr lang="en-US" dirty="0"/>
          </a:p>
        </p:txBody>
      </p:sp>
    </p:spTree>
  </p:cSld>
  <p:clrMapOvr>
    <a:masterClrMapping/>
  </p:clrMapOvr>
  <p:transition>
    <p:zoom/>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a:xfrm>
            <a:off x="914400" y="228600"/>
            <a:ext cx="7543800" cy="1143000"/>
          </a:xfrm>
        </p:spPr>
        <p:txBody>
          <a:bodyPr/>
          <a:lstStyle/>
          <a:p>
            <a:pPr algn="ctr" eaLnBrk="1" hangingPunct="1"/>
            <a:r>
              <a:rPr lang="en-US" dirty="0" smtClean="0">
                <a:ea typeface="ＭＳ Ｐゴシック" charset="-128"/>
              </a:rPr>
              <a:t>Your Program: First Year</a:t>
            </a:r>
          </a:p>
        </p:txBody>
      </p:sp>
      <p:graphicFrame>
        <p:nvGraphicFramePr>
          <p:cNvPr id="7" name="Table 6"/>
          <p:cNvGraphicFramePr>
            <a:graphicFrameLocks noGrp="1"/>
          </p:cNvGraphicFramePr>
          <p:nvPr/>
        </p:nvGraphicFramePr>
        <p:xfrm>
          <a:off x="2209800" y="2057400"/>
          <a:ext cx="4953000" cy="2228850"/>
        </p:xfrm>
        <a:graphic>
          <a:graphicData uri="http://schemas.openxmlformats.org/drawingml/2006/table">
            <a:tbl>
              <a:tblPr/>
              <a:tblGrid>
                <a:gridCol w="2476500"/>
                <a:gridCol w="24765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ＭＳ Ｐゴシック" charset="-128"/>
                        </a:rPr>
                        <a:t>First Semester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030A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ＭＳ Ｐゴシック" charset="-128"/>
                        </a:rPr>
                        <a:t>Second Semester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030A0"/>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charset="0"/>
                          <a:ea typeface="ＭＳ Ｐゴシック" charset="-128"/>
                        </a:rPr>
                        <a:t>CS 110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charset="0"/>
                          <a:ea typeface="ＭＳ Ｐゴシック" charset="-128"/>
                        </a:rPr>
                        <a:t>CS239 – Java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charset="0"/>
                          <a:ea typeface="ＭＳ Ｐゴシック" charset="-128"/>
                        </a:rPr>
                        <a:t>CS 139 - Java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charset="0"/>
                          <a:ea typeface="ＭＳ Ｐゴシック" charset="-128"/>
                        </a:rPr>
                        <a:t>CS227 – Discrete Math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Cluster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charset="0"/>
                          <a:ea typeface="ＭＳ Ｐゴシック" charset="-128"/>
                        </a:rPr>
                        <a:t>Calculus 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Cluster 1 or gen </a:t>
                      </a:r>
                      <a:r>
                        <a:rPr kumimoji="0" lang="en-US" sz="1600" b="0" i="0" u="none" strike="noStrike" cap="none" normalizeH="0" baseline="0" dirty="0" err="1" smtClean="0">
                          <a:ln>
                            <a:noFill/>
                          </a:ln>
                          <a:solidFill>
                            <a:srgbClr val="000000"/>
                          </a:solidFill>
                          <a:effectLst/>
                          <a:latin typeface="Arial" charset="0"/>
                          <a:ea typeface="ＭＳ Ｐゴシック" charset="-128"/>
                        </a:rPr>
                        <a:t>ed</a:t>
                      </a: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Cluster 1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Gen-</a:t>
                      </a:r>
                      <a:r>
                        <a:rPr kumimoji="0" lang="en-US" sz="1600" b="0" i="0" u="none" strike="noStrike" cap="none" normalizeH="0" baseline="0" dirty="0" err="1" smtClean="0">
                          <a:ln>
                            <a:noFill/>
                          </a:ln>
                          <a:solidFill>
                            <a:srgbClr val="000000"/>
                          </a:solidFill>
                          <a:effectLst/>
                          <a:latin typeface="Arial" charset="0"/>
                          <a:ea typeface="ＭＳ Ｐゴシック" charset="-128"/>
                        </a:rPr>
                        <a:t>ed</a:t>
                      </a: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Gen-</a:t>
                      </a:r>
                      <a:r>
                        <a:rPr kumimoji="0" lang="en-US" sz="1600" b="0" i="0" u="none" strike="noStrike" cap="none" normalizeH="0" baseline="0" dirty="0" err="1" smtClean="0">
                          <a:ln>
                            <a:noFill/>
                          </a:ln>
                          <a:solidFill>
                            <a:srgbClr val="000000"/>
                          </a:solidFill>
                          <a:effectLst/>
                          <a:latin typeface="Arial" charset="0"/>
                          <a:ea typeface="ＭＳ Ｐゴシック" charset="-128"/>
                        </a:rPr>
                        <a:t>ed</a:t>
                      </a:r>
                      <a:r>
                        <a:rPr kumimoji="0" lang="en-US" sz="1600" b="0" i="0" u="none" strike="noStrike" cap="none" normalizeH="0" baseline="0" dirty="0" smtClean="0">
                          <a:ln>
                            <a:noFill/>
                          </a:ln>
                          <a:solidFill>
                            <a:srgbClr val="000000"/>
                          </a:solidFill>
                          <a:effectLst/>
                          <a:latin typeface="Arial" charset="0"/>
                          <a:ea typeface="ＭＳ Ｐゴシック" charset="-128"/>
                        </a:rPr>
                        <a:t> (opt)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bl>
          </a:graphicData>
        </a:graphic>
      </p:graphicFrame>
      <p:sp>
        <p:nvSpPr>
          <p:cNvPr id="24604" name="TextBox 8"/>
          <p:cNvSpPr txBox="1">
            <a:spLocks noChangeArrowheads="1"/>
          </p:cNvSpPr>
          <p:nvPr/>
        </p:nvSpPr>
        <p:spPr bwMode="auto">
          <a:xfrm>
            <a:off x="2209800" y="4495800"/>
            <a:ext cx="5029200" cy="646113"/>
          </a:xfrm>
          <a:prstGeom prst="rect">
            <a:avLst/>
          </a:prstGeom>
          <a:noFill/>
          <a:ln w="9525">
            <a:noFill/>
            <a:miter lim="800000"/>
            <a:headEnd/>
            <a:tailEnd/>
          </a:ln>
        </p:spPr>
        <p:txBody>
          <a:bodyPr>
            <a:spAutoFit/>
          </a:bodyPr>
          <a:lstStyle/>
          <a:p>
            <a:r>
              <a:rPr lang="en-US" dirty="0"/>
              <a:t>CS 139 and 239 taught with lecture/lab components – 25-30 per section max.</a:t>
            </a:r>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Progression Standards</a:t>
            </a:r>
            <a:endParaRPr lang="en-US" dirty="0"/>
          </a:p>
        </p:txBody>
      </p:sp>
      <p:sp>
        <p:nvSpPr>
          <p:cNvPr id="5" name="Content Placeholder 4"/>
          <p:cNvSpPr>
            <a:spLocks noGrp="1"/>
          </p:cNvSpPr>
          <p:nvPr>
            <p:ph idx="1"/>
          </p:nvPr>
        </p:nvSpPr>
        <p:spPr/>
        <p:txBody>
          <a:bodyPr/>
          <a:lstStyle/>
          <a:p>
            <a:r>
              <a:rPr lang="en-US" dirty="0" smtClean="0"/>
              <a:t>CS 139 C or better to advance to CS 239</a:t>
            </a:r>
          </a:p>
          <a:p>
            <a:r>
              <a:rPr lang="en-US" dirty="0" smtClean="0"/>
              <a:t>CS 239 C or better to advance to CS 240, CS 350</a:t>
            </a:r>
          </a:p>
          <a:p>
            <a:endParaRPr lang="en-US" dirty="0" smtClean="0"/>
          </a:p>
          <a:p>
            <a:r>
              <a:rPr lang="en-US" dirty="0" smtClean="0"/>
              <a:t>You may repeat either of these classes if you don’t achieve the C on the first attempt</a:t>
            </a:r>
            <a:endParaRPr lang="en-US" dirty="0"/>
          </a:p>
        </p:txBody>
      </p:sp>
    </p:spTree>
  </p:cSld>
  <p:clrMapOvr>
    <a:masterClrMapping/>
  </p:clrMapOvr>
  <p:transition>
    <p:zoom/>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3" name="Title 1"/>
          <p:cNvSpPr>
            <a:spLocks noGrp="1"/>
          </p:cNvSpPr>
          <p:nvPr>
            <p:ph type="title"/>
          </p:nvPr>
        </p:nvSpPr>
        <p:spPr>
          <a:xfrm>
            <a:off x="457200" y="152400"/>
            <a:ext cx="8077200" cy="1143000"/>
          </a:xfrm>
        </p:spPr>
        <p:txBody>
          <a:bodyPr/>
          <a:lstStyle/>
          <a:p>
            <a:pPr algn="ctr" eaLnBrk="1" hangingPunct="1"/>
            <a:r>
              <a:rPr lang="en-US" dirty="0" smtClean="0">
                <a:ea typeface="ＭＳ Ｐゴシック" charset="-128"/>
              </a:rPr>
              <a:t>Second Through Fourth Years</a:t>
            </a:r>
          </a:p>
        </p:txBody>
      </p:sp>
      <p:graphicFrame>
        <p:nvGraphicFramePr>
          <p:cNvPr id="5" name="Content Placeholder 4"/>
          <p:cNvGraphicFramePr>
            <a:graphicFrameLocks noGrp="1"/>
          </p:cNvGraphicFramePr>
          <p:nvPr>
            <p:ph idx="1"/>
          </p:nvPr>
        </p:nvGraphicFramePr>
        <p:xfrm>
          <a:off x="609600" y="2209800"/>
          <a:ext cx="7848600" cy="3343275"/>
        </p:xfrm>
        <a:graphic>
          <a:graphicData uri="http://schemas.openxmlformats.org/drawingml/2006/table">
            <a:tbl>
              <a:tblPr/>
              <a:tblGrid>
                <a:gridCol w="1371600"/>
                <a:gridCol w="3733800"/>
                <a:gridCol w="27432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charset="-128"/>
                        </a:rPr>
                        <a:t>Year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030A0">
                        <a:alpha val="45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kern="1200" cap="none" normalizeH="0" baseline="0" dirty="0" smtClean="0">
                          <a:ln>
                            <a:noFill/>
                          </a:ln>
                          <a:solidFill>
                            <a:srgbClr val="FFFFFF"/>
                          </a:solidFill>
                          <a:effectLst/>
                          <a:latin typeface="Arial" charset="0"/>
                          <a:ea typeface="ＭＳ Ｐゴシック" charset="-128"/>
                          <a:cs typeface="+mn-cs"/>
                        </a:rPr>
                        <a:t>First Semester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030A0">
                        <a:alpha val="48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kern="1200" cap="none" normalizeH="0" baseline="0" dirty="0" smtClean="0">
                          <a:ln>
                            <a:noFill/>
                          </a:ln>
                          <a:solidFill>
                            <a:srgbClr val="FFFFFF"/>
                          </a:solidFill>
                          <a:effectLst/>
                          <a:latin typeface="Arial" charset="0"/>
                          <a:ea typeface="ＭＳ Ｐゴシック" charset="-128"/>
                          <a:cs typeface="+mn-cs"/>
                        </a:rPr>
                        <a:t>Second Semester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030A0">
                        <a:alpha val="55000"/>
                      </a:srgbClr>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Sophomore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CS 240 – Data Structures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CS350 – Computer Org.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CS 228 – Discrete II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CS345 – Software Eng.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Calculus II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Statistics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Technical Writing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Junior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CS430 – Programming Languages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CS460 – Networking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CS450 – Operating Systems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CS474 – Database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Senior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CS Elective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CS Elective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CS Elective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bl>
          </a:graphicData>
        </a:graphic>
      </p:graphicFrame>
      <p:sp>
        <p:nvSpPr>
          <p:cNvPr id="6" name="TextBox 5"/>
          <p:cNvSpPr txBox="1"/>
          <p:nvPr/>
        </p:nvSpPr>
        <p:spPr>
          <a:xfrm>
            <a:off x="609600" y="5943600"/>
            <a:ext cx="8001000" cy="830997"/>
          </a:xfrm>
          <a:prstGeom prst="rect">
            <a:avLst/>
          </a:prstGeom>
          <a:noFill/>
        </p:spPr>
        <p:txBody>
          <a:bodyPr wrap="square" rtlCol="0">
            <a:spAutoFit/>
          </a:bodyPr>
          <a:lstStyle/>
          <a:p>
            <a:r>
              <a:rPr lang="en-US" dirty="0" smtClean="0"/>
              <a:t>The remaining years are flexible depending on what you want to accomplish in your 4-years here.</a:t>
            </a:r>
            <a:endParaRPr lang="en-US" dirty="0"/>
          </a:p>
        </p:txBody>
      </p:sp>
    </p:spTree>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 word about Math Placement</a:t>
            </a:r>
            <a:endParaRPr lang="en-US" dirty="0"/>
          </a:p>
        </p:txBody>
      </p:sp>
      <p:sp>
        <p:nvSpPr>
          <p:cNvPr id="6" name="Rectangle 5"/>
          <p:cNvSpPr/>
          <p:nvPr/>
        </p:nvSpPr>
        <p:spPr bwMode="auto">
          <a:xfrm>
            <a:off x="609600" y="2362200"/>
            <a:ext cx="1676400" cy="2438400"/>
          </a:xfrm>
          <a:prstGeom prst="rect">
            <a:avLst/>
          </a:prstGeom>
          <a:solidFill>
            <a:srgbClr val="580094">
              <a:alpha val="2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34" charset="0"/>
              </a:rPr>
              <a:t>Math 155</a:t>
            </a:r>
            <a:r>
              <a:rPr kumimoji="0" lang="en-US" sz="2000" b="0" i="0" u="none" strike="noStrike" cap="none" normalizeH="0" dirty="0" smtClean="0">
                <a:ln>
                  <a:noFill/>
                </a:ln>
                <a:solidFill>
                  <a:schemeClr val="tx1"/>
                </a:solidFill>
                <a:effectLst/>
                <a:latin typeface="Tahoma" pitchFamily="34" charset="0"/>
              </a:rPr>
              <a:t> -</a:t>
            </a:r>
            <a:r>
              <a:rPr kumimoji="0" lang="en-US" sz="2000" b="0" i="0" u="none" strike="noStrike" cap="none" normalizeH="0" dirty="0" smtClean="0">
                <a:ln>
                  <a:noFill/>
                </a:ln>
                <a:solidFill>
                  <a:schemeClr val="tx1"/>
                </a:solidFill>
                <a:effectLst/>
                <a:latin typeface="Tahoma" pitchFamily="34" charset="0"/>
                <a:sym typeface="Wingdings" pitchFamily="2" charset="2"/>
              </a:rPr>
              <a:t></a:t>
            </a:r>
          </a:p>
          <a:p>
            <a:pPr marL="0" marR="0" indent="0" algn="r" defTabSz="914400" rtl="0" eaLnBrk="0" fontAlgn="base" latinLnBrk="0" hangingPunct="0">
              <a:lnSpc>
                <a:spcPct val="100000"/>
              </a:lnSpc>
              <a:spcBef>
                <a:spcPct val="0"/>
              </a:spcBef>
              <a:spcAft>
                <a:spcPct val="0"/>
              </a:spcAft>
              <a:buClrTx/>
              <a:buSzTx/>
              <a:buFontTx/>
              <a:buNone/>
              <a:tabLst/>
            </a:pPr>
            <a:endParaRPr lang="en-US" sz="800" baseline="0" dirty="0" smtClean="0">
              <a:sym typeface="Wingdings" pitchFamily="2" charset="2"/>
            </a:endParaRPr>
          </a:p>
          <a:p>
            <a:pPr marL="0" marR="0" indent="0" algn="r" defTabSz="914400" rtl="0" eaLnBrk="0" fontAlgn="base" latinLnBrk="0" hangingPunct="0">
              <a:lnSpc>
                <a:spcPct val="100000"/>
              </a:lnSpc>
              <a:spcBef>
                <a:spcPct val="0"/>
              </a:spcBef>
              <a:spcAft>
                <a:spcPct val="0"/>
              </a:spcAft>
              <a:buClrTx/>
              <a:buSzTx/>
              <a:buFontTx/>
              <a:buNone/>
              <a:tabLst/>
            </a:pPr>
            <a:r>
              <a:rPr lang="en-US" sz="2000" baseline="0" dirty="0" smtClean="0">
                <a:sym typeface="Wingdings" pitchFamily="2" charset="2"/>
              </a:rPr>
              <a:t>Calculus</a:t>
            </a:r>
          </a:p>
          <a:p>
            <a:pPr marL="0" marR="0" indent="0" algn="r" defTabSz="914400" rtl="0" eaLnBrk="0" fontAlgn="base" latinLnBrk="0" hangingPunct="0">
              <a:lnSpc>
                <a:spcPct val="100000"/>
              </a:lnSpc>
              <a:spcBef>
                <a:spcPct val="0"/>
              </a:spcBef>
              <a:spcAft>
                <a:spcPct val="0"/>
              </a:spcAft>
              <a:buClrTx/>
              <a:buSzTx/>
              <a:buFontTx/>
              <a:buNone/>
              <a:tabLst/>
            </a:pPr>
            <a:endParaRPr lang="en-US" sz="1200" dirty="0" smtClean="0">
              <a:sym typeface="Wingdings" pitchFamily="2" charset="2"/>
            </a:endParaRPr>
          </a:p>
          <a:p>
            <a:pPr marL="0" marR="0" indent="0" algn="r" defTabSz="914400" rtl="0" eaLnBrk="0" fontAlgn="base" latinLnBrk="0" hangingPunct="0">
              <a:lnSpc>
                <a:spcPct val="100000"/>
              </a:lnSpc>
              <a:spcBef>
                <a:spcPct val="0"/>
              </a:spcBef>
              <a:spcAft>
                <a:spcPct val="0"/>
              </a:spcAft>
              <a:buClrTx/>
              <a:buSzTx/>
              <a:buFontTx/>
              <a:buNone/>
              <a:tabLst/>
            </a:pPr>
            <a:r>
              <a:rPr lang="en-US" sz="2000" baseline="0" dirty="0" smtClean="0">
                <a:sym typeface="Wingdings" pitchFamily="2" charset="2"/>
              </a:rPr>
              <a:t>Calculus</a:t>
            </a:r>
          </a:p>
          <a:p>
            <a:pPr marL="0" marR="0" indent="0" algn="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dirty="0" smtClean="0">
              <a:ln>
                <a:noFill/>
              </a:ln>
              <a:solidFill>
                <a:schemeClr val="tx1"/>
              </a:solidFill>
              <a:effectLst/>
              <a:latin typeface="Tahoma" pitchFamily="34" charset="0"/>
              <a:sym typeface="Wingdings" pitchFamily="2" charset="2"/>
            </a:endParaRPr>
          </a:p>
          <a:p>
            <a:pPr marL="0" marR="0" indent="0" algn="r" defTabSz="914400" rtl="0" eaLnBrk="0" fontAlgn="base" latinLnBrk="0" hangingPunct="0">
              <a:lnSpc>
                <a:spcPct val="100000"/>
              </a:lnSpc>
              <a:spcBef>
                <a:spcPct val="0"/>
              </a:spcBef>
              <a:spcAft>
                <a:spcPct val="0"/>
              </a:spcAft>
              <a:buClrTx/>
              <a:buSzTx/>
              <a:buFontTx/>
              <a:buNone/>
              <a:tabLst/>
            </a:pPr>
            <a:r>
              <a:rPr lang="en-US" sz="2000" baseline="0" dirty="0" smtClean="0">
                <a:sym typeface="Wingdings" pitchFamily="2" charset="2"/>
              </a:rPr>
              <a:t>Discrete </a:t>
            </a:r>
          </a:p>
          <a:p>
            <a:pPr marL="0" marR="0" indent="0" algn="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dirty="0" smtClean="0">
              <a:ln>
                <a:noFill/>
              </a:ln>
              <a:solidFill>
                <a:schemeClr val="tx1"/>
              </a:solidFill>
              <a:effectLst/>
              <a:latin typeface="Tahoma" pitchFamily="34" charset="0"/>
              <a:sym typeface="Wingdings" pitchFamily="2" charset="2"/>
            </a:endParaRPr>
          </a:p>
          <a:p>
            <a:pPr marL="0" marR="0" indent="0" algn="r" defTabSz="914400" rtl="0" eaLnBrk="0" fontAlgn="base" latinLnBrk="0" hangingPunct="0">
              <a:lnSpc>
                <a:spcPct val="100000"/>
              </a:lnSpc>
              <a:spcBef>
                <a:spcPct val="0"/>
              </a:spcBef>
              <a:spcAft>
                <a:spcPct val="0"/>
              </a:spcAft>
              <a:buClrTx/>
              <a:buSzTx/>
              <a:buFontTx/>
              <a:buNone/>
              <a:tabLst/>
            </a:pPr>
            <a:r>
              <a:rPr lang="en-US" sz="2000" baseline="0" dirty="0" smtClean="0">
                <a:sym typeface="Wingdings" pitchFamily="2" charset="2"/>
              </a:rPr>
              <a:t>Statistics</a:t>
            </a:r>
            <a:endParaRPr kumimoji="0" lang="en-US" sz="2000" b="0" i="0" u="none" strike="noStrike" cap="none" normalizeH="0" baseline="0" dirty="0" smtClean="0">
              <a:ln>
                <a:noFill/>
              </a:ln>
              <a:solidFill>
                <a:schemeClr val="tx1"/>
              </a:solidFill>
              <a:effectLst/>
              <a:latin typeface="Tahoma" pitchFamily="34" charset="0"/>
            </a:endParaRPr>
          </a:p>
        </p:txBody>
      </p:sp>
      <p:sp>
        <p:nvSpPr>
          <p:cNvPr id="7" name="Rectangle 6"/>
          <p:cNvSpPr/>
          <p:nvPr/>
        </p:nvSpPr>
        <p:spPr bwMode="auto">
          <a:xfrm>
            <a:off x="2286000" y="2362200"/>
            <a:ext cx="3200400" cy="2438400"/>
          </a:xfrm>
          <a:prstGeom prst="rect">
            <a:avLst/>
          </a:prstGeom>
          <a:solidFill>
            <a:schemeClr val="bg2">
              <a:alpha val="18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dirty="0" smtClean="0"/>
          </a:p>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34" charset="0"/>
              </a:rPr>
              <a:t>    Math</a:t>
            </a:r>
            <a:r>
              <a:rPr kumimoji="0" lang="en-US" sz="2000" b="0" i="0" u="none" strike="noStrike" cap="none" normalizeH="0" dirty="0" smtClean="0">
                <a:ln>
                  <a:noFill/>
                </a:ln>
                <a:solidFill>
                  <a:schemeClr val="tx1"/>
                </a:solidFill>
                <a:effectLst/>
                <a:latin typeface="Tahoma" pitchFamily="34" charset="0"/>
              </a:rPr>
              <a:t>231-&gt;Math232-&gt;</a:t>
            </a:r>
          </a:p>
          <a:p>
            <a:pPr marL="0" marR="0" indent="0" algn="l" defTabSz="914400" rtl="0" eaLnBrk="0" fontAlgn="base" latinLnBrk="0" hangingPunct="0">
              <a:lnSpc>
                <a:spcPct val="100000"/>
              </a:lnSpc>
              <a:spcBef>
                <a:spcPct val="0"/>
              </a:spcBef>
              <a:spcAft>
                <a:spcPct val="0"/>
              </a:spcAft>
              <a:buClrTx/>
              <a:buSzTx/>
              <a:buFontTx/>
              <a:buNone/>
              <a:tabLst/>
            </a:pPr>
            <a:endParaRPr lang="en-US" sz="2000" baseline="0" dirty="0" smtClean="0"/>
          </a:p>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dirty="0" smtClean="0">
              <a:ln>
                <a:noFill/>
              </a:ln>
              <a:solidFill>
                <a:schemeClr val="tx1"/>
              </a:solidFill>
              <a:effectLst/>
              <a:latin typeface="Tahoma"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r>
              <a:rPr lang="en-US" sz="1800" baseline="0" dirty="0" smtClean="0"/>
              <a:t>CS/Math</a:t>
            </a:r>
            <a:r>
              <a:rPr lang="en-US" sz="2000" baseline="0" dirty="0" smtClean="0"/>
              <a:t>227 -&gt;</a:t>
            </a:r>
            <a:r>
              <a:rPr lang="en-US" sz="1800" baseline="0" dirty="0" smtClean="0"/>
              <a:t>CS/Math</a:t>
            </a:r>
            <a:r>
              <a:rPr lang="en-US" sz="2000" dirty="0" smtClean="0"/>
              <a:t>228</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ahoma" pitchFamily="34" charset="0"/>
            </a:endParaRPr>
          </a:p>
          <a:p>
            <a:pPr marL="0" marR="0" indent="0" algn="r" defTabSz="914400" rtl="0" eaLnBrk="0" fontAlgn="base" latinLnBrk="0" hangingPunct="0">
              <a:lnSpc>
                <a:spcPct val="100000"/>
              </a:lnSpc>
              <a:spcBef>
                <a:spcPct val="0"/>
              </a:spcBef>
              <a:spcAft>
                <a:spcPct val="0"/>
              </a:spcAft>
              <a:buClrTx/>
              <a:buSzTx/>
              <a:buFontTx/>
              <a:buNone/>
              <a:tabLst/>
            </a:pPr>
            <a:r>
              <a:rPr lang="en-US" sz="2000" dirty="0" smtClean="0"/>
              <a:t>Math 220 OR </a:t>
            </a:r>
            <a:endParaRPr kumimoji="0" lang="en-US" sz="2000" b="0" i="0" u="none" strike="noStrike" cap="none" normalizeH="0" baseline="0" dirty="0" smtClean="0">
              <a:ln>
                <a:noFill/>
              </a:ln>
              <a:solidFill>
                <a:schemeClr val="tx1"/>
              </a:solidFill>
              <a:effectLst/>
              <a:latin typeface="Tahoma" pitchFamily="34" charset="0"/>
            </a:endParaRPr>
          </a:p>
        </p:txBody>
      </p:sp>
      <p:sp>
        <p:nvSpPr>
          <p:cNvPr id="8" name="Rectangle 7"/>
          <p:cNvSpPr/>
          <p:nvPr/>
        </p:nvSpPr>
        <p:spPr bwMode="auto">
          <a:xfrm>
            <a:off x="5486400" y="2362200"/>
            <a:ext cx="2971800" cy="2438400"/>
          </a:xfrm>
          <a:prstGeom prst="rect">
            <a:avLst/>
          </a:prstGeom>
          <a:solidFill>
            <a:srgbClr val="007033">
              <a:alpha val="19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ahoma"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t>Math236</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Tahoma"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t>Math235-&gt;Math236</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ahoma"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sz="800" dirty="0" smtClean="0"/>
          </a:p>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ahoma"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t>Math 318</a:t>
            </a:r>
            <a:endParaRPr kumimoji="0" lang="en-US" sz="2000" b="0" i="0" u="none" strike="noStrike" cap="none" normalizeH="0" baseline="0" dirty="0" smtClean="0">
              <a:ln>
                <a:noFill/>
              </a:ln>
              <a:solidFill>
                <a:schemeClr val="tx1"/>
              </a:solidFill>
              <a:effectLst/>
              <a:latin typeface="Tahoma"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ahoma" pitchFamily="34" charset="0"/>
            </a:endParaRPr>
          </a:p>
        </p:txBody>
      </p:sp>
      <p:sp>
        <p:nvSpPr>
          <p:cNvPr id="9" name="Rectangle 8"/>
          <p:cNvSpPr/>
          <p:nvPr/>
        </p:nvSpPr>
        <p:spPr bwMode="auto">
          <a:xfrm>
            <a:off x="609600" y="1981200"/>
            <a:ext cx="1676400" cy="381000"/>
          </a:xfrm>
          <a:prstGeom prst="rect">
            <a:avLst/>
          </a:prstGeom>
          <a:solidFill>
            <a:srgbClr val="580094">
              <a:alpha val="2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34" charset="0"/>
              </a:rPr>
              <a:t>0 - 22</a:t>
            </a:r>
          </a:p>
        </p:txBody>
      </p:sp>
      <p:sp>
        <p:nvSpPr>
          <p:cNvPr id="10" name="Rectangle 9"/>
          <p:cNvSpPr/>
          <p:nvPr/>
        </p:nvSpPr>
        <p:spPr bwMode="auto">
          <a:xfrm>
            <a:off x="2286000" y="1981200"/>
            <a:ext cx="3200400" cy="381000"/>
          </a:xfrm>
          <a:prstGeom prst="rect">
            <a:avLst/>
          </a:prstGeom>
          <a:solidFill>
            <a:schemeClr val="bg2">
              <a:alpha val="18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hangingPunct="0"/>
            <a:r>
              <a:rPr lang="en-US" sz="2000" dirty="0" smtClean="0"/>
              <a:t>23 - 30</a:t>
            </a:r>
          </a:p>
        </p:txBody>
      </p:sp>
      <p:sp>
        <p:nvSpPr>
          <p:cNvPr id="11" name="Rectangle 10"/>
          <p:cNvSpPr/>
          <p:nvPr/>
        </p:nvSpPr>
        <p:spPr bwMode="auto">
          <a:xfrm>
            <a:off x="5486400" y="1981200"/>
            <a:ext cx="2971800" cy="381000"/>
          </a:xfrm>
          <a:prstGeom prst="rect">
            <a:avLst/>
          </a:prstGeom>
          <a:solidFill>
            <a:srgbClr val="007033">
              <a:alpha val="19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hangingPunct="0"/>
            <a:r>
              <a:rPr lang="en-US" sz="2000" dirty="0" smtClean="0"/>
              <a:t>31 - 45</a:t>
            </a:r>
          </a:p>
        </p:txBody>
      </p:sp>
      <p:cxnSp>
        <p:nvCxnSpPr>
          <p:cNvPr id="13" name="Straight Connector 12"/>
          <p:cNvCxnSpPr/>
          <p:nvPr/>
        </p:nvCxnSpPr>
        <p:spPr bwMode="auto">
          <a:xfrm>
            <a:off x="609600" y="2743200"/>
            <a:ext cx="7848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a:off x="609600" y="3124200"/>
            <a:ext cx="7848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a:off x="609600" y="3657600"/>
            <a:ext cx="7848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a:off x="609600" y="4114800"/>
            <a:ext cx="7848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 name="TextBox 16"/>
          <p:cNvSpPr txBox="1"/>
          <p:nvPr/>
        </p:nvSpPr>
        <p:spPr>
          <a:xfrm>
            <a:off x="609600" y="5181600"/>
            <a:ext cx="8123442" cy="1569660"/>
          </a:xfrm>
          <a:prstGeom prst="rect">
            <a:avLst/>
          </a:prstGeom>
          <a:noFill/>
        </p:spPr>
        <p:txBody>
          <a:bodyPr wrap="none" rtlCol="0">
            <a:spAutoFit/>
          </a:bodyPr>
          <a:lstStyle/>
          <a:p>
            <a:r>
              <a:rPr lang="en-US" dirty="0" smtClean="0"/>
              <a:t>Math placement shows your preparation for the required</a:t>
            </a:r>
          </a:p>
          <a:p>
            <a:r>
              <a:rPr lang="en-US" dirty="0" smtClean="0"/>
              <a:t>math classes in the program. Any score will enable you to </a:t>
            </a:r>
          </a:p>
          <a:p>
            <a:r>
              <a:rPr lang="en-US" dirty="0" smtClean="0"/>
              <a:t>reach the upper level math courses if you wish to pursue </a:t>
            </a:r>
          </a:p>
          <a:p>
            <a:r>
              <a:rPr lang="en-US" dirty="0" smtClean="0"/>
              <a:t>a math minor.</a:t>
            </a:r>
            <a:endParaRPr lang="en-US" dirty="0"/>
          </a:p>
        </p:txBody>
      </p:sp>
    </p:spTree>
  </p:cSld>
  <p:clrMapOvr>
    <a:masterClrMapping/>
  </p:clrMapOvr>
  <p:transition>
    <p:zoom/>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Enrolling</a:t>
            </a:r>
            <a:endParaRPr lang="en-US" dirty="0"/>
          </a:p>
        </p:txBody>
      </p:sp>
      <p:sp>
        <p:nvSpPr>
          <p:cNvPr id="7" name="Text Placeholder 6"/>
          <p:cNvSpPr>
            <a:spLocks noGrp="1"/>
          </p:cNvSpPr>
          <p:nvPr>
            <p:ph type="body" idx="1"/>
          </p:nvPr>
        </p:nvSpPr>
        <p:spPr/>
        <p:txBody>
          <a:bodyPr/>
          <a:lstStyle/>
          <a:p>
            <a:endParaRPr lang="en-US" dirty="0"/>
          </a:p>
        </p:txBody>
      </p:sp>
    </p:spTree>
  </p:cSld>
  <p:clrMapOvr>
    <a:masterClrMapping/>
  </p:clrMapOvr>
  <p:transition>
    <p:zoom/>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09" name="Title 1"/>
          <p:cNvSpPr>
            <a:spLocks noGrp="1"/>
          </p:cNvSpPr>
          <p:nvPr>
            <p:ph type="title"/>
          </p:nvPr>
        </p:nvSpPr>
        <p:spPr>
          <a:xfrm>
            <a:off x="685800" y="304800"/>
            <a:ext cx="8001000" cy="1143000"/>
          </a:xfrm>
        </p:spPr>
        <p:txBody>
          <a:bodyPr/>
          <a:lstStyle/>
          <a:p>
            <a:r>
              <a:rPr lang="en-US" smtClean="0"/>
              <a:t>Reading the Schedule</a:t>
            </a:r>
          </a:p>
        </p:txBody>
      </p:sp>
      <p:graphicFrame>
        <p:nvGraphicFramePr>
          <p:cNvPr id="3" name="Table 2"/>
          <p:cNvGraphicFramePr>
            <a:graphicFrameLocks noGrp="1"/>
          </p:cNvGraphicFramePr>
          <p:nvPr/>
        </p:nvGraphicFramePr>
        <p:xfrm>
          <a:off x="228600" y="2133600"/>
          <a:ext cx="8610600" cy="1449993"/>
        </p:xfrm>
        <a:graphic>
          <a:graphicData uri="http://schemas.openxmlformats.org/drawingml/2006/table">
            <a:tbl>
              <a:tblPr/>
              <a:tblGrid>
                <a:gridCol w="762001"/>
                <a:gridCol w="685800"/>
                <a:gridCol w="914399"/>
                <a:gridCol w="1752600"/>
                <a:gridCol w="1524001"/>
                <a:gridCol w="1434190"/>
                <a:gridCol w="1537609"/>
              </a:tblGrid>
              <a:tr h="135869">
                <a:tc gridSpan="7">
                  <a:txBody>
                    <a:bodyPr/>
                    <a:lstStyle/>
                    <a:p>
                      <a:pPr algn="l" fontAlgn="b"/>
                      <a:r>
                        <a:rPr lang="en-US" sz="1400" b="0" i="0" u="none" strike="noStrike" dirty="0">
                          <a:solidFill>
                            <a:srgbClr val="000000"/>
                          </a:solidFill>
                          <a:latin typeface="Calibri"/>
                        </a:rPr>
                        <a:t>GCOM 123 - FUND HUMAN COMM: GROUP PRES</a:t>
                      </a:r>
                    </a:p>
                  </a:txBody>
                  <a:tcPr marL="6793" marR="6793" marT="6793" marB="0" anchor="b">
                    <a:lnL>
                      <a:noFill/>
                    </a:lnL>
                    <a:lnR>
                      <a:noFill/>
                    </a:lnR>
                    <a:lnT>
                      <a:noFill/>
                    </a:lnT>
                    <a:lnB>
                      <a:noFill/>
                    </a:lnB>
                    <a:solidFill>
                      <a:srgbClr val="C5D9F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35869">
                <a:tc>
                  <a:txBody>
                    <a:bodyPr/>
                    <a:lstStyle/>
                    <a:p>
                      <a:pPr algn="l" fontAlgn="b"/>
                      <a:r>
                        <a:rPr lang="en-US" sz="1400" b="0" i="0" u="none" strike="noStrike">
                          <a:solidFill>
                            <a:srgbClr val="376091"/>
                          </a:solidFill>
                          <a:latin typeface="Calibri"/>
                        </a:rPr>
                        <a:t>Status</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a:solidFill>
                            <a:srgbClr val="376091"/>
                          </a:solidFill>
                          <a:latin typeface="Calibri"/>
                        </a:rPr>
                        <a:t>Reason</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a:solidFill>
                            <a:srgbClr val="376091"/>
                          </a:solidFill>
                          <a:latin typeface="Calibri"/>
                        </a:rPr>
                        <a:t>Units</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a:solidFill>
                            <a:srgbClr val="376091"/>
                          </a:solidFill>
                          <a:latin typeface="Calibri"/>
                        </a:rPr>
                        <a:t>Grading</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a:solidFill>
                            <a:srgbClr val="376091"/>
                          </a:solidFill>
                          <a:latin typeface="Calibri"/>
                        </a:rPr>
                        <a:t>Grade</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a:solidFill>
                            <a:srgbClr val="376091"/>
                          </a:solidFill>
                          <a:latin typeface="Calibri"/>
                        </a:rPr>
                        <a:t>Deadlines</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dirty="0">
                          <a:solidFill>
                            <a:srgbClr val="376091"/>
                          </a:solidFill>
                          <a:latin typeface="Calibri"/>
                        </a:rPr>
                        <a:t>Repeat Code</a:t>
                      </a:r>
                    </a:p>
                  </a:txBody>
                  <a:tcPr marL="6793" marR="6793" marT="6793" marB="0" anchor="b">
                    <a:lnL>
                      <a:noFill/>
                    </a:lnL>
                    <a:lnR>
                      <a:noFill/>
                    </a:lnR>
                    <a:lnT>
                      <a:noFill/>
                    </a:lnT>
                    <a:lnB>
                      <a:noFill/>
                    </a:lnB>
                    <a:solidFill>
                      <a:srgbClr val="F2F2F2"/>
                    </a:solidFill>
                  </a:tcPr>
                </a:tc>
              </a:tr>
              <a:tr h="135869">
                <a:tc>
                  <a:txBody>
                    <a:bodyPr/>
                    <a:lstStyle/>
                    <a:p>
                      <a:pPr algn="l" fontAlgn="b"/>
                      <a:r>
                        <a:rPr lang="en-US" sz="1400" b="0" i="0" u="none" strike="noStrike">
                          <a:solidFill>
                            <a:srgbClr val="000000"/>
                          </a:solidFill>
                          <a:latin typeface="Calibri"/>
                        </a:rPr>
                        <a:t>Enrolled </a:t>
                      </a:r>
                    </a:p>
                  </a:txBody>
                  <a:tcPr marL="6793" marR="6793" marT="6793" marB="0" anchor="b">
                    <a:lnL>
                      <a:noFill/>
                    </a:lnL>
                    <a:lnR>
                      <a:noFill/>
                    </a:lnR>
                    <a:lnT>
                      <a:noFill/>
                    </a:lnT>
                    <a:lnB>
                      <a:noFill/>
                    </a:lnB>
                  </a:tcPr>
                </a:tc>
                <a:tc>
                  <a:txBody>
                    <a:bodyPr/>
                    <a:lstStyle/>
                    <a:p>
                      <a:pPr algn="l" fontAlgn="b"/>
                      <a:r>
                        <a:rPr lang="en-US" sz="1400" b="0" i="0" u="none" strike="noStrike">
                          <a:solidFill>
                            <a:srgbClr val="000000"/>
                          </a:solidFill>
                          <a:latin typeface="Calibri"/>
                        </a:rPr>
                        <a:t>  </a:t>
                      </a:r>
                    </a:p>
                  </a:txBody>
                  <a:tcPr marL="6793" marR="6793" marT="6793" marB="0" anchor="b">
                    <a:lnL>
                      <a:noFill/>
                    </a:lnL>
                    <a:lnR>
                      <a:noFill/>
                    </a:lnR>
                    <a:lnT>
                      <a:noFill/>
                    </a:lnT>
                    <a:lnB>
                      <a:noFill/>
                    </a:lnB>
                  </a:tcPr>
                </a:tc>
                <a:tc>
                  <a:txBody>
                    <a:bodyPr/>
                    <a:lstStyle/>
                    <a:p>
                      <a:pPr algn="l" fontAlgn="b"/>
                      <a:r>
                        <a:rPr lang="en-US" sz="1400" b="1" i="0" u="none" strike="noStrike" dirty="0">
                          <a:solidFill>
                            <a:srgbClr val="000000"/>
                          </a:solidFill>
                          <a:latin typeface="Calibri"/>
                        </a:rPr>
                        <a:t>3</a:t>
                      </a:r>
                    </a:p>
                  </a:txBody>
                  <a:tcPr marL="6793" marR="6793" marT="6793" marB="0" anchor="b">
                    <a:lnL>
                      <a:noFill/>
                    </a:lnL>
                    <a:lnR>
                      <a:noFill/>
                    </a:lnR>
                    <a:lnT>
                      <a:noFill/>
                    </a:lnT>
                    <a:lnB>
                      <a:noFill/>
                    </a:lnB>
                  </a:tcPr>
                </a:tc>
                <a:tc>
                  <a:txBody>
                    <a:bodyPr/>
                    <a:lstStyle/>
                    <a:p>
                      <a:pPr algn="l" fontAlgn="b"/>
                      <a:r>
                        <a:rPr lang="en-US" sz="1400" b="0" i="0" u="none" strike="noStrike">
                          <a:solidFill>
                            <a:srgbClr val="000000"/>
                          </a:solidFill>
                          <a:latin typeface="Calibri"/>
                        </a:rPr>
                        <a:t>Graded </a:t>
                      </a:r>
                    </a:p>
                  </a:txBody>
                  <a:tcPr marL="6793" marR="6793" marT="6793" marB="0" anchor="b">
                    <a:lnL>
                      <a:noFill/>
                    </a:lnL>
                    <a:lnR>
                      <a:noFill/>
                    </a:lnR>
                    <a:lnT>
                      <a:noFill/>
                    </a:lnT>
                    <a:lnB>
                      <a:noFill/>
                    </a:lnB>
                  </a:tcPr>
                </a:tc>
                <a:tc>
                  <a:txBody>
                    <a:bodyPr/>
                    <a:lstStyle/>
                    <a:p>
                      <a:pPr algn="l" fontAlgn="b"/>
                      <a:r>
                        <a:rPr lang="en-US" sz="1400" b="0" i="0" u="none" strike="noStrike">
                          <a:solidFill>
                            <a:srgbClr val="000000"/>
                          </a:solidFill>
                          <a:latin typeface="Calibri"/>
                        </a:rPr>
                        <a:t> </a:t>
                      </a:r>
                    </a:p>
                  </a:txBody>
                  <a:tcPr marL="6793" marR="6793" marT="6793"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6793" marR="6793" marT="6793"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6793" marR="6793" marT="6793" marB="0" anchor="b">
                    <a:lnL>
                      <a:noFill/>
                    </a:lnL>
                    <a:lnR>
                      <a:noFill/>
                    </a:lnR>
                    <a:lnT>
                      <a:noFill/>
                    </a:lnT>
                    <a:lnB>
                      <a:noFill/>
                    </a:lnB>
                  </a:tcPr>
                </a:tc>
              </a:tr>
              <a:tr h="135869">
                <a:tc>
                  <a:txBody>
                    <a:bodyPr/>
                    <a:lstStyle/>
                    <a:p>
                      <a:pPr algn="l" fontAlgn="b"/>
                      <a:r>
                        <a:rPr lang="en-US" sz="1400" b="0" i="0" u="none" strike="noStrike">
                          <a:solidFill>
                            <a:srgbClr val="376091"/>
                          </a:solidFill>
                          <a:latin typeface="Calibri"/>
                        </a:rPr>
                        <a:t>Class Nbr</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a:solidFill>
                            <a:srgbClr val="376091"/>
                          </a:solidFill>
                          <a:latin typeface="Calibri"/>
                        </a:rPr>
                        <a:t>Section</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a:solidFill>
                            <a:srgbClr val="376091"/>
                          </a:solidFill>
                          <a:latin typeface="Calibri"/>
                        </a:rPr>
                        <a:t>Component</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a:solidFill>
                            <a:srgbClr val="376091"/>
                          </a:solidFill>
                          <a:latin typeface="Calibri"/>
                        </a:rPr>
                        <a:t>Days &amp; Times</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a:solidFill>
                            <a:srgbClr val="376091"/>
                          </a:solidFill>
                          <a:latin typeface="Calibri"/>
                        </a:rPr>
                        <a:t>Location</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a:solidFill>
                            <a:srgbClr val="376091"/>
                          </a:solidFill>
                          <a:latin typeface="Calibri"/>
                        </a:rPr>
                        <a:t>Instructor</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dirty="0">
                          <a:solidFill>
                            <a:srgbClr val="376091"/>
                          </a:solidFill>
                          <a:latin typeface="Calibri"/>
                        </a:rPr>
                        <a:t>Start/End Date</a:t>
                      </a:r>
                    </a:p>
                  </a:txBody>
                  <a:tcPr marL="6793" marR="6793" marT="6793" marB="0" anchor="b">
                    <a:lnL>
                      <a:noFill/>
                    </a:lnL>
                    <a:lnR>
                      <a:noFill/>
                    </a:lnR>
                    <a:lnT>
                      <a:noFill/>
                    </a:lnT>
                    <a:lnB>
                      <a:noFill/>
                    </a:lnB>
                    <a:solidFill>
                      <a:srgbClr val="F2F2F2"/>
                    </a:solidFill>
                  </a:tcPr>
                </a:tc>
              </a:tr>
              <a:tr h="135869">
                <a:tc>
                  <a:txBody>
                    <a:bodyPr/>
                    <a:lstStyle/>
                    <a:p>
                      <a:pPr algn="r" fontAlgn="b"/>
                      <a:r>
                        <a:rPr lang="en-US" sz="1400" b="0" i="0" u="none" strike="noStrike">
                          <a:solidFill>
                            <a:srgbClr val="000000"/>
                          </a:solidFill>
                          <a:latin typeface="Calibri"/>
                        </a:rPr>
                        <a:t>13315</a:t>
                      </a:r>
                    </a:p>
                  </a:txBody>
                  <a:tcPr marL="6793" marR="6793" marT="6793" marB="0" anchor="b">
                    <a:lnL>
                      <a:noFill/>
                    </a:lnL>
                    <a:lnR>
                      <a:noFill/>
                    </a:lnR>
                    <a:lnT>
                      <a:noFill/>
                    </a:lnT>
                    <a:lnB>
                      <a:noFill/>
                    </a:lnB>
                  </a:tcPr>
                </a:tc>
                <a:tc>
                  <a:txBody>
                    <a:bodyPr/>
                    <a:lstStyle/>
                    <a:p>
                      <a:pPr algn="r" fontAlgn="b"/>
                      <a:r>
                        <a:rPr lang="en-US" sz="1400" b="0" i="0" u="none" strike="noStrike">
                          <a:solidFill>
                            <a:srgbClr val="000000"/>
                          </a:solidFill>
                          <a:latin typeface="Calibri"/>
                        </a:rPr>
                        <a:t>41</a:t>
                      </a:r>
                    </a:p>
                  </a:txBody>
                  <a:tcPr marL="6793" marR="6793" marT="6793" marB="0" anchor="b">
                    <a:lnL>
                      <a:noFill/>
                    </a:lnL>
                    <a:lnR>
                      <a:noFill/>
                    </a:lnR>
                    <a:lnT>
                      <a:noFill/>
                    </a:lnT>
                    <a:lnB>
                      <a:noFill/>
                    </a:lnB>
                  </a:tcPr>
                </a:tc>
                <a:tc>
                  <a:txBody>
                    <a:bodyPr/>
                    <a:lstStyle/>
                    <a:p>
                      <a:pPr algn="l" fontAlgn="b"/>
                      <a:r>
                        <a:rPr lang="en-US" sz="1400" b="0" i="0" u="none" strike="noStrike">
                          <a:solidFill>
                            <a:srgbClr val="000000"/>
                          </a:solidFill>
                          <a:latin typeface="Calibri"/>
                        </a:rPr>
                        <a:t>Lecture </a:t>
                      </a:r>
                    </a:p>
                  </a:txBody>
                  <a:tcPr marL="6793" marR="6793" marT="6793" marB="0" anchor="b">
                    <a:lnL>
                      <a:noFill/>
                    </a:lnL>
                    <a:lnR>
                      <a:noFill/>
                    </a:lnR>
                    <a:lnT>
                      <a:noFill/>
                    </a:lnT>
                    <a:lnB>
                      <a:noFill/>
                    </a:lnB>
                  </a:tcPr>
                </a:tc>
                <a:tc>
                  <a:txBody>
                    <a:bodyPr/>
                    <a:lstStyle/>
                    <a:p>
                      <a:pPr algn="l" fontAlgn="b"/>
                      <a:r>
                        <a:rPr lang="en-US" sz="1400" b="1" i="0" u="none" strike="noStrike" dirty="0" err="1">
                          <a:solidFill>
                            <a:srgbClr val="000000"/>
                          </a:solidFill>
                          <a:latin typeface="Calibri"/>
                        </a:rPr>
                        <a:t>TuTh</a:t>
                      </a:r>
                      <a:r>
                        <a:rPr lang="en-US" sz="1400" b="1" i="0" u="none" strike="noStrike" dirty="0">
                          <a:solidFill>
                            <a:srgbClr val="000000"/>
                          </a:solidFill>
                          <a:latin typeface="Calibri"/>
                        </a:rPr>
                        <a:t> 6:30PM - 7:45PM </a:t>
                      </a:r>
                    </a:p>
                  </a:txBody>
                  <a:tcPr marL="6793" marR="6793" marT="6793" marB="0" anchor="b">
                    <a:lnL>
                      <a:noFill/>
                    </a:lnL>
                    <a:lnR>
                      <a:noFill/>
                    </a:lnR>
                    <a:lnT>
                      <a:noFill/>
                    </a:lnT>
                    <a:lnB>
                      <a:noFill/>
                    </a:lnB>
                  </a:tcPr>
                </a:tc>
                <a:tc>
                  <a:txBody>
                    <a:bodyPr/>
                    <a:lstStyle/>
                    <a:p>
                      <a:pPr algn="l" fontAlgn="b"/>
                      <a:r>
                        <a:rPr lang="en-US" sz="1400" b="1" i="0" u="none" strike="noStrike" dirty="0">
                          <a:solidFill>
                            <a:srgbClr val="000000"/>
                          </a:solidFill>
                          <a:latin typeface="Calibri"/>
                        </a:rPr>
                        <a:t>Harrison Hall 2102</a:t>
                      </a:r>
                      <a:r>
                        <a:rPr lang="en-US" sz="1400" b="0" i="0" u="none" strike="noStrike" dirty="0">
                          <a:solidFill>
                            <a:srgbClr val="000000"/>
                          </a:solidFill>
                          <a:latin typeface="Calibri"/>
                        </a:rPr>
                        <a:t> </a:t>
                      </a:r>
                    </a:p>
                  </a:txBody>
                  <a:tcPr marL="6793" marR="6793" marT="6793" marB="0" anchor="b">
                    <a:lnL>
                      <a:noFill/>
                    </a:lnL>
                    <a:lnR>
                      <a:noFill/>
                    </a:lnR>
                    <a:lnT>
                      <a:noFill/>
                    </a:lnT>
                    <a:lnB>
                      <a:noFill/>
                    </a:lnB>
                  </a:tcPr>
                </a:tc>
                <a:tc>
                  <a:txBody>
                    <a:bodyPr/>
                    <a:lstStyle/>
                    <a:p>
                      <a:pPr algn="l" fontAlgn="b"/>
                      <a:r>
                        <a:rPr lang="en-US" sz="1400" b="0" i="0" u="none" strike="noStrike">
                          <a:solidFill>
                            <a:srgbClr val="000000"/>
                          </a:solidFill>
                          <a:latin typeface="Calibri"/>
                        </a:rPr>
                        <a:t>Sarah Smitherman </a:t>
                      </a:r>
                    </a:p>
                  </a:txBody>
                  <a:tcPr marL="6793" marR="6793" marT="6793" marB="0" anchor="b">
                    <a:lnL>
                      <a:noFill/>
                    </a:lnL>
                    <a:lnR>
                      <a:noFill/>
                    </a:lnR>
                    <a:lnT>
                      <a:noFill/>
                    </a:lnT>
                    <a:lnB>
                      <a:noFill/>
                    </a:lnB>
                  </a:tcPr>
                </a:tc>
                <a:tc>
                  <a:txBody>
                    <a:bodyPr/>
                    <a:lstStyle/>
                    <a:p>
                      <a:pPr algn="l" fontAlgn="b"/>
                      <a:r>
                        <a:rPr lang="en-US" sz="1400" b="1" i="0" u="none" strike="noStrike" dirty="0">
                          <a:solidFill>
                            <a:srgbClr val="000000"/>
                          </a:solidFill>
                          <a:latin typeface="Calibri"/>
                        </a:rPr>
                        <a:t>8/27/2007 - 12/14/2007 </a:t>
                      </a:r>
                    </a:p>
                  </a:txBody>
                  <a:tcPr marL="6793" marR="6793" marT="6793" marB="0" anchor="b">
                    <a:lnL>
                      <a:noFill/>
                    </a:lnL>
                    <a:lnR>
                      <a:noFill/>
                    </a:lnR>
                    <a:lnT>
                      <a:noFill/>
                    </a:lnT>
                    <a:lnB>
                      <a:noFill/>
                    </a:lnB>
                  </a:tcPr>
                </a:tc>
              </a:tr>
              <a:tr h="135869">
                <a:tc>
                  <a:txBody>
                    <a:bodyPr/>
                    <a:lstStyle/>
                    <a:p>
                      <a:pPr algn="l" fontAlgn="b"/>
                      <a:endParaRPr lang="en-US" sz="800" b="0" i="0" u="none" strike="noStrike">
                        <a:solidFill>
                          <a:srgbClr val="000000"/>
                        </a:solidFill>
                        <a:latin typeface="Calibri"/>
                      </a:endParaRPr>
                    </a:p>
                  </a:txBody>
                  <a:tcPr marL="6793" marR="6793" marT="6793" marB="0" anchor="b">
                    <a:lnL>
                      <a:noFill/>
                    </a:lnL>
                    <a:lnR>
                      <a:noFill/>
                    </a:lnR>
                    <a:lnT>
                      <a:noFill/>
                    </a:lnT>
                    <a:lnB>
                      <a:noFill/>
                    </a:lnB>
                  </a:tcPr>
                </a:tc>
                <a:tc>
                  <a:txBody>
                    <a:bodyPr/>
                    <a:lstStyle/>
                    <a:p>
                      <a:pPr algn="l" fontAlgn="b"/>
                      <a:endParaRPr lang="en-US" sz="800" b="0" i="0" u="none" strike="noStrike">
                        <a:solidFill>
                          <a:srgbClr val="000000"/>
                        </a:solidFill>
                        <a:latin typeface="Calibri"/>
                      </a:endParaRPr>
                    </a:p>
                  </a:txBody>
                  <a:tcPr marL="6793" marR="6793" marT="6793" marB="0" anchor="b">
                    <a:lnL>
                      <a:noFill/>
                    </a:lnL>
                    <a:lnR>
                      <a:noFill/>
                    </a:lnR>
                    <a:lnT>
                      <a:noFill/>
                    </a:lnT>
                    <a:lnB>
                      <a:noFill/>
                    </a:lnB>
                  </a:tcPr>
                </a:tc>
                <a:tc>
                  <a:txBody>
                    <a:bodyPr/>
                    <a:lstStyle/>
                    <a:p>
                      <a:pPr algn="l" fontAlgn="b"/>
                      <a:endParaRPr lang="en-US" sz="800" b="0" i="0" u="none" strike="noStrike">
                        <a:solidFill>
                          <a:srgbClr val="000000"/>
                        </a:solidFill>
                        <a:latin typeface="Calibri"/>
                      </a:endParaRPr>
                    </a:p>
                  </a:txBody>
                  <a:tcPr marL="6793" marR="6793" marT="6793" marB="0" anchor="b">
                    <a:lnL>
                      <a:noFill/>
                    </a:lnL>
                    <a:lnR>
                      <a:noFill/>
                    </a:lnR>
                    <a:lnT>
                      <a:noFill/>
                    </a:lnT>
                    <a:lnB>
                      <a:noFill/>
                    </a:lnB>
                  </a:tcPr>
                </a:tc>
                <a:tc>
                  <a:txBody>
                    <a:bodyPr/>
                    <a:lstStyle/>
                    <a:p>
                      <a:pPr algn="l" fontAlgn="b"/>
                      <a:endParaRPr lang="en-US" sz="800" b="0" i="0" u="none" strike="noStrike">
                        <a:solidFill>
                          <a:srgbClr val="000000"/>
                        </a:solidFill>
                        <a:latin typeface="Calibri"/>
                      </a:endParaRPr>
                    </a:p>
                  </a:txBody>
                  <a:tcPr marL="6793" marR="6793" marT="6793" marB="0" anchor="b">
                    <a:lnL>
                      <a:noFill/>
                    </a:lnL>
                    <a:lnR>
                      <a:noFill/>
                    </a:lnR>
                    <a:lnT>
                      <a:noFill/>
                    </a:lnT>
                    <a:lnB>
                      <a:noFill/>
                    </a:lnB>
                  </a:tcPr>
                </a:tc>
                <a:tc>
                  <a:txBody>
                    <a:bodyPr/>
                    <a:lstStyle/>
                    <a:p>
                      <a:pPr algn="l" fontAlgn="b"/>
                      <a:endParaRPr lang="en-US" sz="800" b="0" i="0" u="none" strike="noStrike">
                        <a:solidFill>
                          <a:srgbClr val="000000"/>
                        </a:solidFill>
                        <a:latin typeface="Calibri"/>
                      </a:endParaRPr>
                    </a:p>
                  </a:txBody>
                  <a:tcPr marL="6793" marR="6793" marT="6793" marB="0" anchor="b">
                    <a:lnL>
                      <a:noFill/>
                    </a:lnL>
                    <a:lnR>
                      <a:noFill/>
                    </a:lnR>
                    <a:lnT>
                      <a:noFill/>
                    </a:lnT>
                    <a:lnB>
                      <a:noFill/>
                    </a:lnB>
                  </a:tcPr>
                </a:tc>
                <a:tc>
                  <a:txBody>
                    <a:bodyPr/>
                    <a:lstStyle/>
                    <a:p>
                      <a:pPr algn="l" fontAlgn="b"/>
                      <a:endParaRPr lang="en-US" sz="800" b="0" i="0" u="none" strike="noStrike">
                        <a:solidFill>
                          <a:srgbClr val="000000"/>
                        </a:solidFill>
                        <a:latin typeface="Calibri"/>
                      </a:endParaRPr>
                    </a:p>
                  </a:txBody>
                  <a:tcPr marL="6793" marR="6793" marT="6793"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6793" marR="6793" marT="6793" marB="0" anchor="b">
                    <a:lnL>
                      <a:noFill/>
                    </a:lnL>
                    <a:lnR>
                      <a:noFill/>
                    </a:lnR>
                    <a:lnT>
                      <a:noFill/>
                    </a:lnT>
                    <a:lnB>
                      <a:noFill/>
                    </a:lnB>
                  </a:tcPr>
                </a:tc>
              </a:tr>
            </a:tbl>
          </a:graphicData>
        </a:graphic>
      </p:graphicFrame>
      <p:sp>
        <p:nvSpPr>
          <p:cNvPr id="7" name="TextBox 6"/>
          <p:cNvSpPr txBox="1"/>
          <p:nvPr/>
        </p:nvSpPr>
        <p:spPr>
          <a:xfrm>
            <a:off x="1219200" y="1143000"/>
            <a:ext cx="4724400" cy="461963"/>
          </a:xfrm>
          <a:prstGeom prst="rect">
            <a:avLst/>
          </a:prstGeom>
          <a:noFill/>
          <a:ln>
            <a:solidFill>
              <a:schemeClr val="accent1">
                <a:shade val="95000"/>
                <a:satMod val="105000"/>
              </a:schemeClr>
            </a:solidFill>
          </a:ln>
        </p:spPr>
        <p:txBody>
          <a:bodyPr>
            <a:spAutoFit/>
          </a:bodyPr>
          <a:lstStyle/>
          <a:p>
            <a:pPr eaLnBrk="0" hangingPunct="0">
              <a:defRPr/>
            </a:pPr>
            <a:r>
              <a:rPr lang="en-US" dirty="0"/>
              <a:t>Course number and name</a:t>
            </a:r>
          </a:p>
        </p:txBody>
      </p:sp>
      <p:cxnSp>
        <p:nvCxnSpPr>
          <p:cNvPr id="9" name="Straight Arrow Connector 8"/>
          <p:cNvCxnSpPr>
            <a:stCxn id="7" idx="1"/>
          </p:cNvCxnSpPr>
          <p:nvPr/>
        </p:nvCxnSpPr>
        <p:spPr>
          <a:xfrm rot="10800000" flipV="1">
            <a:off x="533400" y="1373188"/>
            <a:ext cx="685800" cy="760412"/>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676525" y="1676400"/>
            <a:ext cx="2200275" cy="461963"/>
          </a:xfrm>
          <a:prstGeom prst="rect">
            <a:avLst/>
          </a:prstGeom>
          <a:noFill/>
          <a:ln>
            <a:solidFill>
              <a:schemeClr val="accent1">
                <a:shade val="95000"/>
                <a:satMod val="105000"/>
              </a:schemeClr>
            </a:solidFill>
          </a:ln>
        </p:spPr>
        <p:txBody>
          <a:bodyPr>
            <a:spAutoFit/>
          </a:bodyPr>
          <a:lstStyle/>
          <a:p>
            <a:pPr eaLnBrk="0" hangingPunct="0">
              <a:defRPr/>
            </a:pPr>
            <a:r>
              <a:rPr lang="en-US" dirty="0"/>
              <a:t>Credit hours</a:t>
            </a:r>
          </a:p>
        </p:txBody>
      </p:sp>
      <p:cxnSp>
        <p:nvCxnSpPr>
          <p:cNvPr id="14" name="Straight Arrow Connector 13"/>
          <p:cNvCxnSpPr/>
          <p:nvPr/>
        </p:nvCxnSpPr>
        <p:spPr>
          <a:xfrm rot="10800000" flipV="1">
            <a:off x="1828800" y="1828800"/>
            <a:ext cx="838200" cy="80645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43051" name="TextBox 15"/>
          <p:cNvSpPr txBox="1">
            <a:spLocks noChangeArrowheads="1"/>
          </p:cNvSpPr>
          <p:nvPr/>
        </p:nvSpPr>
        <p:spPr bwMode="auto">
          <a:xfrm>
            <a:off x="2514600" y="3705225"/>
            <a:ext cx="1447800" cy="381000"/>
          </a:xfrm>
          <a:prstGeom prst="rect">
            <a:avLst/>
          </a:prstGeom>
          <a:noFill/>
          <a:ln w="9525">
            <a:noFill/>
            <a:miter lim="800000"/>
            <a:headEnd/>
            <a:tailEnd/>
          </a:ln>
        </p:spPr>
        <p:txBody>
          <a:bodyPr>
            <a:spAutoFit/>
          </a:bodyPr>
          <a:lstStyle/>
          <a:p>
            <a:pPr eaLnBrk="0" hangingPunct="0"/>
            <a:r>
              <a:rPr lang="en-US"/>
              <a:t>When</a:t>
            </a:r>
          </a:p>
        </p:txBody>
      </p:sp>
      <p:sp>
        <p:nvSpPr>
          <p:cNvPr id="43052" name="TextBox 16"/>
          <p:cNvSpPr txBox="1">
            <a:spLocks noChangeArrowheads="1"/>
          </p:cNvSpPr>
          <p:nvPr/>
        </p:nvSpPr>
        <p:spPr bwMode="auto">
          <a:xfrm>
            <a:off x="4333875" y="3714750"/>
            <a:ext cx="1447800" cy="381000"/>
          </a:xfrm>
          <a:prstGeom prst="rect">
            <a:avLst/>
          </a:prstGeom>
          <a:noFill/>
          <a:ln w="9525">
            <a:noFill/>
            <a:miter lim="800000"/>
            <a:headEnd/>
            <a:tailEnd/>
          </a:ln>
        </p:spPr>
        <p:txBody>
          <a:bodyPr>
            <a:spAutoFit/>
          </a:bodyPr>
          <a:lstStyle/>
          <a:p>
            <a:pPr eaLnBrk="0" hangingPunct="0"/>
            <a:r>
              <a:rPr lang="en-US"/>
              <a:t>Where</a:t>
            </a:r>
          </a:p>
        </p:txBody>
      </p:sp>
      <p:cxnSp>
        <p:nvCxnSpPr>
          <p:cNvPr id="18" name="Straight Arrow Connector 17"/>
          <p:cNvCxnSpPr/>
          <p:nvPr/>
        </p:nvCxnSpPr>
        <p:spPr>
          <a:xfrm rot="5400000" flipH="1" flipV="1">
            <a:off x="2857501" y="3619500"/>
            <a:ext cx="381000" cy="3175"/>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flipH="1" flipV="1">
            <a:off x="4610894" y="3618706"/>
            <a:ext cx="381000" cy="1588"/>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flipH="1" flipV="1">
            <a:off x="7506494" y="3637756"/>
            <a:ext cx="381000" cy="1588"/>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43056" name="TextBox 22"/>
          <p:cNvSpPr txBox="1">
            <a:spLocks noChangeArrowheads="1"/>
          </p:cNvSpPr>
          <p:nvPr/>
        </p:nvSpPr>
        <p:spPr bwMode="auto">
          <a:xfrm>
            <a:off x="7324725" y="3714750"/>
            <a:ext cx="1447800" cy="381000"/>
          </a:xfrm>
          <a:prstGeom prst="rect">
            <a:avLst/>
          </a:prstGeom>
          <a:noFill/>
          <a:ln w="9525">
            <a:noFill/>
            <a:miter lim="800000"/>
            <a:headEnd/>
            <a:tailEnd/>
          </a:ln>
        </p:spPr>
        <p:txBody>
          <a:bodyPr>
            <a:spAutoFit/>
          </a:bodyPr>
          <a:lstStyle/>
          <a:p>
            <a:pPr eaLnBrk="0" hangingPunct="0"/>
            <a:r>
              <a:rPr lang="en-US"/>
              <a:t>Dates</a:t>
            </a:r>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US" smtClean="0"/>
              <a:t>Purpose of Freshman Advising</a:t>
            </a:r>
          </a:p>
        </p:txBody>
      </p:sp>
      <p:sp>
        <p:nvSpPr>
          <p:cNvPr id="17410" name="Rectangle 3"/>
          <p:cNvSpPr>
            <a:spLocks noGrp="1" noChangeArrowheads="1"/>
          </p:cNvSpPr>
          <p:nvPr>
            <p:ph type="body" idx="1"/>
          </p:nvPr>
        </p:nvSpPr>
        <p:spPr/>
        <p:txBody>
          <a:bodyPr/>
          <a:lstStyle/>
          <a:p>
            <a:r>
              <a:rPr lang="en-US" sz="2400" dirty="0" smtClean="0"/>
              <a:t>Help with transition from high school to college</a:t>
            </a:r>
          </a:p>
          <a:p>
            <a:endParaRPr lang="en-US" sz="2400" dirty="0" smtClean="0"/>
          </a:p>
          <a:p>
            <a:r>
              <a:rPr lang="en-US" sz="2400" dirty="0" smtClean="0"/>
              <a:t>Serve as your main resource while teaching you to be independent &amp; responsible</a:t>
            </a:r>
          </a:p>
          <a:p>
            <a:endParaRPr lang="en-US" sz="2400" dirty="0" smtClean="0"/>
          </a:p>
          <a:p>
            <a:r>
              <a:rPr lang="en-US" sz="2400" dirty="0" smtClean="0"/>
              <a:t>Teach you how to navigate through academic policies and procedures</a:t>
            </a:r>
          </a:p>
          <a:p>
            <a:endParaRPr lang="en-US" sz="2400" dirty="0" smtClean="0"/>
          </a:p>
          <a:p>
            <a:r>
              <a:rPr lang="en-US" sz="2400" dirty="0" smtClean="0"/>
              <a:t>Help you develop </a:t>
            </a:r>
            <a:r>
              <a:rPr lang="en-US" sz="2400" i="1" dirty="0" smtClean="0"/>
              <a:t>realistic</a:t>
            </a:r>
            <a:r>
              <a:rPr lang="en-US" sz="2400" dirty="0" smtClean="0"/>
              <a:t> academic goals</a:t>
            </a:r>
          </a:p>
          <a:p>
            <a:pPr>
              <a:buFont typeface="Wingdings" pitchFamily="2" charset="2"/>
              <a:buNone/>
            </a:pPr>
            <a:endParaRPr lang="en-US"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grpSp>
        <p:nvGrpSpPr>
          <p:cNvPr id="44033" name="Group 211"/>
          <p:cNvGrpSpPr>
            <a:grpSpLocks/>
          </p:cNvGrpSpPr>
          <p:nvPr/>
        </p:nvGrpSpPr>
        <p:grpSpPr bwMode="auto">
          <a:xfrm>
            <a:off x="2366963" y="4763"/>
            <a:ext cx="4887912" cy="7231062"/>
            <a:chOff x="1491" y="3"/>
            <a:chExt cx="3079" cy="4555"/>
          </a:xfrm>
        </p:grpSpPr>
        <p:sp>
          <p:nvSpPr>
            <p:cNvPr id="44252" name="Rectangle 11"/>
            <p:cNvSpPr>
              <a:spLocks noChangeArrowheads="1"/>
            </p:cNvSpPr>
            <p:nvPr/>
          </p:nvSpPr>
          <p:spPr bwMode="auto">
            <a:xfrm>
              <a:off x="1654" y="440"/>
              <a:ext cx="352" cy="98"/>
            </a:xfrm>
            <a:prstGeom prst="rect">
              <a:avLst/>
            </a:prstGeom>
            <a:noFill/>
            <a:ln w="9525">
              <a:noFill/>
              <a:miter lim="800000"/>
              <a:headEnd/>
              <a:tailEnd/>
            </a:ln>
          </p:spPr>
          <p:txBody>
            <a:bodyPr wrap="none" lIns="0" tIns="0" rIns="0" bIns="0">
              <a:spAutoFit/>
            </a:bodyPr>
            <a:lstStyle/>
            <a:p>
              <a:pPr eaLnBrk="0" hangingPunct="0"/>
              <a:r>
                <a:rPr lang="en-US" sz="800" b="1">
                  <a:solidFill>
                    <a:srgbClr val="000000"/>
                  </a:solidFill>
                  <a:latin typeface="Arial" charset="0"/>
                </a:rPr>
                <a:t>MONDAY</a:t>
              </a:r>
              <a:endParaRPr lang="en-US"/>
            </a:p>
          </p:txBody>
        </p:sp>
        <p:sp>
          <p:nvSpPr>
            <p:cNvPr id="44253" name="Rectangle 12"/>
            <p:cNvSpPr>
              <a:spLocks noChangeArrowheads="1"/>
            </p:cNvSpPr>
            <p:nvPr/>
          </p:nvSpPr>
          <p:spPr bwMode="auto">
            <a:xfrm>
              <a:off x="2260" y="440"/>
              <a:ext cx="375" cy="98"/>
            </a:xfrm>
            <a:prstGeom prst="rect">
              <a:avLst/>
            </a:prstGeom>
            <a:noFill/>
            <a:ln w="9525">
              <a:noFill/>
              <a:miter lim="800000"/>
              <a:headEnd/>
              <a:tailEnd/>
            </a:ln>
          </p:spPr>
          <p:txBody>
            <a:bodyPr wrap="none" lIns="0" tIns="0" rIns="0" bIns="0">
              <a:spAutoFit/>
            </a:bodyPr>
            <a:lstStyle/>
            <a:p>
              <a:pPr eaLnBrk="0" hangingPunct="0"/>
              <a:r>
                <a:rPr lang="en-US" sz="800" b="1">
                  <a:solidFill>
                    <a:srgbClr val="000000"/>
                  </a:solidFill>
                  <a:latin typeface="Arial" charset="0"/>
                </a:rPr>
                <a:t>TUESDAY</a:t>
              </a:r>
              <a:endParaRPr lang="en-US"/>
            </a:p>
          </p:txBody>
        </p:sp>
        <p:sp>
          <p:nvSpPr>
            <p:cNvPr id="44254" name="Rectangle 13"/>
            <p:cNvSpPr>
              <a:spLocks noChangeArrowheads="1"/>
            </p:cNvSpPr>
            <p:nvPr/>
          </p:nvSpPr>
          <p:spPr bwMode="auto">
            <a:xfrm>
              <a:off x="2818" y="440"/>
              <a:ext cx="500" cy="98"/>
            </a:xfrm>
            <a:prstGeom prst="rect">
              <a:avLst/>
            </a:prstGeom>
            <a:noFill/>
            <a:ln w="9525">
              <a:noFill/>
              <a:miter lim="800000"/>
              <a:headEnd/>
              <a:tailEnd/>
            </a:ln>
          </p:spPr>
          <p:txBody>
            <a:bodyPr wrap="none" lIns="0" tIns="0" rIns="0" bIns="0">
              <a:spAutoFit/>
            </a:bodyPr>
            <a:lstStyle/>
            <a:p>
              <a:pPr eaLnBrk="0" hangingPunct="0"/>
              <a:r>
                <a:rPr lang="en-US" sz="800" b="1">
                  <a:solidFill>
                    <a:srgbClr val="000000"/>
                  </a:solidFill>
                  <a:latin typeface="Arial" charset="0"/>
                </a:rPr>
                <a:t>WEDNESDAY</a:t>
              </a:r>
              <a:endParaRPr lang="en-US"/>
            </a:p>
          </p:txBody>
        </p:sp>
        <p:sp>
          <p:nvSpPr>
            <p:cNvPr id="44255" name="Rectangle 14"/>
            <p:cNvSpPr>
              <a:spLocks noChangeArrowheads="1"/>
            </p:cNvSpPr>
            <p:nvPr/>
          </p:nvSpPr>
          <p:spPr bwMode="auto">
            <a:xfrm>
              <a:off x="3464" y="440"/>
              <a:ext cx="431" cy="98"/>
            </a:xfrm>
            <a:prstGeom prst="rect">
              <a:avLst/>
            </a:prstGeom>
            <a:noFill/>
            <a:ln w="9525">
              <a:noFill/>
              <a:miter lim="800000"/>
              <a:headEnd/>
              <a:tailEnd/>
            </a:ln>
          </p:spPr>
          <p:txBody>
            <a:bodyPr wrap="none" lIns="0" tIns="0" rIns="0" bIns="0">
              <a:spAutoFit/>
            </a:bodyPr>
            <a:lstStyle/>
            <a:p>
              <a:pPr eaLnBrk="0" hangingPunct="0"/>
              <a:r>
                <a:rPr lang="en-US" sz="800" b="1">
                  <a:solidFill>
                    <a:srgbClr val="000000"/>
                  </a:solidFill>
                  <a:latin typeface="Arial" charset="0"/>
                </a:rPr>
                <a:t>THURSDAY</a:t>
              </a:r>
              <a:endParaRPr lang="en-US"/>
            </a:p>
          </p:txBody>
        </p:sp>
        <p:sp>
          <p:nvSpPr>
            <p:cNvPr id="44256" name="Rectangle 15"/>
            <p:cNvSpPr>
              <a:spLocks noChangeArrowheads="1"/>
            </p:cNvSpPr>
            <p:nvPr/>
          </p:nvSpPr>
          <p:spPr bwMode="auto">
            <a:xfrm>
              <a:off x="4141" y="440"/>
              <a:ext cx="300" cy="98"/>
            </a:xfrm>
            <a:prstGeom prst="rect">
              <a:avLst/>
            </a:prstGeom>
            <a:noFill/>
            <a:ln w="9525">
              <a:noFill/>
              <a:miter lim="800000"/>
              <a:headEnd/>
              <a:tailEnd/>
            </a:ln>
          </p:spPr>
          <p:txBody>
            <a:bodyPr wrap="none" lIns="0" tIns="0" rIns="0" bIns="0">
              <a:spAutoFit/>
            </a:bodyPr>
            <a:lstStyle/>
            <a:p>
              <a:pPr eaLnBrk="0" hangingPunct="0"/>
              <a:r>
                <a:rPr lang="en-US" sz="800" b="1">
                  <a:solidFill>
                    <a:srgbClr val="000000"/>
                  </a:solidFill>
                  <a:latin typeface="Arial" charset="0"/>
                </a:rPr>
                <a:t>FRIDAY</a:t>
              </a:r>
              <a:endParaRPr lang="en-US"/>
            </a:p>
          </p:txBody>
        </p:sp>
        <p:sp>
          <p:nvSpPr>
            <p:cNvPr id="44257" name="Rectangle 16"/>
            <p:cNvSpPr>
              <a:spLocks noChangeArrowheads="1"/>
            </p:cNvSpPr>
            <p:nvPr/>
          </p:nvSpPr>
          <p:spPr bwMode="auto">
            <a:xfrm>
              <a:off x="2328" y="121"/>
              <a:ext cx="1513" cy="238"/>
            </a:xfrm>
            <a:prstGeom prst="rect">
              <a:avLst/>
            </a:prstGeom>
            <a:noFill/>
            <a:ln w="9525">
              <a:noFill/>
              <a:miter lim="800000"/>
              <a:headEnd/>
              <a:tailEnd/>
            </a:ln>
          </p:spPr>
          <p:txBody>
            <a:bodyPr wrap="none" lIns="0" tIns="0" rIns="0" bIns="0">
              <a:spAutoFit/>
            </a:bodyPr>
            <a:lstStyle/>
            <a:p>
              <a:pPr eaLnBrk="0" hangingPunct="0"/>
              <a:r>
                <a:rPr lang="en-US" sz="2200" b="1">
                  <a:solidFill>
                    <a:srgbClr val="000000"/>
                  </a:solidFill>
                  <a:latin typeface="Arial" charset="0"/>
                </a:rPr>
                <a:t>DAILY PLANNER</a:t>
              </a:r>
              <a:endParaRPr lang="en-US"/>
            </a:p>
          </p:txBody>
        </p:sp>
        <p:sp>
          <p:nvSpPr>
            <p:cNvPr id="44258" name="Rectangle 17"/>
            <p:cNvSpPr>
              <a:spLocks noChangeArrowheads="1"/>
            </p:cNvSpPr>
            <p:nvPr/>
          </p:nvSpPr>
          <p:spPr bwMode="auto">
            <a:xfrm>
              <a:off x="2733" y="3408"/>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3:35</a:t>
              </a:r>
              <a:endParaRPr lang="en-US"/>
            </a:p>
          </p:txBody>
        </p:sp>
        <p:sp>
          <p:nvSpPr>
            <p:cNvPr id="44259" name="Rectangle 18"/>
            <p:cNvSpPr>
              <a:spLocks noChangeArrowheads="1"/>
            </p:cNvSpPr>
            <p:nvPr/>
          </p:nvSpPr>
          <p:spPr bwMode="auto">
            <a:xfrm>
              <a:off x="2733" y="3820"/>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4:40</a:t>
              </a:r>
              <a:endParaRPr lang="en-US"/>
            </a:p>
          </p:txBody>
        </p:sp>
        <p:sp>
          <p:nvSpPr>
            <p:cNvPr id="44260" name="Rectangle 19"/>
            <p:cNvSpPr>
              <a:spLocks noChangeArrowheads="1"/>
            </p:cNvSpPr>
            <p:nvPr/>
          </p:nvSpPr>
          <p:spPr bwMode="auto">
            <a:xfrm>
              <a:off x="3964" y="525"/>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8:00</a:t>
              </a:r>
              <a:endParaRPr lang="en-US"/>
            </a:p>
          </p:txBody>
        </p:sp>
        <p:sp>
          <p:nvSpPr>
            <p:cNvPr id="44261" name="Rectangle 20"/>
            <p:cNvSpPr>
              <a:spLocks noChangeArrowheads="1"/>
            </p:cNvSpPr>
            <p:nvPr/>
          </p:nvSpPr>
          <p:spPr bwMode="auto">
            <a:xfrm>
              <a:off x="3964" y="937"/>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9:05</a:t>
              </a:r>
              <a:endParaRPr lang="en-US"/>
            </a:p>
          </p:txBody>
        </p:sp>
        <p:sp>
          <p:nvSpPr>
            <p:cNvPr id="44262" name="Rectangle 21"/>
            <p:cNvSpPr>
              <a:spLocks noChangeArrowheads="1"/>
            </p:cNvSpPr>
            <p:nvPr/>
          </p:nvSpPr>
          <p:spPr bwMode="auto">
            <a:xfrm>
              <a:off x="3964" y="1349"/>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10:10</a:t>
              </a:r>
              <a:endParaRPr lang="en-US"/>
            </a:p>
          </p:txBody>
        </p:sp>
        <p:sp>
          <p:nvSpPr>
            <p:cNvPr id="44263" name="Rectangle 22"/>
            <p:cNvSpPr>
              <a:spLocks noChangeArrowheads="1"/>
            </p:cNvSpPr>
            <p:nvPr/>
          </p:nvSpPr>
          <p:spPr bwMode="auto">
            <a:xfrm>
              <a:off x="3964" y="1761"/>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11:15</a:t>
              </a:r>
              <a:endParaRPr lang="en-US"/>
            </a:p>
          </p:txBody>
        </p:sp>
        <p:sp>
          <p:nvSpPr>
            <p:cNvPr id="44264" name="Rectangle 23"/>
            <p:cNvSpPr>
              <a:spLocks noChangeArrowheads="1"/>
            </p:cNvSpPr>
            <p:nvPr/>
          </p:nvSpPr>
          <p:spPr bwMode="auto">
            <a:xfrm>
              <a:off x="3964" y="2173"/>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12:20</a:t>
              </a:r>
              <a:endParaRPr lang="en-US"/>
            </a:p>
          </p:txBody>
        </p:sp>
        <p:sp>
          <p:nvSpPr>
            <p:cNvPr id="44265" name="Rectangle 24"/>
            <p:cNvSpPr>
              <a:spLocks noChangeArrowheads="1"/>
            </p:cNvSpPr>
            <p:nvPr/>
          </p:nvSpPr>
          <p:spPr bwMode="auto">
            <a:xfrm>
              <a:off x="3964" y="2585"/>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1:25</a:t>
              </a:r>
              <a:endParaRPr lang="en-US"/>
            </a:p>
          </p:txBody>
        </p:sp>
        <p:sp>
          <p:nvSpPr>
            <p:cNvPr id="44266" name="Rectangle 25"/>
            <p:cNvSpPr>
              <a:spLocks noChangeArrowheads="1"/>
            </p:cNvSpPr>
            <p:nvPr/>
          </p:nvSpPr>
          <p:spPr bwMode="auto">
            <a:xfrm>
              <a:off x="1502" y="937"/>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9:05</a:t>
              </a:r>
              <a:endParaRPr lang="en-US"/>
            </a:p>
          </p:txBody>
        </p:sp>
        <p:sp>
          <p:nvSpPr>
            <p:cNvPr id="44267" name="Rectangle 26"/>
            <p:cNvSpPr>
              <a:spLocks noChangeArrowheads="1"/>
            </p:cNvSpPr>
            <p:nvPr/>
          </p:nvSpPr>
          <p:spPr bwMode="auto">
            <a:xfrm>
              <a:off x="1502" y="1349"/>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10:10</a:t>
              </a:r>
              <a:endParaRPr lang="en-US"/>
            </a:p>
          </p:txBody>
        </p:sp>
        <p:sp>
          <p:nvSpPr>
            <p:cNvPr id="44268" name="Rectangle 27"/>
            <p:cNvSpPr>
              <a:spLocks noChangeArrowheads="1"/>
            </p:cNvSpPr>
            <p:nvPr/>
          </p:nvSpPr>
          <p:spPr bwMode="auto">
            <a:xfrm>
              <a:off x="2733" y="2997"/>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2:30</a:t>
              </a:r>
              <a:endParaRPr lang="en-US"/>
            </a:p>
          </p:txBody>
        </p:sp>
        <p:sp>
          <p:nvSpPr>
            <p:cNvPr id="44269" name="Rectangle 28"/>
            <p:cNvSpPr>
              <a:spLocks noChangeArrowheads="1"/>
            </p:cNvSpPr>
            <p:nvPr/>
          </p:nvSpPr>
          <p:spPr bwMode="auto">
            <a:xfrm>
              <a:off x="3349" y="1102"/>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9:30</a:t>
              </a:r>
              <a:endParaRPr lang="en-US"/>
            </a:p>
          </p:txBody>
        </p:sp>
        <p:sp>
          <p:nvSpPr>
            <p:cNvPr id="44270" name="Rectangle 29"/>
            <p:cNvSpPr>
              <a:spLocks noChangeArrowheads="1"/>
            </p:cNvSpPr>
            <p:nvPr/>
          </p:nvSpPr>
          <p:spPr bwMode="auto">
            <a:xfrm>
              <a:off x="3349" y="1679"/>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11:00</a:t>
              </a:r>
              <a:endParaRPr lang="en-US"/>
            </a:p>
          </p:txBody>
        </p:sp>
        <p:sp>
          <p:nvSpPr>
            <p:cNvPr id="44271" name="Rectangle 30"/>
            <p:cNvSpPr>
              <a:spLocks noChangeArrowheads="1"/>
            </p:cNvSpPr>
            <p:nvPr/>
          </p:nvSpPr>
          <p:spPr bwMode="auto">
            <a:xfrm>
              <a:off x="3349" y="2255"/>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12:30</a:t>
              </a:r>
              <a:endParaRPr lang="en-US"/>
            </a:p>
          </p:txBody>
        </p:sp>
        <p:sp>
          <p:nvSpPr>
            <p:cNvPr id="44272" name="Rectangle 31"/>
            <p:cNvSpPr>
              <a:spLocks noChangeArrowheads="1"/>
            </p:cNvSpPr>
            <p:nvPr/>
          </p:nvSpPr>
          <p:spPr bwMode="auto">
            <a:xfrm>
              <a:off x="3349" y="2832"/>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2:00</a:t>
              </a:r>
              <a:endParaRPr lang="en-US"/>
            </a:p>
          </p:txBody>
        </p:sp>
        <p:sp>
          <p:nvSpPr>
            <p:cNvPr id="44273" name="Rectangle 32"/>
            <p:cNvSpPr>
              <a:spLocks noChangeArrowheads="1"/>
            </p:cNvSpPr>
            <p:nvPr/>
          </p:nvSpPr>
          <p:spPr bwMode="auto">
            <a:xfrm>
              <a:off x="1502" y="1761"/>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11:15</a:t>
              </a:r>
              <a:endParaRPr lang="en-US"/>
            </a:p>
          </p:txBody>
        </p:sp>
        <p:sp>
          <p:nvSpPr>
            <p:cNvPr id="44274" name="Rectangle 33"/>
            <p:cNvSpPr>
              <a:spLocks noChangeArrowheads="1"/>
            </p:cNvSpPr>
            <p:nvPr/>
          </p:nvSpPr>
          <p:spPr bwMode="auto">
            <a:xfrm>
              <a:off x="1502" y="2173"/>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12:20</a:t>
              </a:r>
              <a:endParaRPr lang="en-US"/>
            </a:p>
          </p:txBody>
        </p:sp>
        <p:sp>
          <p:nvSpPr>
            <p:cNvPr id="44275" name="Rectangle 34"/>
            <p:cNvSpPr>
              <a:spLocks noChangeArrowheads="1"/>
            </p:cNvSpPr>
            <p:nvPr/>
          </p:nvSpPr>
          <p:spPr bwMode="auto">
            <a:xfrm>
              <a:off x="1502" y="2585"/>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1:25</a:t>
              </a:r>
              <a:endParaRPr lang="en-US"/>
            </a:p>
          </p:txBody>
        </p:sp>
        <p:sp>
          <p:nvSpPr>
            <p:cNvPr id="44276" name="Rectangle 35"/>
            <p:cNvSpPr>
              <a:spLocks noChangeArrowheads="1"/>
            </p:cNvSpPr>
            <p:nvPr/>
          </p:nvSpPr>
          <p:spPr bwMode="auto">
            <a:xfrm>
              <a:off x="2733" y="525"/>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8:00</a:t>
              </a:r>
              <a:endParaRPr lang="en-US"/>
            </a:p>
          </p:txBody>
        </p:sp>
        <p:sp>
          <p:nvSpPr>
            <p:cNvPr id="44277" name="Rectangle 36"/>
            <p:cNvSpPr>
              <a:spLocks noChangeArrowheads="1"/>
            </p:cNvSpPr>
            <p:nvPr/>
          </p:nvSpPr>
          <p:spPr bwMode="auto">
            <a:xfrm>
              <a:off x="2733" y="937"/>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9:05</a:t>
              </a:r>
              <a:endParaRPr lang="en-US"/>
            </a:p>
          </p:txBody>
        </p:sp>
        <p:sp>
          <p:nvSpPr>
            <p:cNvPr id="44278" name="Rectangle 37"/>
            <p:cNvSpPr>
              <a:spLocks noChangeArrowheads="1"/>
            </p:cNvSpPr>
            <p:nvPr/>
          </p:nvSpPr>
          <p:spPr bwMode="auto">
            <a:xfrm>
              <a:off x="2733" y="1349"/>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10:10</a:t>
              </a:r>
              <a:endParaRPr lang="en-US"/>
            </a:p>
          </p:txBody>
        </p:sp>
        <p:sp>
          <p:nvSpPr>
            <p:cNvPr id="44279" name="Rectangle 38"/>
            <p:cNvSpPr>
              <a:spLocks noChangeArrowheads="1"/>
            </p:cNvSpPr>
            <p:nvPr/>
          </p:nvSpPr>
          <p:spPr bwMode="auto">
            <a:xfrm>
              <a:off x="2733" y="1761"/>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11:15</a:t>
              </a:r>
              <a:endParaRPr lang="en-US"/>
            </a:p>
          </p:txBody>
        </p:sp>
        <p:sp>
          <p:nvSpPr>
            <p:cNvPr id="44280" name="Rectangle 39"/>
            <p:cNvSpPr>
              <a:spLocks noChangeArrowheads="1"/>
            </p:cNvSpPr>
            <p:nvPr/>
          </p:nvSpPr>
          <p:spPr bwMode="auto">
            <a:xfrm>
              <a:off x="2733" y="2173"/>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12:20</a:t>
              </a:r>
              <a:endParaRPr lang="en-US"/>
            </a:p>
          </p:txBody>
        </p:sp>
        <p:sp>
          <p:nvSpPr>
            <p:cNvPr id="44281" name="Rectangle 40"/>
            <p:cNvSpPr>
              <a:spLocks noChangeArrowheads="1"/>
            </p:cNvSpPr>
            <p:nvPr/>
          </p:nvSpPr>
          <p:spPr bwMode="auto">
            <a:xfrm>
              <a:off x="2733" y="2585"/>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1:25</a:t>
              </a:r>
              <a:endParaRPr lang="en-US"/>
            </a:p>
          </p:txBody>
        </p:sp>
        <p:sp>
          <p:nvSpPr>
            <p:cNvPr id="44282" name="Rectangle 41"/>
            <p:cNvSpPr>
              <a:spLocks noChangeArrowheads="1"/>
            </p:cNvSpPr>
            <p:nvPr/>
          </p:nvSpPr>
          <p:spPr bwMode="auto">
            <a:xfrm>
              <a:off x="1502" y="525"/>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8:00</a:t>
              </a:r>
              <a:endParaRPr lang="en-US"/>
            </a:p>
          </p:txBody>
        </p:sp>
        <p:sp>
          <p:nvSpPr>
            <p:cNvPr id="44283" name="Rectangle 42"/>
            <p:cNvSpPr>
              <a:spLocks noChangeArrowheads="1"/>
            </p:cNvSpPr>
            <p:nvPr/>
          </p:nvSpPr>
          <p:spPr bwMode="auto">
            <a:xfrm>
              <a:off x="1502" y="2997"/>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2:30</a:t>
              </a:r>
              <a:endParaRPr lang="en-US"/>
            </a:p>
          </p:txBody>
        </p:sp>
        <p:sp>
          <p:nvSpPr>
            <p:cNvPr id="44284" name="Rectangle 43"/>
            <p:cNvSpPr>
              <a:spLocks noChangeArrowheads="1"/>
            </p:cNvSpPr>
            <p:nvPr/>
          </p:nvSpPr>
          <p:spPr bwMode="auto">
            <a:xfrm>
              <a:off x="1502" y="3408"/>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3:35</a:t>
              </a:r>
              <a:endParaRPr lang="en-US"/>
            </a:p>
          </p:txBody>
        </p:sp>
        <p:sp>
          <p:nvSpPr>
            <p:cNvPr id="44285" name="Rectangle 44"/>
            <p:cNvSpPr>
              <a:spLocks noChangeArrowheads="1"/>
            </p:cNvSpPr>
            <p:nvPr/>
          </p:nvSpPr>
          <p:spPr bwMode="auto">
            <a:xfrm>
              <a:off x="1502" y="3820"/>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4:40</a:t>
              </a:r>
              <a:endParaRPr lang="en-US"/>
            </a:p>
          </p:txBody>
        </p:sp>
        <p:sp>
          <p:nvSpPr>
            <p:cNvPr id="44286" name="Rectangle 45"/>
            <p:cNvSpPr>
              <a:spLocks noChangeArrowheads="1"/>
            </p:cNvSpPr>
            <p:nvPr/>
          </p:nvSpPr>
          <p:spPr bwMode="auto">
            <a:xfrm>
              <a:off x="3964" y="2997"/>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2:30</a:t>
              </a:r>
              <a:endParaRPr lang="en-US"/>
            </a:p>
          </p:txBody>
        </p:sp>
        <p:sp>
          <p:nvSpPr>
            <p:cNvPr id="44287" name="Rectangle 46"/>
            <p:cNvSpPr>
              <a:spLocks noChangeArrowheads="1"/>
            </p:cNvSpPr>
            <p:nvPr/>
          </p:nvSpPr>
          <p:spPr bwMode="auto">
            <a:xfrm>
              <a:off x="3964" y="3408"/>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3:35</a:t>
              </a:r>
              <a:endParaRPr lang="en-US"/>
            </a:p>
          </p:txBody>
        </p:sp>
        <p:sp>
          <p:nvSpPr>
            <p:cNvPr id="44288" name="Rectangle 47"/>
            <p:cNvSpPr>
              <a:spLocks noChangeArrowheads="1"/>
            </p:cNvSpPr>
            <p:nvPr/>
          </p:nvSpPr>
          <p:spPr bwMode="auto">
            <a:xfrm>
              <a:off x="3964" y="3820"/>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4:40</a:t>
              </a:r>
              <a:endParaRPr lang="en-US"/>
            </a:p>
          </p:txBody>
        </p:sp>
        <p:sp>
          <p:nvSpPr>
            <p:cNvPr id="44289" name="Rectangle 48"/>
            <p:cNvSpPr>
              <a:spLocks noChangeArrowheads="1"/>
            </p:cNvSpPr>
            <p:nvPr/>
          </p:nvSpPr>
          <p:spPr bwMode="auto">
            <a:xfrm>
              <a:off x="3349" y="3408"/>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3:30</a:t>
              </a:r>
              <a:endParaRPr lang="en-US"/>
            </a:p>
          </p:txBody>
        </p:sp>
        <p:sp>
          <p:nvSpPr>
            <p:cNvPr id="44290" name="Rectangle 49"/>
            <p:cNvSpPr>
              <a:spLocks noChangeArrowheads="1"/>
            </p:cNvSpPr>
            <p:nvPr/>
          </p:nvSpPr>
          <p:spPr bwMode="auto">
            <a:xfrm>
              <a:off x="3349" y="3985"/>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5:00</a:t>
              </a:r>
              <a:endParaRPr lang="en-US"/>
            </a:p>
          </p:txBody>
        </p:sp>
        <p:sp>
          <p:nvSpPr>
            <p:cNvPr id="44291" name="Rectangle 50"/>
            <p:cNvSpPr>
              <a:spLocks noChangeArrowheads="1"/>
            </p:cNvSpPr>
            <p:nvPr/>
          </p:nvSpPr>
          <p:spPr bwMode="auto">
            <a:xfrm>
              <a:off x="2118" y="525"/>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8:00</a:t>
              </a:r>
              <a:endParaRPr lang="en-US"/>
            </a:p>
          </p:txBody>
        </p:sp>
        <p:sp>
          <p:nvSpPr>
            <p:cNvPr id="44292" name="Rectangle 51"/>
            <p:cNvSpPr>
              <a:spLocks noChangeArrowheads="1"/>
            </p:cNvSpPr>
            <p:nvPr/>
          </p:nvSpPr>
          <p:spPr bwMode="auto">
            <a:xfrm>
              <a:off x="2118" y="1102"/>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9:30</a:t>
              </a:r>
              <a:endParaRPr lang="en-US"/>
            </a:p>
          </p:txBody>
        </p:sp>
        <p:sp>
          <p:nvSpPr>
            <p:cNvPr id="44293" name="Rectangle 52"/>
            <p:cNvSpPr>
              <a:spLocks noChangeArrowheads="1"/>
            </p:cNvSpPr>
            <p:nvPr/>
          </p:nvSpPr>
          <p:spPr bwMode="auto">
            <a:xfrm>
              <a:off x="2118" y="1679"/>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11:00</a:t>
              </a:r>
              <a:endParaRPr lang="en-US"/>
            </a:p>
          </p:txBody>
        </p:sp>
        <p:sp>
          <p:nvSpPr>
            <p:cNvPr id="44294" name="Rectangle 53"/>
            <p:cNvSpPr>
              <a:spLocks noChangeArrowheads="1"/>
            </p:cNvSpPr>
            <p:nvPr/>
          </p:nvSpPr>
          <p:spPr bwMode="auto">
            <a:xfrm>
              <a:off x="2118" y="2255"/>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12:30</a:t>
              </a:r>
              <a:endParaRPr lang="en-US"/>
            </a:p>
          </p:txBody>
        </p:sp>
        <p:sp>
          <p:nvSpPr>
            <p:cNvPr id="44295" name="Rectangle 54"/>
            <p:cNvSpPr>
              <a:spLocks noChangeArrowheads="1"/>
            </p:cNvSpPr>
            <p:nvPr/>
          </p:nvSpPr>
          <p:spPr bwMode="auto">
            <a:xfrm>
              <a:off x="2118" y="2832"/>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2:00</a:t>
              </a:r>
              <a:endParaRPr lang="en-US"/>
            </a:p>
          </p:txBody>
        </p:sp>
        <p:sp>
          <p:nvSpPr>
            <p:cNvPr id="44296" name="Rectangle 55"/>
            <p:cNvSpPr>
              <a:spLocks noChangeArrowheads="1"/>
            </p:cNvSpPr>
            <p:nvPr/>
          </p:nvSpPr>
          <p:spPr bwMode="auto">
            <a:xfrm>
              <a:off x="2118" y="3408"/>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3:30</a:t>
              </a:r>
              <a:endParaRPr lang="en-US"/>
            </a:p>
          </p:txBody>
        </p:sp>
        <p:sp>
          <p:nvSpPr>
            <p:cNvPr id="44297" name="Rectangle 56"/>
            <p:cNvSpPr>
              <a:spLocks noChangeArrowheads="1"/>
            </p:cNvSpPr>
            <p:nvPr/>
          </p:nvSpPr>
          <p:spPr bwMode="auto">
            <a:xfrm>
              <a:off x="2118" y="3985"/>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5:00</a:t>
              </a:r>
              <a:endParaRPr lang="en-US"/>
            </a:p>
          </p:txBody>
        </p:sp>
        <p:sp>
          <p:nvSpPr>
            <p:cNvPr id="44298" name="Rectangle 57"/>
            <p:cNvSpPr>
              <a:spLocks noChangeArrowheads="1"/>
            </p:cNvSpPr>
            <p:nvPr/>
          </p:nvSpPr>
          <p:spPr bwMode="auto">
            <a:xfrm>
              <a:off x="3349" y="525"/>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8:00</a:t>
              </a:r>
              <a:endParaRPr lang="en-US"/>
            </a:p>
          </p:txBody>
        </p:sp>
        <p:sp>
          <p:nvSpPr>
            <p:cNvPr id="44299" name="Line 58"/>
            <p:cNvSpPr>
              <a:spLocks noChangeShapeType="1"/>
            </p:cNvSpPr>
            <p:nvPr/>
          </p:nvSpPr>
          <p:spPr bwMode="auto">
            <a:xfrm>
              <a:off x="2107" y="3"/>
              <a:ext cx="1" cy="1"/>
            </a:xfrm>
            <a:prstGeom prst="line">
              <a:avLst/>
            </a:prstGeom>
            <a:noFill/>
            <a:ln w="0">
              <a:solidFill>
                <a:srgbClr val="000000"/>
              </a:solidFill>
              <a:round/>
              <a:headEnd/>
              <a:tailEnd/>
            </a:ln>
          </p:spPr>
          <p:txBody>
            <a:bodyPr/>
            <a:lstStyle/>
            <a:p>
              <a:endParaRPr lang="en-US"/>
            </a:p>
          </p:txBody>
        </p:sp>
        <p:sp>
          <p:nvSpPr>
            <p:cNvPr id="44300" name="Rectangle 59"/>
            <p:cNvSpPr>
              <a:spLocks noChangeArrowheads="1"/>
            </p:cNvSpPr>
            <p:nvPr/>
          </p:nvSpPr>
          <p:spPr bwMode="auto">
            <a:xfrm>
              <a:off x="2107" y="3"/>
              <a:ext cx="1" cy="1"/>
            </a:xfrm>
            <a:prstGeom prst="rect">
              <a:avLst/>
            </a:prstGeom>
            <a:solidFill>
              <a:srgbClr val="000000"/>
            </a:solidFill>
            <a:ln w="9525">
              <a:noFill/>
              <a:miter lim="800000"/>
              <a:headEnd/>
              <a:tailEnd/>
            </a:ln>
          </p:spPr>
          <p:txBody>
            <a:bodyPr/>
            <a:lstStyle/>
            <a:p>
              <a:pPr eaLnBrk="0" hangingPunct="0"/>
              <a:endParaRPr lang="en-US"/>
            </a:p>
          </p:txBody>
        </p:sp>
        <p:sp>
          <p:nvSpPr>
            <p:cNvPr id="44301" name="Line 60"/>
            <p:cNvSpPr>
              <a:spLocks noChangeShapeType="1"/>
            </p:cNvSpPr>
            <p:nvPr/>
          </p:nvSpPr>
          <p:spPr bwMode="auto">
            <a:xfrm>
              <a:off x="2722" y="3"/>
              <a:ext cx="1" cy="1"/>
            </a:xfrm>
            <a:prstGeom prst="line">
              <a:avLst/>
            </a:prstGeom>
            <a:noFill/>
            <a:ln w="0">
              <a:solidFill>
                <a:srgbClr val="000000"/>
              </a:solidFill>
              <a:round/>
              <a:headEnd/>
              <a:tailEnd/>
            </a:ln>
          </p:spPr>
          <p:txBody>
            <a:bodyPr/>
            <a:lstStyle/>
            <a:p>
              <a:endParaRPr lang="en-US"/>
            </a:p>
          </p:txBody>
        </p:sp>
        <p:sp>
          <p:nvSpPr>
            <p:cNvPr id="44302" name="Rectangle 61"/>
            <p:cNvSpPr>
              <a:spLocks noChangeArrowheads="1"/>
            </p:cNvSpPr>
            <p:nvPr/>
          </p:nvSpPr>
          <p:spPr bwMode="auto">
            <a:xfrm>
              <a:off x="2722" y="3"/>
              <a:ext cx="1" cy="1"/>
            </a:xfrm>
            <a:prstGeom prst="rect">
              <a:avLst/>
            </a:prstGeom>
            <a:solidFill>
              <a:srgbClr val="000000"/>
            </a:solidFill>
            <a:ln w="9525">
              <a:noFill/>
              <a:miter lim="800000"/>
              <a:headEnd/>
              <a:tailEnd/>
            </a:ln>
          </p:spPr>
          <p:txBody>
            <a:bodyPr/>
            <a:lstStyle/>
            <a:p>
              <a:pPr eaLnBrk="0" hangingPunct="0"/>
              <a:endParaRPr lang="en-US"/>
            </a:p>
          </p:txBody>
        </p:sp>
        <p:sp>
          <p:nvSpPr>
            <p:cNvPr id="44303" name="Line 62"/>
            <p:cNvSpPr>
              <a:spLocks noChangeShapeType="1"/>
            </p:cNvSpPr>
            <p:nvPr/>
          </p:nvSpPr>
          <p:spPr bwMode="auto">
            <a:xfrm>
              <a:off x="3338" y="3"/>
              <a:ext cx="1" cy="1"/>
            </a:xfrm>
            <a:prstGeom prst="line">
              <a:avLst/>
            </a:prstGeom>
            <a:noFill/>
            <a:ln w="0">
              <a:solidFill>
                <a:srgbClr val="000000"/>
              </a:solidFill>
              <a:round/>
              <a:headEnd/>
              <a:tailEnd/>
            </a:ln>
          </p:spPr>
          <p:txBody>
            <a:bodyPr/>
            <a:lstStyle/>
            <a:p>
              <a:endParaRPr lang="en-US"/>
            </a:p>
          </p:txBody>
        </p:sp>
        <p:sp>
          <p:nvSpPr>
            <p:cNvPr id="44304" name="Rectangle 63"/>
            <p:cNvSpPr>
              <a:spLocks noChangeArrowheads="1"/>
            </p:cNvSpPr>
            <p:nvPr/>
          </p:nvSpPr>
          <p:spPr bwMode="auto">
            <a:xfrm>
              <a:off x="3338" y="3"/>
              <a:ext cx="1" cy="1"/>
            </a:xfrm>
            <a:prstGeom prst="rect">
              <a:avLst/>
            </a:prstGeom>
            <a:solidFill>
              <a:srgbClr val="000000"/>
            </a:solidFill>
            <a:ln w="9525">
              <a:noFill/>
              <a:miter lim="800000"/>
              <a:headEnd/>
              <a:tailEnd/>
            </a:ln>
          </p:spPr>
          <p:txBody>
            <a:bodyPr/>
            <a:lstStyle/>
            <a:p>
              <a:pPr eaLnBrk="0" hangingPunct="0"/>
              <a:endParaRPr lang="en-US"/>
            </a:p>
          </p:txBody>
        </p:sp>
        <p:sp>
          <p:nvSpPr>
            <p:cNvPr id="44305" name="Line 64"/>
            <p:cNvSpPr>
              <a:spLocks noChangeShapeType="1"/>
            </p:cNvSpPr>
            <p:nvPr/>
          </p:nvSpPr>
          <p:spPr bwMode="auto">
            <a:xfrm>
              <a:off x="3953" y="3"/>
              <a:ext cx="1" cy="1"/>
            </a:xfrm>
            <a:prstGeom prst="line">
              <a:avLst/>
            </a:prstGeom>
            <a:noFill/>
            <a:ln w="0">
              <a:solidFill>
                <a:srgbClr val="000000"/>
              </a:solidFill>
              <a:round/>
              <a:headEnd/>
              <a:tailEnd/>
            </a:ln>
          </p:spPr>
          <p:txBody>
            <a:bodyPr/>
            <a:lstStyle/>
            <a:p>
              <a:endParaRPr lang="en-US"/>
            </a:p>
          </p:txBody>
        </p:sp>
        <p:sp>
          <p:nvSpPr>
            <p:cNvPr id="44306" name="Rectangle 65"/>
            <p:cNvSpPr>
              <a:spLocks noChangeArrowheads="1"/>
            </p:cNvSpPr>
            <p:nvPr/>
          </p:nvSpPr>
          <p:spPr bwMode="auto">
            <a:xfrm>
              <a:off x="3953" y="3"/>
              <a:ext cx="1" cy="1"/>
            </a:xfrm>
            <a:prstGeom prst="rect">
              <a:avLst/>
            </a:prstGeom>
            <a:solidFill>
              <a:srgbClr val="000000"/>
            </a:solidFill>
            <a:ln w="9525">
              <a:noFill/>
              <a:miter lim="800000"/>
              <a:headEnd/>
              <a:tailEnd/>
            </a:ln>
          </p:spPr>
          <p:txBody>
            <a:bodyPr/>
            <a:lstStyle/>
            <a:p>
              <a:pPr eaLnBrk="0" hangingPunct="0"/>
              <a:endParaRPr lang="en-US"/>
            </a:p>
          </p:txBody>
        </p:sp>
        <p:sp>
          <p:nvSpPr>
            <p:cNvPr id="44307" name="Line 66"/>
            <p:cNvSpPr>
              <a:spLocks noChangeShapeType="1"/>
            </p:cNvSpPr>
            <p:nvPr/>
          </p:nvSpPr>
          <p:spPr bwMode="auto">
            <a:xfrm>
              <a:off x="1491" y="932"/>
              <a:ext cx="617" cy="1"/>
            </a:xfrm>
            <a:prstGeom prst="line">
              <a:avLst/>
            </a:prstGeom>
            <a:noFill/>
            <a:ln w="0">
              <a:solidFill>
                <a:srgbClr val="000000"/>
              </a:solidFill>
              <a:round/>
              <a:headEnd/>
              <a:tailEnd/>
            </a:ln>
          </p:spPr>
          <p:txBody>
            <a:bodyPr/>
            <a:lstStyle/>
            <a:p>
              <a:endParaRPr lang="en-US"/>
            </a:p>
          </p:txBody>
        </p:sp>
        <p:sp>
          <p:nvSpPr>
            <p:cNvPr id="44308" name="Rectangle 67"/>
            <p:cNvSpPr>
              <a:spLocks noChangeArrowheads="1"/>
            </p:cNvSpPr>
            <p:nvPr/>
          </p:nvSpPr>
          <p:spPr bwMode="auto">
            <a:xfrm>
              <a:off x="1491" y="932"/>
              <a:ext cx="617" cy="1"/>
            </a:xfrm>
            <a:prstGeom prst="rect">
              <a:avLst/>
            </a:prstGeom>
            <a:solidFill>
              <a:srgbClr val="000000"/>
            </a:solidFill>
            <a:ln w="9525">
              <a:noFill/>
              <a:miter lim="800000"/>
              <a:headEnd/>
              <a:tailEnd/>
            </a:ln>
          </p:spPr>
          <p:txBody>
            <a:bodyPr/>
            <a:lstStyle/>
            <a:p>
              <a:pPr eaLnBrk="0" hangingPunct="0"/>
              <a:endParaRPr lang="en-US"/>
            </a:p>
          </p:txBody>
        </p:sp>
        <p:sp>
          <p:nvSpPr>
            <p:cNvPr id="44309" name="Line 68"/>
            <p:cNvSpPr>
              <a:spLocks noChangeShapeType="1"/>
            </p:cNvSpPr>
            <p:nvPr/>
          </p:nvSpPr>
          <p:spPr bwMode="auto">
            <a:xfrm>
              <a:off x="2723" y="932"/>
              <a:ext cx="616" cy="1"/>
            </a:xfrm>
            <a:prstGeom prst="line">
              <a:avLst/>
            </a:prstGeom>
            <a:noFill/>
            <a:ln w="0">
              <a:solidFill>
                <a:srgbClr val="000000"/>
              </a:solidFill>
              <a:round/>
              <a:headEnd/>
              <a:tailEnd/>
            </a:ln>
          </p:spPr>
          <p:txBody>
            <a:bodyPr/>
            <a:lstStyle/>
            <a:p>
              <a:endParaRPr lang="en-US"/>
            </a:p>
          </p:txBody>
        </p:sp>
        <p:sp>
          <p:nvSpPr>
            <p:cNvPr id="44310" name="Rectangle 69"/>
            <p:cNvSpPr>
              <a:spLocks noChangeArrowheads="1"/>
            </p:cNvSpPr>
            <p:nvPr/>
          </p:nvSpPr>
          <p:spPr bwMode="auto">
            <a:xfrm>
              <a:off x="2723" y="932"/>
              <a:ext cx="616" cy="1"/>
            </a:xfrm>
            <a:prstGeom prst="rect">
              <a:avLst/>
            </a:prstGeom>
            <a:solidFill>
              <a:srgbClr val="000000"/>
            </a:solidFill>
            <a:ln w="9525">
              <a:noFill/>
              <a:miter lim="800000"/>
              <a:headEnd/>
              <a:tailEnd/>
            </a:ln>
          </p:spPr>
          <p:txBody>
            <a:bodyPr/>
            <a:lstStyle/>
            <a:p>
              <a:pPr eaLnBrk="0" hangingPunct="0"/>
              <a:endParaRPr lang="en-US"/>
            </a:p>
          </p:txBody>
        </p:sp>
        <p:sp>
          <p:nvSpPr>
            <p:cNvPr id="44311" name="Line 70"/>
            <p:cNvSpPr>
              <a:spLocks noChangeShapeType="1"/>
            </p:cNvSpPr>
            <p:nvPr/>
          </p:nvSpPr>
          <p:spPr bwMode="auto">
            <a:xfrm>
              <a:off x="1491" y="1097"/>
              <a:ext cx="1" cy="1"/>
            </a:xfrm>
            <a:prstGeom prst="line">
              <a:avLst/>
            </a:prstGeom>
            <a:noFill/>
            <a:ln w="0">
              <a:solidFill>
                <a:srgbClr val="000000"/>
              </a:solidFill>
              <a:round/>
              <a:headEnd/>
              <a:tailEnd/>
            </a:ln>
          </p:spPr>
          <p:txBody>
            <a:bodyPr/>
            <a:lstStyle/>
            <a:p>
              <a:endParaRPr lang="en-US"/>
            </a:p>
          </p:txBody>
        </p:sp>
        <p:sp>
          <p:nvSpPr>
            <p:cNvPr id="44312" name="Rectangle 71"/>
            <p:cNvSpPr>
              <a:spLocks noChangeArrowheads="1"/>
            </p:cNvSpPr>
            <p:nvPr/>
          </p:nvSpPr>
          <p:spPr bwMode="auto">
            <a:xfrm>
              <a:off x="1491" y="1097"/>
              <a:ext cx="1" cy="1"/>
            </a:xfrm>
            <a:prstGeom prst="rect">
              <a:avLst/>
            </a:prstGeom>
            <a:solidFill>
              <a:srgbClr val="000000"/>
            </a:solidFill>
            <a:ln w="9525">
              <a:noFill/>
              <a:miter lim="800000"/>
              <a:headEnd/>
              <a:tailEnd/>
            </a:ln>
          </p:spPr>
          <p:txBody>
            <a:bodyPr/>
            <a:lstStyle/>
            <a:p>
              <a:pPr eaLnBrk="0" hangingPunct="0"/>
              <a:endParaRPr lang="en-US"/>
            </a:p>
          </p:txBody>
        </p:sp>
        <p:sp>
          <p:nvSpPr>
            <p:cNvPr id="44313" name="Line 72"/>
            <p:cNvSpPr>
              <a:spLocks noChangeShapeType="1"/>
            </p:cNvSpPr>
            <p:nvPr/>
          </p:nvSpPr>
          <p:spPr bwMode="auto">
            <a:xfrm>
              <a:off x="2108" y="1097"/>
              <a:ext cx="615" cy="1"/>
            </a:xfrm>
            <a:prstGeom prst="line">
              <a:avLst/>
            </a:prstGeom>
            <a:noFill/>
            <a:ln w="0">
              <a:solidFill>
                <a:srgbClr val="000000"/>
              </a:solidFill>
              <a:round/>
              <a:headEnd/>
              <a:tailEnd/>
            </a:ln>
          </p:spPr>
          <p:txBody>
            <a:bodyPr/>
            <a:lstStyle/>
            <a:p>
              <a:endParaRPr lang="en-US"/>
            </a:p>
          </p:txBody>
        </p:sp>
        <p:sp>
          <p:nvSpPr>
            <p:cNvPr id="44314" name="Rectangle 73"/>
            <p:cNvSpPr>
              <a:spLocks noChangeArrowheads="1"/>
            </p:cNvSpPr>
            <p:nvPr/>
          </p:nvSpPr>
          <p:spPr bwMode="auto">
            <a:xfrm>
              <a:off x="2108" y="1097"/>
              <a:ext cx="615" cy="1"/>
            </a:xfrm>
            <a:prstGeom prst="rect">
              <a:avLst/>
            </a:prstGeom>
            <a:solidFill>
              <a:srgbClr val="000000"/>
            </a:solidFill>
            <a:ln w="9525">
              <a:noFill/>
              <a:miter lim="800000"/>
              <a:headEnd/>
              <a:tailEnd/>
            </a:ln>
          </p:spPr>
          <p:txBody>
            <a:bodyPr/>
            <a:lstStyle/>
            <a:p>
              <a:pPr eaLnBrk="0" hangingPunct="0"/>
              <a:endParaRPr lang="en-US"/>
            </a:p>
          </p:txBody>
        </p:sp>
        <p:sp>
          <p:nvSpPr>
            <p:cNvPr id="44315" name="Line 74"/>
            <p:cNvSpPr>
              <a:spLocks noChangeShapeType="1"/>
            </p:cNvSpPr>
            <p:nvPr/>
          </p:nvSpPr>
          <p:spPr bwMode="auto">
            <a:xfrm>
              <a:off x="1491" y="1344"/>
              <a:ext cx="617" cy="1"/>
            </a:xfrm>
            <a:prstGeom prst="line">
              <a:avLst/>
            </a:prstGeom>
            <a:noFill/>
            <a:ln w="0">
              <a:solidFill>
                <a:srgbClr val="000000"/>
              </a:solidFill>
              <a:round/>
              <a:headEnd/>
              <a:tailEnd/>
            </a:ln>
          </p:spPr>
          <p:txBody>
            <a:bodyPr/>
            <a:lstStyle/>
            <a:p>
              <a:endParaRPr lang="en-US"/>
            </a:p>
          </p:txBody>
        </p:sp>
        <p:sp>
          <p:nvSpPr>
            <p:cNvPr id="44316" name="Rectangle 75"/>
            <p:cNvSpPr>
              <a:spLocks noChangeArrowheads="1"/>
            </p:cNvSpPr>
            <p:nvPr/>
          </p:nvSpPr>
          <p:spPr bwMode="auto">
            <a:xfrm>
              <a:off x="1491" y="1344"/>
              <a:ext cx="617" cy="1"/>
            </a:xfrm>
            <a:prstGeom prst="rect">
              <a:avLst/>
            </a:prstGeom>
            <a:solidFill>
              <a:srgbClr val="000000"/>
            </a:solidFill>
            <a:ln w="9525">
              <a:noFill/>
              <a:miter lim="800000"/>
              <a:headEnd/>
              <a:tailEnd/>
            </a:ln>
          </p:spPr>
          <p:txBody>
            <a:bodyPr/>
            <a:lstStyle/>
            <a:p>
              <a:pPr eaLnBrk="0" hangingPunct="0"/>
              <a:endParaRPr lang="en-US"/>
            </a:p>
          </p:txBody>
        </p:sp>
        <p:sp>
          <p:nvSpPr>
            <p:cNvPr id="44317" name="Line 76"/>
            <p:cNvSpPr>
              <a:spLocks noChangeShapeType="1"/>
            </p:cNvSpPr>
            <p:nvPr/>
          </p:nvSpPr>
          <p:spPr bwMode="auto">
            <a:xfrm>
              <a:off x="2723" y="1344"/>
              <a:ext cx="616" cy="1"/>
            </a:xfrm>
            <a:prstGeom prst="line">
              <a:avLst/>
            </a:prstGeom>
            <a:noFill/>
            <a:ln w="0">
              <a:solidFill>
                <a:srgbClr val="000000"/>
              </a:solidFill>
              <a:round/>
              <a:headEnd/>
              <a:tailEnd/>
            </a:ln>
          </p:spPr>
          <p:txBody>
            <a:bodyPr/>
            <a:lstStyle/>
            <a:p>
              <a:endParaRPr lang="en-US"/>
            </a:p>
          </p:txBody>
        </p:sp>
        <p:sp>
          <p:nvSpPr>
            <p:cNvPr id="44318" name="Rectangle 77"/>
            <p:cNvSpPr>
              <a:spLocks noChangeArrowheads="1"/>
            </p:cNvSpPr>
            <p:nvPr/>
          </p:nvSpPr>
          <p:spPr bwMode="auto">
            <a:xfrm>
              <a:off x="2723" y="1344"/>
              <a:ext cx="616" cy="1"/>
            </a:xfrm>
            <a:prstGeom prst="rect">
              <a:avLst/>
            </a:prstGeom>
            <a:solidFill>
              <a:srgbClr val="000000"/>
            </a:solidFill>
            <a:ln w="9525">
              <a:noFill/>
              <a:miter lim="800000"/>
              <a:headEnd/>
              <a:tailEnd/>
            </a:ln>
          </p:spPr>
          <p:txBody>
            <a:bodyPr/>
            <a:lstStyle/>
            <a:p>
              <a:pPr eaLnBrk="0" hangingPunct="0"/>
              <a:endParaRPr lang="en-US"/>
            </a:p>
          </p:txBody>
        </p:sp>
        <p:sp>
          <p:nvSpPr>
            <p:cNvPr id="44319" name="Line 78"/>
            <p:cNvSpPr>
              <a:spLocks noChangeShapeType="1"/>
            </p:cNvSpPr>
            <p:nvPr/>
          </p:nvSpPr>
          <p:spPr bwMode="auto">
            <a:xfrm>
              <a:off x="1491" y="1674"/>
              <a:ext cx="1" cy="1"/>
            </a:xfrm>
            <a:prstGeom prst="line">
              <a:avLst/>
            </a:prstGeom>
            <a:noFill/>
            <a:ln w="0">
              <a:solidFill>
                <a:srgbClr val="000000"/>
              </a:solidFill>
              <a:round/>
              <a:headEnd/>
              <a:tailEnd/>
            </a:ln>
          </p:spPr>
          <p:txBody>
            <a:bodyPr/>
            <a:lstStyle/>
            <a:p>
              <a:endParaRPr lang="en-US"/>
            </a:p>
          </p:txBody>
        </p:sp>
        <p:sp>
          <p:nvSpPr>
            <p:cNvPr id="44320" name="Rectangle 79"/>
            <p:cNvSpPr>
              <a:spLocks noChangeArrowheads="1"/>
            </p:cNvSpPr>
            <p:nvPr/>
          </p:nvSpPr>
          <p:spPr bwMode="auto">
            <a:xfrm>
              <a:off x="1491" y="1674"/>
              <a:ext cx="1" cy="1"/>
            </a:xfrm>
            <a:prstGeom prst="rect">
              <a:avLst/>
            </a:prstGeom>
            <a:solidFill>
              <a:srgbClr val="000000"/>
            </a:solidFill>
            <a:ln w="9525">
              <a:noFill/>
              <a:miter lim="800000"/>
              <a:headEnd/>
              <a:tailEnd/>
            </a:ln>
          </p:spPr>
          <p:txBody>
            <a:bodyPr/>
            <a:lstStyle/>
            <a:p>
              <a:pPr eaLnBrk="0" hangingPunct="0"/>
              <a:endParaRPr lang="en-US"/>
            </a:p>
          </p:txBody>
        </p:sp>
        <p:sp>
          <p:nvSpPr>
            <p:cNvPr id="44321" name="Line 80"/>
            <p:cNvSpPr>
              <a:spLocks noChangeShapeType="1"/>
            </p:cNvSpPr>
            <p:nvPr/>
          </p:nvSpPr>
          <p:spPr bwMode="auto">
            <a:xfrm>
              <a:off x="2108" y="1674"/>
              <a:ext cx="615" cy="1"/>
            </a:xfrm>
            <a:prstGeom prst="line">
              <a:avLst/>
            </a:prstGeom>
            <a:noFill/>
            <a:ln w="0">
              <a:solidFill>
                <a:srgbClr val="000000"/>
              </a:solidFill>
              <a:round/>
              <a:headEnd/>
              <a:tailEnd/>
            </a:ln>
          </p:spPr>
          <p:txBody>
            <a:bodyPr/>
            <a:lstStyle/>
            <a:p>
              <a:endParaRPr lang="en-US"/>
            </a:p>
          </p:txBody>
        </p:sp>
        <p:sp>
          <p:nvSpPr>
            <p:cNvPr id="44322" name="Rectangle 81"/>
            <p:cNvSpPr>
              <a:spLocks noChangeArrowheads="1"/>
            </p:cNvSpPr>
            <p:nvPr/>
          </p:nvSpPr>
          <p:spPr bwMode="auto">
            <a:xfrm>
              <a:off x="2108" y="1674"/>
              <a:ext cx="615" cy="1"/>
            </a:xfrm>
            <a:prstGeom prst="rect">
              <a:avLst/>
            </a:prstGeom>
            <a:solidFill>
              <a:srgbClr val="000000"/>
            </a:solidFill>
            <a:ln w="9525">
              <a:noFill/>
              <a:miter lim="800000"/>
              <a:headEnd/>
              <a:tailEnd/>
            </a:ln>
          </p:spPr>
          <p:txBody>
            <a:bodyPr/>
            <a:lstStyle/>
            <a:p>
              <a:pPr eaLnBrk="0" hangingPunct="0"/>
              <a:endParaRPr lang="en-US"/>
            </a:p>
          </p:txBody>
        </p:sp>
        <p:sp>
          <p:nvSpPr>
            <p:cNvPr id="44323" name="Line 82"/>
            <p:cNvSpPr>
              <a:spLocks noChangeShapeType="1"/>
            </p:cNvSpPr>
            <p:nvPr/>
          </p:nvSpPr>
          <p:spPr bwMode="auto">
            <a:xfrm>
              <a:off x="1491" y="1756"/>
              <a:ext cx="617" cy="1"/>
            </a:xfrm>
            <a:prstGeom prst="line">
              <a:avLst/>
            </a:prstGeom>
            <a:noFill/>
            <a:ln w="0">
              <a:solidFill>
                <a:srgbClr val="000000"/>
              </a:solidFill>
              <a:round/>
              <a:headEnd/>
              <a:tailEnd/>
            </a:ln>
          </p:spPr>
          <p:txBody>
            <a:bodyPr/>
            <a:lstStyle/>
            <a:p>
              <a:endParaRPr lang="en-US"/>
            </a:p>
          </p:txBody>
        </p:sp>
        <p:sp>
          <p:nvSpPr>
            <p:cNvPr id="44324" name="Rectangle 83"/>
            <p:cNvSpPr>
              <a:spLocks noChangeArrowheads="1"/>
            </p:cNvSpPr>
            <p:nvPr/>
          </p:nvSpPr>
          <p:spPr bwMode="auto">
            <a:xfrm>
              <a:off x="1491" y="1756"/>
              <a:ext cx="617" cy="1"/>
            </a:xfrm>
            <a:prstGeom prst="rect">
              <a:avLst/>
            </a:prstGeom>
            <a:solidFill>
              <a:srgbClr val="000000"/>
            </a:solidFill>
            <a:ln w="9525">
              <a:noFill/>
              <a:miter lim="800000"/>
              <a:headEnd/>
              <a:tailEnd/>
            </a:ln>
          </p:spPr>
          <p:txBody>
            <a:bodyPr/>
            <a:lstStyle/>
            <a:p>
              <a:pPr eaLnBrk="0" hangingPunct="0"/>
              <a:endParaRPr lang="en-US"/>
            </a:p>
          </p:txBody>
        </p:sp>
        <p:sp>
          <p:nvSpPr>
            <p:cNvPr id="44325" name="Line 84"/>
            <p:cNvSpPr>
              <a:spLocks noChangeShapeType="1"/>
            </p:cNvSpPr>
            <p:nvPr/>
          </p:nvSpPr>
          <p:spPr bwMode="auto">
            <a:xfrm>
              <a:off x="2723" y="1756"/>
              <a:ext cx="616" cy="1"/>
            </a:xfrm>
            <a:prstGeom prst="line">
              <a:avLst/>
            </a:prstGeom>
            <a:noFill/>
            <a:ln w="0">
              <a:solidFill>
                <a:srgbClr val="000000"/>
              </a:solidFill>
              <a:round/>
              <a:headEnd/>
              <a:tailEnd/>
            </a:ln>
          </p:spPr>
          <p:txBody>
            <a:bodyPr/>
            <a:lstStyle/>
            <a:p>
              <a:endParaRPr lang="en-US"/>
            </a:p>
          </p:txBody>
        </p:sp>
        <p:sp>
          <p:nvSpPr>
            <p:cNvPr id="44326" name="Rectangle 85"/>
            <p:cNvSpPr>
              <a:spLocks noChangeArrowheads="1"/>
            </p:cNvSpPr>
            <p:nvPr/>
          </p:nvSpPr>
          <p:spPr bwMode="auto">
            <a:xfrm>
              <a:off x="2723" y="1756"/>
              <a:ext cx="616" cy="1"/>
            </a:xfrm>
            <a:prstGeom prst="rect">
              <a:avLst/>
            </a:prstGeom>
            <a:solidFill>
              <a:srgbClr val="000000"/>
            </a:solidFill>
            <a:ln w="9525">
              <a:noFill/>
              <a:miter lim="800000"/>
              <a:headEnd/>
              <a:tailEnd/>
            </a:ln>
          </p:spPr>
          <p:txBody>
            <a:bodyPr/>
            <a:lstStyle/>
            <a:p>
              <a:pPr eaLnBrk="0" hangingPunct="0"/>
              <a:endParaRPr lang="en-US"/>
            </a:p>
          </p:txBody>
        </p:sp>
        <p:sp>
          <p:nvSpPr>
            <p:cNvPr id="44327" name="Line 86"/>
            <p:cNvSpPr>
              <a:spLocks noChangeShapeType="1"/>
            </p:cNvSpPr>
            <p:nvPr/>
          </p:nvSpPr>
          <p:spPr bwMode="auto">
            <a:xfrm>
              <a:off x="1491" y="2168"/>
              <a:ext cx="617" cy="1"/>
            </a:xfrm>
            <a:prstGeom prst="line">
              <a:avLst/>
            </a:prstGeom>
            <a:noFill/>
            <a:ln w="0">
              <a:solidFill>
                <a:srgbClr val="000000"/>
              </a:solidFill>
              <a:round/>
              <a:headEnd/>
              <a:tailEnd/>
            </a:ln>
          </p:spPr>
          <p:txBody>
            <a:bodyPr/>
            <a:lstStyle/>
            <a:p>
              <a:endParaRPr lang="en-US"/>
            </a:p>
          </p:txBody>
        </p:sp>
        <p:sp>
          <p:nvSpPr>
            <p:cNvPr id="44328" name="Rectangle 87"/>
            <p:cNvSpPr>
              <a:spLocks noChangeArrowheads="1"/>
            </p:cNvSpPr>
            <p:nvPr/>
          </p:nvSpPr>
          <p:spPr bwMode="auto">
            <a:xfrm>
              <a:off x="1491" y="2168"/>
              <a:ext cx="617" cy="1"/>
            </a:xfrm>
            <a:prstGeom prst="rect">
              <a:avLst/>
            </a:prstGeom>
            <a:solidFill>
              <a:srgbClr val="000000"/>
            </a:solidFill>
            <a:ln w="9525">
              <a:noFill/>
              <a:miter lim="800000"/>
              <a:headEnd/>
              <a:tailEnd/>
            </a:ln>
          </p:spPr>
          <p:txBody>
            <a:bodyPr/>
            <a:lstStyle/>
            <a:p>
              <a:pPr eaLnBrk="0" hangingPunct="0"/>
              <a:endParaRPr lang="en-US"/>
            </a:p>
          </p:txBody>
        </p:sp>
        <p:sp>
          <p:nvSpPr>
            <p:cNvPr id="44329" name="Line 88"/>
            <p:cNvSpPr>
              <a:spLocks noChangeShapeType="1"/>
            </p:cNvSpPr>
            <p:nvPr/>
          </p:nvSpPr>
          <p:spPr bwMode="auto">
            <a:xfrm>
              <a:off x="2723" y="2168"/>
              <a:ext cx="616" cy="1"/>
            </a:xfrm>
            <a:prstGeom prst="line">
              <a:avLst/>
            </a:prstGeom>
            <a:noFill/>
            <a:ln w="0">
              <a:solidFill>
                <a:srgbClr val="000000"/>
              </a:solidFill>
              <a:round/>
              <a:headEnd/>
              <a:tailEnd/>
            </a:ln>
          </p:spPr>
          <p:txBody>
            <a:bodyPr/>
            <a:lstStyle/>
            <a:p>
              <a:endParaRPr lang="en-US"/>
            </a:p>
          </p:txBody>
        </p:sp>
        <p:sp>
          <p:nvSpPr>
            <p:cNvPr id="44330" name="Rectangle 89"/>
            <p:cNvSpPr>
              <a:spLocks noChangeArrowheads="1"/>
            </p:cNvSpPr>
            <p:nvPr/>
          </p:nvSpPr>
          <p:spPr bwMode="auto">
            <a:xfrm>
              <a:off x="2723" y="2168"/>
              <a:ext cx="616" cy="1"/>
            </a:xfrm>
            <a:prstGeom prst="rect">
              <a:avLst/>
            </a:prstGeom>
            <a:solidFill>
              <a:srgbClr val="000000"/>
            </a:solidFill>
            <a:ln w="9525">
              <a:noFill/>
              <a:miter lim="800000"/>
              <a:headEnd/>
              <a:tailEnd/>
            </a:ln>
          </p:spPr>
          <p:txBody>
            <a:bodyPr/>
            <a:lstStyle/>
            <a:p>
              <a:pPr eaLnBrk="0" hangingPunct="0"/>
              <a:endParaRPr lang="en-US"/>
            </a:p>
          </p:txBody>
        </p:sp>
        <p:sp>
          <p:nvSpPr>
            <p:cNvPr id="44331" name="Line 90"/>
            <p:cNvSpPr>
              <a:spLocks noChangeShapeType="1"/>
            </p:cNvSpPr>
            <p:nvPr/>
          </p:nvSpPr>
          <p:spPr bwMode="auto">
            <a:xfrm>
              <a:off x="1491" y="2250"/>
              <a:ext cx="1" cy="1"/>
            </a:xfrm>
            <a:prstGeom prst="line">
              <a:avLst/>
            </a:prstGeom>
            <a:noFill/>
            <a:ln w="0">
              <a:solidFill>
                <a:srgbClr val="000000"/>
              </a:solidFill>
              <a:round/>
              <a:headEnd/>
              <a:tailEnd/>
            </a:ln>
          </p:spPr>
          <p:txBody>
            <a:bodyPr/>
            <a:lstStyle/>
            <a:p>
              <a:endParaRPr lang="en-US"/>
            </a:p>
          </p:txBody>
        </p:sp>
        <p:sp>
          <p:nvSpPr>
            <p:cNvPr id="44332" name="Rectangle 91"/>
            <p:cNvSpPr>
              <a:spLocks noChangeArrowheads="1"/>
            </p:cNvSpPr>
            <p:nvPr/>
          </p:nvSpPr>
          <p:spPr bwMode="auto">
            <a:xfrm>
              <a:off x="1491" y="2250"/>
              <a:ext cx="1" cy="1"/>
            </a:xfrm>
            <a:prstGeom prst="rect">
              <a:avLst/>
            </a:prstGeom>
            <a:solidFill>
              <a:srgbClr val="000000"/>
            </a:solidFill>
            <a:ln w="9525">
              <a:noFill/>
              <a:miter lim="800000"/>
              <a:headEnd/>
              <a:tailEnd/>
            </a:ln>
          </p:spPr>
          <p:txBody>
            <a:bodyPr/>
            <a:lstStyle/>
            <a:p>
              <a:pPr eaLnBrk="0" hangingPunct="0"/>
              <a:endParaRPr lang="en-US"/>
            </a:p>
          </p:txBody>
        </p:sp>
        <p:sp>
          <p:nvSpPr>
            <p:cNvPr id="44333" name="Line 92"/>
            <p:cNvSpPr>
              <a:spLocks noChangeShapeType="1"/>
            </p:cNvSpPr>
            <p:nvPr/>
          </p:nvSpPr>
          <p:spPr bwMode="auto">
            <a:xfrm>
              <a:off x="2108" y="2250"/>
              <a:ext cx="615" cy="1"/>
            </a:xfrm>
            <a:prstGeom prst="line">
              <a:avLst/>
            </a:prstGeom>
            <a:noFill/>
            <a:ln w="0">
              <a:solidFill>
                <a:srgbClr val="000000"/>
              </a:solidFill>
              <a:round/>
              <a:headEnd/>
              <a:tailEnd/>
            </a:ln>
          </p:spPr>
          <p:txBody>
            <a:bodyPr/>
            <a:lstStyle/>
            <a:p>
              <a:endParaRPr lang="en-US"/>
            </a:p>
          </p:txBody>
        </p:sp>
        <p:sp>
          <p:nvSpPr>
            <p:cNvPr id="44334" name="Rectangle 93"/>
            <p:cNvSpPr>
              <a:spLocks noChangeArrowheads="1"/>
            </p:cNvSpPr>
            <p:nvPr/>
          </p:nvSpPr>
          <p:spPr bwMode="auto">
            <a:xfrm>
              <a:off x="2108" y="2250"/>
              <a:ext cx="615" cy="1"/>
            </a:xfrm>
            <a:prstGeom prst="rect">
              <a:avLst/>
            </a:prstGeom>
            <a:solidFill>
              <a:srgbClr val="000000"/>
            </a:solidFill>
            <a:ln w="9525">
              <a:noFill/>
              <a:miter lim="800000"/>
              <a:headEnd/>
              <a:tailEnd/>
            </a:ln>
          </p:spPr>
          <p:txBody>
            <a:bodyPr/>
            <a:lstStyle/>
            <a:p>
              <a:pPr eaLnBrk="0" hangingPunct="0"/>
              <a:endParaRPr lang="en-US"/>
            </a:p>
          </p:txBody>
        </p:sp>
        <p:sp>
          <p:nvSpPr>
            <p:cNvPr id="44335" name="Line 94"/>
            <p:cNvSpPr>
              <a:spLocks noChangeShapeType="1"/>
            </p:cNvSpPr>
            <p:nvPr/>
          </p:nvSpPr>
          <p:spPr bwMode="auto">
            <a:xfrm>
              <a:off x="1491" y="2580"/>
              <a:ext cx="617" cy="1"/>
            </a:xfrm>
            <a:prstGeom prst="line">
              <a:avLst/>
            </a:prstGeom>
            <a:noFill/>
            <a:ln w="0">
              <a:solidFill>
                <a:srgbClr val="000000"/>
              </a:solidFill>
              <a:round/>
              <a:headEnd/>
              <a:tailEnd/>
            </a:ln>
          </p:spPr>
          <p:txBody>
            <a:bodyPr/>
            <a:lstStyle/>
            <a:p>
              <a:endParaRPr lang="en-US"/>
            </a:p>
          </p:txBody>
        </p:sp>
        <p:sp>
          <p:nvSpPr>
            <p:cNvPr id="44336" name="Rectangle 95"/>
            <p:cNvSpPr>
              <a:spLocks noChangeArrowheads="1"/>
            </p:cNvSpPr>
            <p:nvPr/>
          </p:nvSpPr>
          <p:spPr bwMode="auto">
            <a:xfrm>
              <a:off x="1491" y="2580"/>
              <a:ext cx="617" cy="1"/>
            </a:xfrm>
            <a:prstGeom prst="rect">
              <a:avLst/>
            </a:prstGeom>
            <a:solidFill>
              <a:srgbClr val="000000"/>
            </a:solidFill>
            <a:ln w="9525">
              <a:noFill/>
              <a:miter lim="800000"/>
              <a:headEnd/>
              <a:tailEnd/>
            </a:ln>
          </p:spPr>
          <p:txBody>
            <a:bodyPr/>
            <a:lstStyle/>
            <a:p>
              <a:pPr eaLnBrk="0" hangingPunct="0"/>
              <a:endParaRPr lang="en-US"/>
            </a:p>
          </p:txBody>
        </p:sp>
        <p:sp>
          <p:nvSpPr>
            <p:cNvPr id="44337" name="Line 96"/>
            <p:cNvSpPr>
              <a:spLocks noChangeShapeType="1"/>
            </p:cNvSpPr>
            <p:nvPr/>
          </p:nvSpPr>
          <p:spPr bwMode="auto">
            <a:xfrm>
              <a:off x="2723" y="2580"/>
              <a:ext cx="616" cy="1"/>
            </a:xfrm>
            <a:prstGeom prst="line">
              <a:avLst/>
            </a:prstGeom>
            <a:noFill/>
            <a:ln w="0">
              <a:solidFill>
                <a:srgbClr val="000000"/>
              </a:solidFill>
              <a:round/>
              <a:headEnd/>
              <a:tailEnd/>
            </a:ln>
          </p:spPr>
          <p:txBody>
            <a:bodyPr/>
            <a:lstStyle/>
            <a:p>
              <a:endParaRPr lang="en-US"/>
            </a:p>
          </p:txBody>
        </p:sp>
        <p:sp>
          <p:nvSpPr>
            <p:cNvPr id="44338" name="Rectangle 97"/>
            <p:cNvSpPr>
              <a:spLocks noChangeArrowheads="1"/>
            </p:cNvSpPr>
            <p:nvPr/>
          </p:nvSpPr>
          <p:spPr bwMode="auto">
            <a:xfrm>
              <a:off x="2723" y="2580"/>
              <a:ext cx="616" cy="1"/>
            </a:xfrm>
            <a:prstGeom prst="rect">
              <a:avLst/>
            </a:prstGeom>
            <a:solidFill>
              <a:srgbClr val="000000"/>
            </a:solidFill>
            <a:ln w="9525">
              <a:noFill/>
              <a:miter lim="800000"/>
              <a:headEnd/>
              <a:tailEnd/>
            </a:ln>
          </p:spPr>
          <p:txBody>
            <a:bodyPr/>
            <a:lstStyle/>
            <a:p>
              <a:pPr eaLnBrk="0" hangingPunct="0"/>
              <a:endParaRPr lang="en-US"/>
            </a:p>
          </p:txBody>
        </p:sp>
        <p:sp>
          <p:nvSpPr>
            <p:cNvPr id="44339" name="Line 98"/>
            <p:cNvSpPr>
              <a:spLocks noChangeShapeType="1"/>
            </p:cNvSpPr>
            <p:nvPr/>
          </p:nvSpPr>
          <p:spPr bwMode="auto">
            <a:xfrm>
              <a:off x="1491" y="2827"/>
              <a:ext cx="1" cy="1"/>
            </a:xfrm>
            <a:prstGeom prst="line">
              <a:avLst/>
            </a:prstGeom>
            <a:noFill/>
            <a:ln w="0">
              <a:solidFill>
                <a:srgbClr val="000000"/>
              </a:solidFill>
              <a:round/>
              <a:headEnd/>
              <a:tailEnd/>
            </a:ln>
          </p:spPr>
          <p:txBody>
            <a:bodyPr/>
            <a:lstStyle/>
            <a:p>
              <a:endParaRPr lang="en-US"/>
            </a:p>
          </p:txBody>
        </p:sp>
        <p:sp>
          <p:nvSpPr>
            <p:cNvPr id="44340" name="Rectangle 99"/>
            <p:cNvSpPr>
              <a:spLocks noChangeArrowheads="1"/>
            </p:cNvSpPr>
            <p:nvPr/>
          </p:nvSpPr>
          <p:spPr bwMode="auto">
            <a:xfrm>
              <a:off x="1491" y="2827"/>
              <a:ext cx="1" cy="1"/>
            </a:xfrm>
            <a:prstGeom prst="rect">
              <a:avLst/>
            </a:prstGeom>
            <a:solidFill>
              <a:srgbClr val="000000"/>
            </a:solidFill>
            <a:ln w="9525">
              <a:noFill/>
              <a:miter lim="800000"/>
              <a:headEnd/>
              <a:tailEnd/>
            </a:ln>
          </p:spPr>
          <p:txBody>
            <a:bodyPr/>
            <a:lstStyle/>
            <a:p>
              <a:pPr eaLnBrk="0" hangingPunct="0"/>
              <a:endParaRPr lang="en-US"/>
            </a:p>
          </p:txBody>
        </p:sp>
        <p:sp>
          <p:nvSpPr>
            <p:cNvPr id="44341" name="Line 100"/>
            <p:cNvSpPr>
              <a:spLocks noChangeShapeType="1"/>
            </p:cNvSpPr>
            <p:nvPr/>
          </p:nvSpPr>
          <p:spPr bwMode="auto">
            <a:xfrm>
              <a:off x="2108" y="2827"/>
              <a:ext cx="615" cy="1"/>
            </a:xfrm>
            <a:prstGeom prst="line">
              <a:avLst/>
            </a:prstGeom>
            <a:noFill/>
            <a:ln w="0">
              <a:solidFill>
                <a:srgbClr val="000000"/>
              </a:solidFill>
              <a:round/>
              <a:headEnd/>
              <a:tailEnd/>
            </a:ln>
          </p:spPr>
          <p:txBody>
            <a:bodyPr/>
            <a:lstStyle/>
            <a:p>
              <a:endParaRPr lang="en-US"/>
            </a:p>
          </p:txBody>
        </p:sp>
        <p:sp>
          <p:nvSpPr>
            <p:cNvPr id="44342" name="Rectangle 101"/>
            <p:cNvSpPr>
              <a:spLocks noChangeArrowheads="1"/>
            </p:cNvSpPr>
            <p:nvPr/>
          </p:nvSpPr>
          <p:spPr bwMode="auto">
            <a:xfrm>
              <a:off x="2108" y="2827"/>
              <a:ext cx="615" cy="1"/>
            </a:xfrm>
            <a:prstGeom prst="rect">
              <a:avLst/>
            </a:prstGeom>
            <a:solidFill>
              <a:srgbClr val="000000"/>
            </a:solidFill>
            <a:ln w="9525">
              <a:noFill/>
              <a:miter lim="800000"/>
              <a:headEnd/>
              <a:tailEnd/>
            </a:ln>
          </p:spPr>
          <p:txBody>
            <a:bodyPr/>
            <a:lstStyle/>
            <a:p>
              <a:pPr eaLnBrk="0" hangingPunct="0"/>
              <a:endParaRPr lang="en-US"/>
            </a:p>
          </p:txBody>
        </p:sp>
        <p:sp>
          <p:nvSpPr>
            <p:cNvPr id="44343" name="Line 102"/>
            <p:cNvSpPr>
              <a:spLocks noChangeShapeType="1"/>
            </p:cNvSpPr>
            <p:nvPr/>
          </p:nvSpPr>
          <p:spPr bwMode="auto">
            <a:xfrm>
              <a:off x="1491" y="2992"/>
              <a:ext cx="617" cy="1"/>
            </a:xfrm>
            <a:prstGeom prst="line">
              <a:avLst/>
            </a:prstGeom>
            <a:noFill/>
            <a:ln w="0">
              <a:solidFill>
                <a:srgbClr val="000000"/>
              </a:solidFill>
              <a:round/>
              <a:headEnd/>
              <a:tailEnd/>
            </a:ln>
          </p:spPr>
          <p:txBody>
            <a:bodyPr/>
            <a:lstStyle/>
            <a:p>
              <a:endParaRPr lang="en-US"/>
            </a:p>
          </p:txBody>
        </p:sp>
        <p:sp>
          <p:nvSpPr>
            <p:cNvPr id="44344" name="Rectangle 103"/>
            <p:cNvSpPr>
              <a:spLocks noChangeArrowheads="1"/>
            </p:cNvSpPr>
            <p:nvPr/>
          </p:nvSpPr>
          <p:spPr bwMode="auto">
            <a:xfrm>
              <a:off x="1491" y="2992"/>
              <a:ext cx="617" cy="1"/>
            </a:xfrm>
            <a:prstGeom prst="rect">
              <a:avLst/>
            </a:prstGeom>
            <a:solidFill>
              <a:srgbClr val="000000"/>
            </a:solidFill>
            <a:ln w="9525">
              <a:noFill/>
              <a:miter lim="800000"/>
              <a:headEnd/>
              <a:tailEnd/>
            </a:ln>
          </p:spPr>
          <p:txBody>
            <a:bodyPr/>
            <a:lstStyle/>
            <a:p>
              <a:pPr eaLnBrk="0" hangingPunct="0"/>
              <a:endParaRPr lang="en-US"/>
            </a:p>
          </p:txBody>
        </p:sp>
        <p:sp>
          <p:nvSpPr>
            <p:cNvPr id="44345" name="Line 104"/>
            <p:cNvSpPr>
              <a:spLocks noChangeShapeType="1"/>
            </p:cNvSpPr>
            <p:nvPr/>
          </p:nvSpPr>
          <p:spPr bwMode="auto">
            <a:xfrm>
              <a:off x="2723" y="2992"/>
              <a:ext cx="616" cy="1"/>
            </a:xfrm>
            <a:prstGeom prst="line">
              <a:avLst/>
            </a:prstGeom>
            <a:noFill/>
            <a:ln w="0">
              <a:solidFill>
                <a:srgbClr val="000000"/>
              </a:solidFill>
              <a:round/>
              <a:headEnd/>
              <a:tailEnd/>
            </a:ln>
          </p:spPr>
          <p:txBody>
            <a:bodyPr/>
            <a:lstStyle/>
            <a:p>
              <a:endParaRPr lang="en-US"/>
            </a:p>
          </p:txBody>
        </p:sp>
        <p:sp>
          <p:nvSpPr>
            <p:cNvPr id="44346" name="Rectangle 105"/>
            <p:cNvSpPr>
              <a:spLocks noChangeArrowheads="1"/>
            </p:cNvSpPr>
            <p:nvPr/>
          </p:nvSpPr>
          <p:spPr bwMode="auto">
            <a:xfrm>
              <a:off x="2723" y="2992"/>
              <a:ext cx="616" cy="1"/>
            </a:xfrm>
            <a:prstGeom prst="rect">
              <a:avLst/>
            </a:prstGeom>
            <a:solidFill>
              <a:srgbClr val="000000"/>
            </a:solidFill>
            <a:ln w="9525">
              <a:noFill/>
              <a:miter lim="800000"/>
              <a:headEnd/>
              <a:tailEnd/>
            </a:ln>
          </p:spPr>
          <p:txBody>
            <a:bodyPr/>
            <a:lstStyle/>
            <a:p>
              <a:pPr eaLnBrk="0" hangingPunct="0"/>
              <a:endParaRPr lang="en-US"/>
            </a:p>
          </p:txBody>
        </p:sp>
        <p:sp>
          <p:nvSpPr>
            <p:cNvPr id="44347" name="Line 106"/>
            <p:cNvSpPr>
              <a:spLocks noChangeShapeType="1"/>
            </p:cNvSpPr>
            <p:nvPr/>
          </p:nvSpPr>
          <p:spPr bwMode="auto">
            <a:xfrm>
              <a:off x="1491" y="3815"/>
              <a:ext cx="617" cy="1"/>
            </a:xfrm>
            <a:prstGeom prst="line">
              <a:avLst/>
            </a:prstGeom>
            <a:noFill/>
            <a:ln w="0">
              <a:solidFill>
                <a:srgbClr val="000000"/>
              </a:solidFill>
              <a:round/>
              <a:headEnd/>
              <a:tailEnd/>
            </a:ln>
          </p:spPr>
          <p:txBody>
            <a:bodyPr/>
            <a:lstStyle/>
            <a:p>
              <a:endParaRPr lang="en-US"/>
            </a:p>
          </p:txBody>
        </p:sp>
        <p:sp>
          <p:nvSpPr>
            <p:cNvPr id="44348" name="Rectangle 107"/>
            <p:cNvSpPr>
              <a:spLocks noChangeArrowheads="1"/>
            </p:cNvSpPr>
            <p:nvPr/>
          </p:nvSpPr>
          <p:spPr bwMode="auto">
            <a:xfrm>
              <a:off x="1491" y="3815"/>
              <a:ext cx="617" cy="1"/>
            </a:xfrm>
            <a:prstGeom prst="rect">
              <a:avLst/>
            </a:prstGeom>
            <a:solidFill>
              <a:srgbClr val="000000"/>
            </a:solidFill>
            <a:ln w="9525">
              <a:noFill/>
              <a:miter lim="800000"/>
              <a:headEnd/>
              <a:tailEnd/>
            </a:ln>
          </p:spPr>
          <p:txBody>
            <a:bodyPr/>
            <a:lstStyle/>
            <a:p>
              <a:pPr eaLnBrk="0" hangingPunct="0"/>
              <a:endParaRPr lang="en-US"/>
            </a:p>
          </p:txBody>
        </p:sp>
        <p:sp>
          <p:nvSpPr>
            <p:cNvPr id="44349" name="Line 108"/>
            <p:cNvSpPr>
              <a:spLocks noChangeShapeType="1"/>
            </p:cNvSpPr>
            <p:nvPr/>
          </p:nvSpPr>
          <p:spPr bwMode="auto">
            <a:xfrm>
              <a:off x="2723" y="3815"/>
              <a:ext cx="616" cy="1"/>
            </a:xfrm>
            <a:prstGeom prst="line">
              <a:avLst/>
            </a:prstGeom>
            <a:noFill/>
            <a:ln w="0">
              <a:solidFill>
                <a:srgbClr val="000000"/>
              </a:solidFill>
              <a:round/>
              <a:headEnd/>
              <a:tailEnd/>
            </a:ln>
          </p:spPr>
          <p:txBody>
            <a:bodyPr/>
            <a:lstStyle/>
            <a:p>
              <a:endParaRPr lang="en-US"/>
            </a:p>
          </p:txBody>
        </p:sp>
        <p:sp>
          <p:nvSpPr>
            <p:cNvPr id="44350" name="Rectangle 109"/>
            <p:cNvSpPr>
              <a:spLocks noChangeArrowheads="1"/>
            </p:cNvSpPr>
            <p:nvPr/>
          </p:nvSpPr>
          <p:spPr bwMode="auto">
            <a:xfrm>
              <a:off x="2723" y="3815"/>
              <a:ext cx="616" cy="1"/>
            </a:xfrm>
            <a:prstGeom prst="rect">
              <a:avLst/>
            </a:prstGeom>
            <a:solidFill>
              <a:srgbClr val="000000"/>
            </a:solidFill>
            <a:ln w="9525">
              <a:noFill/>
              <a:miter lim="800000"/>
              <a:headEnd/>
              <a:tailEnd/>
            </a:ln>
          </p:spPr>
          <p:txBody>
            <a:bodyPr/>
            <a:lstStyle/>
            <a:p>
              <a:pPr eaLnBrk="0" hangingPunct="0"/>
              <a:endParaRPr lang="en-US"/>
            </a:p>
          </p:txBody>
        </p:sp>
        <p:sp>
          <p:nvSpPr>
            <p:cNvPr id="44351" name="Line 110"/>
            <p:cNvSpPr>
              <a:spLocks noChangeShapeType="1"/>
            </p:cNvSpPr>
            <p:nvPr/>
          </p:nvSpPr>
          <p:spPr bwMode="auto">
            <a:xfrm>
              <a:off x="1491" y="3980"/>
              <a:ext cx="1" cy="1"/>
            </a:xfrm>
            <a:prstGeom prst="line">
              <a:avLst/>
            </a:prstGeom>
            <a:noFill/>
            <a:ln w="0">
              <a:solidFill>
                <a:srgbClr val="000000"/>
              </a:solidFill>
              <a:round/>
              <a:headEnd/>
              <a:tailEnd/>
            </a:ln>
          </p:spPr>
          <p:txBody>
            <a:bodyPr/>
            <a:lstStyle/>
            <a:p>
              <a:endParaRPr lang="en-US"/>
            </a:p>
          </p:txBody>
        </p:sp>
        <p:sp>
          <p:nvSpPr>
            <p:cNvPr id="44352" name="Rectangle 111"/>
            <p:cNvSpPr>
              <a:spLocks noChangeArrowheads="1"/>
            </p:cNvSpPr>
            <p:nvPr/>
          </p:nvSpPr>
          <p:spPr bwMode="auto">
            <a:xfrm>
              <a:off x="1491" y="3980"/>
              <a:ext cx="1" cy="1"/>
            </a:xfrm>
            <a:prstGeom prst="rect">
              <a:avLst/>
            </a:prstGeom>
            <a:solidFill>
              <a:srgbClr val="000000"/>
            </a:solidFill>
            <a:ln w="9525">
              <a:noFill/>
              <a:miter lim="800000"/>
              <a:headEnd/>
              <a:tailEnd/>
            </a:ln>
          </p:spPr>
          <p:txBody>
            <a:bodyPr/>
            <a:lstStyle/>
            <a:p>
              <a:pPr eaLnBrk="0" hangingPunct="0"/>
              <a:endParaRPr lang="en-US"/>
            </a:p>
          </p:txBody>
        </p:sp>
        <p:sp>
          <p:nvSpPr>
            <p:cNvPr id="44353" name="Line 112"/>
            <p:cNvSpPr>
              <a:spLocks noChangeShapeType="1"/>
            </p:cNvSpPr>
            <p:nvPr/>
          </p:nvSpPr>
          <p:spPr bwMode="auto">
            <a:xfrm>
              <a:off x="2108" y="3980"/>
              <a:ext cx="615" cy="1"/>
            </a:xfrm>
            <a:prstGeom prst="line">
              <a:avLst/>
            </a:prstGeom>
            <a:noFill/>
            <a:ln w="0">
              <a:solidFill>
                <a:srgbClr val="000000"/>
              </a:solidFill>
              <a:round/>
              <a:headEnd/>
              <a:tailEnd/>
            </a:ln>
          </p:spPr>
          <p:txBody>
            <a:bodyPr/>
            <a:lstStyle/>
            <a:p>
              <a:endParaRPr lang="en-US"/>
            </a:p>
          </p:txBody>
        </p:sp>
        <p:sp>
          <p:nvSpPr>
            <p:cNvPr id="44354" name="Rectangle 113"/>
            <p:cNvSpPr>
              <a:spLocks noChangeArrowheads="1"/>
            </p:cNvSpPr>
            <p:nvPr/>
          </p:nvSpPr>
          <p:spPr bwMode="auto">
            <a:xfrm>
              <a:off x="2108" y="3980"/>
              <a:ext cx="615" cy="1"/>
            </a:xfrm>
            <a:prstGeom prst="rect">
              <a:avLst/>
            </a:prstGeom>
            <a:solidFill>
              <a:srgbClr val="000000"/>
            </a:solidFill>
            <a:ln w="9525">
              <a:noFill/>
              <a:miter lim="800000"/>
              <a:headEnd/>
              <a:tailEnd/>
            </a:ln>
          </p:spPr>
          <p:txBody>
            <a:bodyPr/>
            <a:lstStyle/>
            <a:p>
              <a:pPr eaLnBrk="0" hangingPunct="0"/>
              <a:endParaRPr lang="en-US"/>
            </a:p>
          </p:txBody>
        </p:sp>
        <p:sp>
          <p:nvSpPr>
            <p:cNvPr id="44355" name="Line 114"/>
            <p:cNvSpPr>
              <a:spLocks noChangeShapeType="1"/>
            </p:cNvSpPr>
            <p:nvPr/>
          </p:nvSpPr>
          <p:spPr bwMode="auto">
            <a:xfrm>
              <a:off x="1491" y="4227"/>
              <a:ext cx="617" cy="1"/>
            </a:xfrm>
            <a:prstGeom prst="line">
              <a:avLst/>
            </a:prstGeom>
            <a:noFill/>
            <a:ln w="0">
              <a:solidFill>
                <a:srgbClr val="000000"/>
              </a:solidFill>
              <a:round/>
              <a:headEnd/>
              <a:tailEnd/>
            </a:ln>
          </p:spPr>
          <p:txBody>
            <a:bodyPr/>
            <a:lstStyle/>
            <a:p>
              <a:endParaRPr lang="en-US"/>
            </a:p>
          </p:txBody>
        </p:sp>
        <p:sp>
          <p:nvSpPr>
            <p:cNvPr id="44356" name="Rectangle 115"/>
            <p:cNvSpPr>
              <a:spLocks noChangeArrowheads="1"/>
            </p:cNvSpPr>
            <p:nvPr/>
          </p:nvSpPr>
          <p:spPr bwMode="auto">
            <a:xfrm>
              <a:off x="1491" y="4227"/>
              <a:ext cx="617" cy="1"/>
            </a:xfrm>
            <a:prstGeom prst="rect">
              <a:avLst/>
            </a:prstGeom>
            <a:solidFill>
              <a:srgbClr val="000000"/>
            </a:solidFill>
            <a:ln w="9525">
              <a:noFill/>
              <a:miter lim="800000"/>
              <a:headEnd/>
              <a:tailEnd/>
            </a:ln>
          </p:spPr>
          <p:txBody>
            <a:bodyPr/>
            <a:lstStyle/>
            <a:p>
              <a:pPr eaLnBrk="0" hangingPunct="0"/>
              <a:endParaRPr lang="en-US"/>
            </a:p>
          </p:txBody>
        </p:sp>
        <p:sp>
          <p:nvSpPr>
            <p:cNvPr id="44357" name="Line 116"/>
            <p:cNvSpPr>
              <a:spLocks noChangeShapeType="1"/>
            </p:cNvSpPr>
            <p:nvPr/>
          </p:nvSpPr>
          <p:spPr bwMode="auto">
            <a:xfrm>
              <a:off x="2723" y="4227"/>
              <a:ext cx="616" cy="1"/>
            </a:xfrm>
            <a:prstGeom prst="line">
              <a:avLst/>
            </a:prstGeom>
            <a:noFill/>
            <a:ln w="0">
              <a:solidFill>
                <a:srgbClr val="000000"/>
              </a:solidFill>
              <a:round/>
              <a:headEnd/>
              <a:tailEnd/>
            </a:ln>
          </p:spPr>
          <p:txBody>
            <a:bodyPr/>
            <a:lstStyle/>
            <a:p>
              <a:endParaRPr lang="en-US"/>
            </a:p>
          </p:txBody>
        </p:sp>
        <p:sp>
          <p:nvSpPr>
            <p:cNvPr id="44358" name="Rectangle 117"/>
            <p:cNvSpPr>
              <a:spLocks noChangeArrowheads="1"/>
            </p:cNvSpPr>
            <p:nvPr/>
          </p:nvSpPr>
          <p:spPr bwMode="auto">
            <a:xfrm>
              <a:off x="2723" y="4227"/>
              <a:ext cx="616" cy="1"/>
            </a:xfrm>
            <a:prstGeom prst="rect">
              <a:avLst/>
            </a:prstGeom>
            <a:solidFill>
              <a:srgbClr val="000000"/>
            </a:solidFill>
            <a:ln w="9525">
              <a:noFill/>
              <a:miter lim="800000"/>
              <a:headEnd/>
              <a:tailEnd/>
            </a:ln>
          </p:spPr>
          <p:txBody>
            <a:bodyPr/>
            <a:lstStyle/>
            <a:p>
              <a:pPr eaLnBrk="0" hangingPunct="0"/>
              <a:endParaRPr lang="en-US"/>
            </a:p>
          </p:txBody>
        </p:sp>
        <p:sp>
          <p:nvSpPr>
            <p:cNvPr id="44359" name="Line 118"/>
            <p:cNvSpPr>
              <a:spLocks noChangeShapeType="1"/>
            </p:cNvSpPr>
            <p:nvPr/>
          </p:nvSpPr>
          <p:spPr bwMode="auto">
            <a:xfrm>
              <a:off x="1491" y="3"/>
              <a:ext cx="1" cy="4555"/>
            </a:xfrm>
            <a:prstGeom prst="line">
              <a:avLst/>
            </a:prstGeom>
            <a:noFill/>
            <a:ln w="0">
              <a:solidFill>
                <a:srgbClr val="000000"/>
              </a:solidFill>
              <a:round/>
              <a:headEnd/>
              <a:tailEnd/>
            </a:ln>
          </p:spPr>
          <p:txBody>
            <a:bodyPr/>
            <a:lstStyle/>
            <a:p>
              <a:endParaRPr lang="en-US"/>
            </a:p>
          </p:txBody>
        </p:sp>
        <p:sp>
          <p:nvSpPr>
            <p:cNvPr id="44360" name="Rectangle 119"/>
            <p:cNvSpPr>
              <a:spLocks noChangeArrowheads="1"/>
            </p:cNvSpPr>
            <p:nvPr/>
          </p:nvSpPr>
          <p:spPr bwMode="auto">
            <a:xfrm>
              <a:off x="1491" y="3"/>
              <a:ext cx="1" cy="4555"/>
            </a:xfrm>
            <a:prstGeom prst="rect">
              <a:avLst/>
            </a:prstGeom>
            <a:solidFill>
              <a:srgbClr val="000000"/>
            </a:solidFill>
            <a:ln w="9525">
              <a:noFill/>
              <a:miter lim="800000"/>
              <a:headEnd/>
              <a:tailEnd/>
            </a:ln>
          </p:spPr>
          <p:txBody>
            <a:bodyPr/>
            <a:lstStyle/>
            <a:p>
              <a:pPr eaLnBrk="0" hangingPunct="0"/>
              <a:endParaRPr lang="en-US"/>
            </a:p>
          </p:txBody>
        </p:sp>
        <p:sp>
          <p:nvSpPr>
            <p:cNvPr id="44361" name="Line 120"/>
            <p:cNvSpPr>
              <a:spLocks noChangeShapeType="1"/>
            </p:cNvSpPr>
            <p:nvPr/>
          </p:nvSpPr>
          <p:spPr bwMode="auto">
            <a:xfrm>
              <a:off x="2107" y="439"/>
              <a:ext cx="1" cy="4119"/>
            </a:xfrm>
            <a:prstGeom prst="line">
              <a:avLst/>
            </a:prstGeom>
            <a:noFill/>
            <a:ln w="0">
              <a:solidFill>
                <a:srgbClr val="000000"/>
              </a:solidFill>
              <a:round/>
              <a:headEnd/>
              <a:tailEnd/>
            </a:ln>
          </p:spPr>
          <p:txBody>
            <a:bodyPr/>
            <a:lstStyle/>
            <a:p>
              <a:endParaRPr lang="en-US"/>
            </a:p>
          </p:txBody>
        </p:sp>
        <p:sp>
          <p:nvSpPr>
            <p:cNvPr id="44362" name="Rectangle 121"/>
            <p:cNvSpPr>
              <a:spLocks noChangeArrowheads="1"/>
            </p:cNvSpPr>
            <p:nvPr/>
          </p:nvSpPr>
          <p:spPr bwMode="auto">
            <a:xfrm>
              <a:off x="2107" y="439"/>
              <a:ext cx="1" cy="4119"/>
            </a:xfrm>
            <a:prstGeom prst="rect">
              <a:avLst/>
            </a:prstGeom>
            <a:solidFill>
              <a:srgbClr val="000000"/>
            </a:solidFill>
            <a:ln w="9525">
              <a:noFill/>
              <a:miter lim="800000"/>
              <a:headEnd/>
              <a:tailEnd/>
            </a:ln>
          </p:spPr>
          <p:txBody>
            <a:bodyPr/>
            <a:lstStyle/>
            <a:p>
              <a:pPr eaLnBrk="0" hangingPunct="0"/>
              <a:endParaRPr lang="en-US"/>
            </a:p>
          </p:txBody>
        </p:sp>
        <p:sp>
          <p:nvSpPr>
            <p:cNvPr id="44363" name="Line 122"/>
            <p:cNvSpPr>
              <a:spLocks noChangeShapeType="1"/>
            </p:cNvSpPr>
            <p:nvPr/>
          </p:nvSpPr>
          <p:spPr bwMode="auto">
            <a:xfrm>
              <a:off x="2722" y="439"/>
              <a:ext cx="1" cy="4119"/>
            </a:xfrm>
            <a:prstGeom prst="line">
              <a:avLst/>
            </a:prstGeom>
            <a:noFill/>
            <a:ln w="0">
              <a:solidFill>
                <a:srgbClr val="000000"/>
              </a:solidFill>
              <a:round/>
              <a:headEnd/>
              <a:tailEnd/>
            </a:ln>
          </p:spPr>
          <p:txBody>
            <a:bodyPr/>
            <a:lstStyle/>
            <a:p>
              <a:endParaRPr lang="en-US"/>
            </a:p>
          </p:txBody>
        </p:sp>
        <p:sp>
          <p:nvSpPr>
            <p:cNvPr id="44364" name="Rectangle 123"/>
            <p:cNvSpPr>
              <a:spLocks noChangeArrowheads="1"/>
            </p:cNvSpPr>
            <p:nvPr/>
          </p:nvSpPr>
          <p:spPr bwMode="auto">
            <a:xfrm>
              <a:off x="2722" y="439"/>
              <a:ext cx="1" cy="4119"/>
            </a:xfrm>
            <a:prstGeom prst="rect">
              <a:avLst/>
            </a:prstGeom>
            <a:solidFill>
              <a:srgbClr val="000000"/>
            </a:solidFill>
            <a:ln w="9525">
              <a:noFill/>
              <a:miter lim="800000"/>
              <a:headEnd/>
              <a:tailEnd/>
            </a:ln>
          </p:spPr>
          <p:txBody>
            <a:bodyPr/>
            <a:lstStyle/>
            <a:p>
              <a:pPr eaLnBrk="0" hangingPunct="0"/>
              <a:endParaRPr lang="en-US"/>
            </a:p>
          </p:txBody>
        </p:sp>
        <p:sp>
          <p:nvSpPr>
            <p:cNvPr id="44365" name="Line 124"/>
            <p:cNvSpPr>
              <a:spLocks noChangeShapeType="1"/>
            </p:cNvSpPr>
            <p:nvPr/>
          </p:nvSpPr>
          <p:spPr bwMode="auto">
            <a:xfrm>
              <a:off x="3338" y="439"/>
              <a:ext cx="1" cy="4119"/>
            </a:xfrm>
            <a:prstGeom prst="line">
              <a:avLst/>
            </a:prstGeom>
            <a:noFill/>
            <a:ln w="0">
              <a:solidFill>
                <a:srgbClr val="000000"/>
              </a:solidFill>
              <a:round/>
              <a:headEnd/>
              <a:tailEnd/>
            </a:ln>
          </p:spPr>
          <p:txBody>
            <a:bodyPr/>
            <a:lstStyle/>
            <a:p>
              <a:endParaRPr lang="en-US"/>
            </a:p>
          </p:txBody>
        </p:sp>
        <p:sp>
          <p:nvSpPr>
            <p:cNvPr id="44366" name="Rectangle 125"/>
            <p:cNvSpPr>
              <a:spLocks noChangeArrowheads="1"/>
            </p:cNvSpPr>
            <p:nvPr/>
          </p:nvSpPr>
          <p:spPr bwMode="auto">
            <a:xfrm>
              <a:off x="3338" y="439"/>
              <a:ext cx="1" cy="4119"/>
            </a:xfrm>
            <a:prstGeom prst="rect">
              <a:avLst/>
            </a:prstGeom>
            <a:solidFill>
              <a:srgbClr val="000000"/>
            </a:solidFill>
            <a:ln w="9525">
              <a:noFill/>
              <a:miter lim="800000"/>
              <a:headEnd/>
              <a:tailEnd/>
            </a:ln>
          </p:spPr>
          <p:txBody>
            <a:bodyPr/>
            <a:lstStyle/>
            <a:p>
              <a:pPr eaLnBrk="0" hangingPunct="0"/>
              <a:endParaRPr lang="en-US"/>
            </a:p>
          </p:txBody>
        </p:sp>
        <p:sp>
          <p:nvSpPr>
            <p:cNvPr id="44367" name="Line 126"/>
            <p:cNvSpPr>
              <a:spLocks noChangeShapeType="1"/>
            </p:cNvSpPr>
            <p:nvPr/>
          </p:nvSpPr>
          <p:spPr bwMode="auto">
            <a:xfrm>
              <a:off x="3953" y="439"/>
              <a:ext cx="1" cy="4119"/>
            </a:xfrm>
            <a:prstGeom prst="line">
              <a:avLst/>
            </a:prstGeom>
            <a:noFill/>
            <a:ln w="0">
              <a:solidFill>
                <a:srgbClr val="000000"/>
              </a:solidFill>
              <a:round/>
              <a:headEnd/>
              <a:tailEnd/>
            </a:ln>
          </p:spPr>
          <p:txBody>
            <a:bodyPr/>
            <a:lstStyle/>
            <a:p>
              <a:endParaRPr lang="en-US"/>
            </a:p>
          </p:txBody>
        </p:sp>
        <p:sp>
          <p:nvSpPr>
            <p:cNvPr id="44368" name="Rectangle 127"/>
            <p:cNvSpPr>
              <a:spLocks noChangeArrowheads="1"/>
            </p:cNvSpPr>
            <p:nvPr/>
          </p:nvSpPr>
          <p:spPr bwMode="auto">
            <a:xfrm>
              <a:off x="3953" y="439"/>
              <a:ext cx="1" cy="4119"/>
            </a:xfrm>
            <a:prstGeom prst="rect">
              <a:avLst/>
            </a:prstGeom>
            <a:solidFill>
              <a:srgbClr val="000000"/>
            </a:solidFill>
            <a:ln w="9525">
              <a:noFill/>
              <a:miter lim="800000"/>
              <a:headEnd/>
              <a:tailEnd/>
            </a:ln>
          </p:spPr>
          <p:txBody>
            <a:bodyPr/>
            <a:lstStyle/>
            <a:p>
              <a:pPr eaLnBrk="0" hangingPunct="0"/>
              <a:endParaRPr lang="en-US"/>
            </a:p>
          </p:txBody>
        </p:sp>
        <p:sp>
          <p:nvSpPr>
            <p:cNvPr id="44369" name="Line 128"/>
            <p:cNvSpPr>
              <a:spLocks noChangeShapeType="1"/>
            </p:cNvSpPr>
            <p:nvPr/>
          </p:nvSpPr>
          <p:spPr bwMode="auto">
            <a:xfrm>
              <a:off x="4569" y="3"/>
              <a:ext cx="1" cy="4555"/>
            </a:xfrm>
            <a:prstGeom prst="line">
              <a:avLst/>
            </a:prstGeom>
            <a:noFill/>
            <a:ln w="0">
              <a:solidFill>
                <a:srgbClr val="000000"/>
              </a:solidFill>
              <a:round/>
              <a:headEnd/>
              <a:tailEnd/>
            </a:ln>
          </p:spPr>
          <p:txBody>
            <a:bodyPr/>
            <a:lstStyle/>
            <a:p>
              <a:endParaRPr lang="en-US"/>
            </a:p>
          </p:txBody>
        </p:sp>
        <p:sp>
          <p:nvSpPr>
            <p:cNvPr id="44370" name="Rectangle 129"/>
            <p:cNvSpPr>
              <a:spLocks noChangeArrowheads="1"/>
            </p:cNvSpPr>
            <p:nvPr/>
          </p:nvSpPr>
          <p:spPr bwMode="auto">
            <a:xfrm>
              <a:off x="4569" y="3"/>
              <a:ext cx="1" cy="4555"/>
            </a:xfrm>
            <a:prstGeom prst="rect">
              <a:avLst/>
            </a:prstGeom>
            <a:solidFill>
              <a:srgbClr val="000000"/>
            </a:solidFill>
            <a:ln w="9525">
              <a:noFill/>
              <a:miter lim="800000"/>
              <a:headEnd/>
              <a:tailEnd/>
            </a:ln>
          </p:spPr>
          <p:txBody>
            <a:bodyPr/>
            <a:lstStyle/>
            <a:p>
              <a:pPr eaLnBrk="0" hangingPunct="0"/>
              <a:endParaRPr lang="en-US"/>
            </a:p>
          </p:txBody>
        </p:sp>
        <p:sp>
          <p:nvSpPr>
            <p:cNvPr id="44371" name="Line 130"/>
            <p:cNvSpPr>
              <a:spLocks noChangeShapeType="1"/>
            </p:cNvSpPr>
            <p:nvPr/>
          </p:nvSpPr>
          <p:spPr bwMode="auto">
            <a:xfrm>
              <a:off x="1491" y="3"/>
              <a:ext cx="3079" cy="1"/>
            </a:xfrm>
            <a:prstGeom prst="line">
              <a:avLst/>
            </a:prstGeom>
            <a:noFill/>
            <a:ln w="0">
              <a:solidFill>
                <a:srgbClr val="000000"/>
              </a:solidFill>
              <a:round/>
              <a:headEnd/>
              <a:tailEnd/>
            </a:ln>
          </p:spPr>
          <p:txBody>
            <a:bodyPr/>
            <a:lstStyle/>
            <a:p>
              <a:endParaRPr lang="en-US"/>
            </a:p>
          </p:txBody>
        </p:sp>
        <p:sp>
          <p:nvSpPr>
            <p:cNvPr id="44372" name="Rectangle 131"/>
            <p:cNvSpPr>
              <a:spLocks noChangeArrowheads="1"/>
            </p:cNvSpPr>
            <p:nvPr/>
          </p:nvSpPr>
          <p:spPr bwMode="auto">
            <a:xfrm>
              <a:off x="1491" y="3"/>
              <a:ext cx="3079" cy="1"/>
            </a:xfrm>
            <a:prstGeom prst="rect">
              <a:avLst/>
            </a:prstGeom>
            <a:solidFill>
              <a:srgbClr val="000000"/>
            </a:solidFill>
            <a:ln w="9525">
              <a:noFill/>
              <a:miter lim="800000"/>
              <a:headEnd/>
              <a:tailEnd/>
            </a:ln>
          </p:spPr>
          <p:txBody>
            <a:bodyPr/>
            <a:lstStyle/>
            <a:p>
              <a:pPr eaLnBrk="0" hangingPunct="0"/>
              <a:endParaRPr lang="en-US"/>
            </a:p>
          </p:txBody>
        </p:sp>
        <p:sp>
          <p:nvSpPr>
            <p:cNvPr id="44373" name="Line 132"/>
            <p:cNvSpPr>
              <a:spLocks noChangeShapeType="1"/>
            </p:cNvSpPr>
            <p:nvPr/>
          </p:nvSpPr>
          <p:spPr bwMode="auto">
            <a:xfrm>
              <a:off x="1491" y="221"/>
              <a:ext cx="1" cy="1"/>
            </a:xfrm>
            <a:prstGeom prst="line">
              <a:avLst/>
            </a:prstGeom>
            <a:noFill/>
            <a:ln w="0">
              <a:solidFill>
                <a:srgbClr val="000000"/>
              </a:solidFill>
              <a:round/>
              <a:headEnd/>
              <a:tailEnd/>
            </a:ln>
          </p:spPr>
          <p:txBody>
            <a:bodyPr/>
            <a:lstStyle/>
            <a:p>
              <a:endParaRPr lang="en-US"/>
            </a:p>
          </p:txBody>
        </p:sp>
        <p:sp>
          <p:nvSpPr>
            <p:cNvPr id="44374" name="Rectangle 133"/>
            <p:cNvSpPr>
              <a:spLocks noChangeArrowheads="1"/>
            </p:cNvSpPr>
            <p:nvPr/>
          </p:nvSpPr>
          <p:spPr bwMode="auto">
            <a:xfrm>
              <a:off x="1491" y="221"/>
              <a:ext cx="1" cy="1"/>
            </a:xfrm>
            <a:prstGeom prst="rect">
              <a:avLst/>
            </a:prstGeom>
            <a:solidFill>
              <a:srgbClr val="000000"/>
            </a:solidFill>
            <a:ln w="9525">
              <a:noFill/>
              <a:miter lim="800000"/>
              <a:headEnd/>
              <a:tailEnd/>
            </a:ln>
          </p:spPr>
          <p:txBody>
            <a:bodyPr/>
            <a:lstStyle/>
            <a:p>
              <a:pPr eaLnBrk="0" hangingPunct="0"/>
              <a:endParaRPr lang="en-US"/>
            </a:p>
          </p:txBody>
        </p:sp>
        <p:sp>
          <p:nvSpPr>
            <p:cNvPr id="44375" name="Line 134"/>
            <p:cNvSpPr>
              <a:spLocks noChangeShapeType="1"/>
            </p:cNvSpPr>
            <p:nvPr/>
          </p:nvSpPr>
          <p:spPr bwMode="auto">
            <a:xfrm>
              <a:off x="1491" y="438"/>
              <a:ext cx="3079" cy="1"/>
            </a:xfrm>
            <a:prstGeom prst="line">
              <a:avLst/>
            </a:prstGeom>
            <a:noFill/>
            <a:ln w="0">
              <a:solidFill>
                <a:srgbClr val="000000"/>
              </a:solidFill>
              <a:round/>
              <a:headEnd/>
              <a:tailEnd/>
            </a:ln>
          </p:spPr>
          <p:txBody>
            <a:bodyPr/>
            <a:lstStyle/>
            <a:p>
              <a:endParaRPr lang="en-US"/>
            </a:p>
          </p:txBody>
        </p:sp>
        <p:sp>
          <p:nvSpPr>
            <p:cNvPr id="44376" name="Rectangle 135"/>
            <p:cNvSpPr>
              <a:spLocks noChangeArrowheads="1"/>
            </p:cNvSpPr>
            <p:nvPr/>
          </p:nvSpPr>
          <p:spPr bwMode="auto">
            <a:xfrm>
              <a:off x="1491" y="438"/>
              <a:ext cx="3079" cy="1"/>
            </a:xfrm>
            <a:prstGeom prst="rect">
              <a:avLst/>
            </a:prstGeom>
            <a:solidFill>
              <a:srgbClr val="000000"/>
            </a:solidFill>
            <a:ln w="9525">
              <a:noFill/>
              <a:miter lim="800000"/>
              <a:headEnd/>
              <a:tailEnd/>
            </a:ln>
          </p:spPr>
          <p:txBody>
            <a:bodyPr/>
            <a:lstStyle/>
            <a:p>
              <a:pPr eaLnBrk="0" hangingPunct="0"/>
              <a:endParaRPr lang="en-US"/>
            </a:p>
          </p:txBody>
        </p:sp>
        <p:sp>
          <p:nvSpPr>
            <p:cNvPr id="44377" name="Line 136"/>
            <p:cNvSpPr>
              <a:spLocks noChangeShapeType="1"/>
            </p:cNvSpPr>
            <p:nvPr/>
          </p:nvSpPr>
          <p:spPr bwMode="auto">
            <a:xfrm>
              <a:off x="1491" y="521"/>
              <a:ext cx="3079" cy="1"/>
            </a:xfrm>
            <a:prstGeom prst="line">
              <a:avLst/>
            </a:prstGeom>
            <a:noFill/>
            <a:ln w="0">
              <a:solidFill>
                <a:srgbClr val="000000"/>
              </a:solidFill>
              <a:round/>
              <a:headEnd/>
              <a:tailEnd/>
            </a:ln>
          </p:spPr>
          <p:txBody>
            <a:bodyPr/>
            <a:lstStyle/>
            <a:p>
              <a:endParaRPr lang="en-US"/>
            </a:p>
          </p:txBody>
        </p:sp>
        <p:sp>
          <p:nvSpPr>
            <p:cNvPr id="44378" name="Rectangle 137"/>
            <p:cNvSpPr>
              <a:spLocks noChangeArrowheads="1"/>
            </p:cNvSpPr>
            <p:nvPr/>
          </p:nvSpPr>
          <p:spPr bwMode="auto">
            <a:xfrm>
              <a:off x="1491" y="521"/>
              <a:ext cx="3079" cy="1"/>
            </a:xfrm>
            <a:prstGeom prst="rect">
              <a:avLst/>
            </a:prstGeom>
            <a:solidFill>
              <a:srgbClr val="000000"/>
            </a:solidFill>
            <a:ln w="9525">
              <a:noFill/>
              <a:miter lim="800000"/>
              <a:headEnd/>
              <a:tailEnd/>
            </a:ln>
          </p:spPr>
          <p:txBody>
            <a:bodyPr/>
            <a:lstStyle/>
            <a:p>
              <a:pPr eaLnBrk="0" hangingPunct="0"/>
              <a:endParaRPr lang="en-US"/>
            </a:p>
          </p:txBody>
        </p:sp>
        <p:sp>
          <p:nvSpPr>
            <p:cNvPr id="44379" name="Line 138"/>
            <p:cNvSpPr>
              <a:spLocks noChangeShapeType="1"/>
            </p:cNvSpPr>
            <p:nvPr/>
          </p:nvSpPr>
          <p:spPr bwMode="auto">
            <a:xfrm>
              <a:off x="1491" y="603"/>
              <a:ext cx="1" cy="1"/>
            </a:xfrm>
            <a:prstGeom prst="line">
              <a:avLst/>
            </a:prstGeom>
            <a:noFill/>
            <a:ln w="0">
              <a:solidFill>
                <a:srgbClr val="000000"/>
              </a:solidFill>
              <a:round/>
              <a:headEnd/>
              <a:tailEnd/>
            </a:ln>
          </p:spPr>
          <p:txBody>
            <a:bodyPr/>
            <a:lstStyle/>
            <a:p>
              <a:endParaRPr lang="en-US"/>
            </a:p>
          </p:txBody>
        </p:sp>
        <p:sp>
          <p:nvSpPr>
            <p:cNvPr id="44380" name="Rectangle 139"/>
            <p:cNvSpPr>
              <a:spLocks noChangeArrowheads="1"/>
            </p:cNvSpPr>
            <p:nvPr/>
          </p:nvSpPr>
          <p:spPr bwMode="auto">
            <a:xfrm>
              <a:off x="1491" y="603"/>
              <a:ext cx="1" cy="1"/>
            </a:xfrm>
            <a:prstGeom prst="rect">
              <a:avLst/>
            </a:prstGeom>
            <a:solidFill>
              <a:srgbClr val="000000"/>
            </a:solidFill>
            <a:ln w="9525">
              <a:noFill/>
              <a:miter lim="800000"/>
              <a:headEnd/>
              <a:tailEnd/>
            </a:ln>
          </p:spPr>
          <p:txBody>
            <a:bodyPr/>
            <a:lstStyle/>
            <a:p>
              <a:pPr eaLnBrk="0" hangingPunct="0"/>
              <a:endParaRPr lang="en-US"/>
            </a:p>
          </p:txBody>
        </p:sp>
        <p:sp>
          <p:nvSpPr>
            <p:cNvPr id="44381" name="Line 140"/>
            <p:cNvSpPr>
              <a:spLocks noChangeShapeType="1"/>
            </p:cNvSpPr>
            <p:nvPr/>
          </p:nvSpPr>
          <p:spPr bwMode="auto">
            <a:xfrm>
              <a:off x="1491" y="685"/>
              <a:ext cx="1" cy="1"/>
            </a:xfrm>
            <a:prstGeom prst="line">
              <a:avLst/>
            </a:prstGeom>
            <a:noFill/>
            <a:ln w="0">
              <a:solidFill>
                <a:srgbClr val="000000"/>
              </a:solidFill>
              <a:round/>
              <a:headEnd/>
              <a:tailEnd/>
            </a:ln>
          </p:spPr>
          <p:txBody>
            <a:bodyPr/>
            <a:lstStyle/>
            <a:p>
              <a:endParaRPr lang="en-US"/>
            </a:p>
          </p:txBody>
        </p:sp>
        <p:sp>
          <p:nvSpPr>
            <p:cNvPr id="44382" name="Rectangle 141"/>
            <p:cNvSpPr>
              <a:spLocks noChangeArrowheads="1"/>
            </p:cNvSpPr>
            <p:nvPr/>
          </p:nvSpPr>
          <p:spPr bwMode="auto">
            <a:xfrm>
              <a:off x="1491" y="685"/>
              <a:ext cx="1" cy="1"/>
            </a:xfrm>
            <a:prstGeom prst="rect">
              <a:avLst/>
            </a:prstGeom>
            <a:solidFill>
              <a:srgbClr val="000000"/>
            </a:solidFill>
            <a:ln w="9525">
              <a:noFill/>
              <a:miter lim="800000"/>
              <a:headEnd/>
              <a:tailEnd/>
            </a:ln>
          </p:spPr>
          <p:txBody>
            <a:bodyPr/>
            <a:lstStyle/>
            <a:p>
              <a:pPr eaLnBrk="0" hangingPunct="0"/>
              <a:endParaRPr lang="en-US"/>
            </a:p>
          </p:txBody>
        </p:sp>
        <p:sp>
          <p:nvSpPr>
            <p:cNvPr id="44383" name="Line 142"/>
            <p:cNvSpPr>
              <a:spLocks noChangeShapeType="1"/>
            </p:cNvSpPr>
            <p:nvPr/>
          </p:nvSpPr>
          <p:spPr bwMode="auto">
            <a:xfrm>
              <a:off x="1491" y="768"/>
              <a:ext cx="1" cy="1"/>
            </a:xfrm>
            <a:prstGeom prst="line">
              <a:avLst/>
            </a:prstGeom>
            <a:noFill/>
            <a:ln w="0">
              <a:solidFill>
                <a:srgbClr val="000000"/>
              </a:solidFill>
              <a:round/>
              <a:headEnd/>
              <a:tailEnd/>
            </a:ln>
          </p:spPr>
          <p:txBody>
            <a:bodyPr/>
            <a:lstStyle/>
            <a:p>
              <a:endParaRPr lang="en-US"/>
            </a:p>
          </p:txBody>
        </p:sp>
        <p:sp>
          <p:nvSpPr>
            <p:cNvPr id="44384" name="Rectangle 143"/>
            <p:cNvSpPr>
              <a:spLocks noChangeArrowheads="1"/>
            </p:cNvSpPr>
            <p:nvPr/>
          </p:nvSpPr>
          <p:spPr bwMode="auto">
            <a:xfrm>
              <a:off x="1491" y="768"/>
              <a:ext cx="1" cy="1"/>
            </a:xfrm>
            <a:prstGeom prst="rect">
              <a:avLst/>
            </a:prstGeom>
            <a:solidFill>
              <a:srgbClr val="000000"/>
            </a:solidFill>
            <a:ln w="9525">
              <a:noFill/>
              <a:miter lim="800000"/>
              <a:headEnd/>
              <a:tailEnd/>
            </a:ln>
          </p:spPr>
          <p:txBody>
            <a:bodyPr/>
            <a:lstStyle/>
            <a:p>
              <a:pPr eaLnBrk="0" hangingPunct="0"/>
              <a:endParaRPr lang="en-US"/>
            </a:p>
          </p:txBody>
        </p:sp>
        <p:sp>
          <p:nvSpPr>
            <p:cNvPr id="44385" name="Line 144"/>
            <p:cNvSpPr>
              <a:spLocks noChangeShapeType="1"/>
            </p:cNvSpPr>
            <p:nvPr/>
          </p:nvSpPr>
          <p:spPr bwMode="auto">
            <a:xfrm>
              <a:off x="1491" y="850"/>
              <a:ext cx="1" cy="1"/>
            </a:xfrm>
            <a:prstGeom prst="line">
              <a:avLst/>
            </a:prstGeom>
            <a:noFill/>
            <a:ln w="0">
              <a:solidFill>
                <a:srgbClr val="000000"/>
              </a:solidFill>
              <a:round/>
              <a:headEnd/>
              <a:tailEnd/>
            </a:ln>
          </p:spPr>
          <p:txBody>
            <a:bodyPr/>
            <a:lstStyle/>
            <a:p>
              <a:endParaRPr lang="en-US"/>
            </a:p>
          </p:txBody>
        </p:sp>
        <p:sp>
          <p:nvSpPr>
            <p:cNvPr id="44386" name="Rectangle 145"/>
            <p:cNvSpPr>
              <a:spLocks noChangeArrowheads="1"/>
            </p:cNvSpPr>
            <p:nvPr/>
          </p:nvSpPr>
          <p:spPr bwMode="auto">
            <a:xfrm>
              <a:off x="1491" y="850"/>
              <a:ext cx="1" cy="1"/>
            </a:xfrm>
            <a:prstGeom prst="rect">
              <a:avLst/>
            </a:prstGeom>
            <a:solidFill>
              <a:srgbClr val="000000"/>
            </a:solidFill>
            <a:ln w="9525">
              <a:noFill/>
              <a:miter lim="800000"/>
              <a:headEnd/>
              <a:tailEnd/>
            </a:ln>
          </p:spPr>
          <p:txBody>
            <a:bodyPr/>
            <a:lstStyle/>
            <a:p>
              <a:pPr eaLnBrk="0" hangingPunct="0"/>
              <a:endParaRPr lang="en-US"/>
            </a:p>
          </p:txBody>
        </p:sp>
        <p:sp>
          <p:nvSpPr>
            <p:cNvPr id="44387" name="Line 146"/>
            <p:cNvSpPr>
              <a:spLocks noChangeShapeType="1"/>
            </p:cNvSpPr>
            <p:nvPr/>
          </p:nvSpPr>
          <p:spPr bwMode="auto">
            <a:xfrm>
              <a:off x="3954" y="932"/>
              <a:ext cx="616" cy="1"/>
            </a:xfrm>
            <a:prstGeom prst="line">
              <a:avLst/>
            </a:prstGeom>
            <a:noFill/>
            <a:ln w="0">
              <a:solidFill>
                <a:srgbClr val="000000"/>
              </a:solidFill>
              <a:round/>
              <a:headEnd/>
              <a:tailEnd/>
            </a:ln>
          </p:spPr>
          <p:txBody>
            <a:bodyPr/>
            <a:lstStyle/>
            <a:p>
              <a:endParaRPr lang="en-US"/>
            </a:p>
          </p:txBody>
        </p:sp>
        <p:sp>
          <p:nvSpPr>
            <p:cNvPr id="44388" name="Rectangle 147"/>
            <p:cNvSpPr>
              <a:spLocks noChangeArrowheads="1"/>
            </p:cNvSpPr>
            <p:nvPr/>
          </p:nvSpPr>
          <p:spPr bwMode="auto">
            <a:xfrm>
              <a:off x="3954" y="932"/>
              <a:ext cx="616" cy="1"/>
            </a:xfrm>
            <a:prstGeom prst="rect">
              <a:avLst/>
            </a:prstGeom>
            <a:solidFill>
              <a:srgbClr val="000000"/>
            </a:solidFill>
            <a:ln w="9525">
              <a:noFill/>
              <a:miter lim="800000"/>
              <a:headEnd/>
              <a:tailEnd/>
            </a:ln>
          </p:spPr>
          <p:txBody>
            <a:bodyPr/>
            <a:lstStyle/>
            <a:p>
              <a:pPr eaLnBrk="0" hangingPunct="0"/>
              <a:endParaRPr lang="en-US"/>
            </a:p>
          </p:txBody>
        </p:sp>
        <p:sp>
          <p:nvSpPr>
            <p:cNvPr id="44389" name="Line 148"/>
            <p:cNvSpPr>
              <a:spLocks noChangeShapeType="1"/>
            </p:cNvSpPr>
            <p:nvPr/>
          </p:nvSpPr>
          <p:spPr bwMode="auto">
            <a:xfrm>
              <a:off x="1491" y="1015"/>
              <a:ext cx="1" cy="1"/>
            </a:xfrm>
            <a:prstGeom prst="line">
              <a:avLst/>
            </a:prstGeom>
            <a:noFill/>
            <a:ln w="0">
              <a:solidFill>
                <a:srgbClr val="000000"/>
              </a:solidFill>
              <a:round/>
              <a:headEnd/>
              <a:tailEnd/>
            </a:ln>
          </p:spPr>
          <p:txBody>
            <a:bodyPr/>
            <a:lstStyle/>
            <a:p>
              <a:endParaRPr lang="en-US"/>
            </a:p>
          </p:txBody>
        </p:sp>
        <p:sp>
          <p:nvSpPr>
            <p:cNvPr id="44390" name="Rectangle 149"/>
            <p:cNvSpPr>
              <a:spLocks noChangeArrowheads="1"/>
            </p:cNvSpPr>
            <p:nvPr/>
          </p:nvSpPr>
          <p:spPr bwMode="auto">
            <a:xfrm>
              <a:off x="1491" y="1015"/>
              <a:ext cx="1" cy="1"/>
            </a:xfrm>
            <a:prstGeom prst="rect">
              <a:avLst/>
            </a:prstGeom>
            <a:solidFill>
              <a:srgbClr val="000000"/>
            </a:solidFill>
            <a:ln w="9525">
              <a:noFill/>
              <a:miter lim="800000"/>
              <a:headEnd/>
              <a:tailEnd/>
            </a:ln>
          </p:spPr>
          <p:txBody>
            <a:bodyPr/>
            <a:lstStyle/>
            <a:p>
              <a:pPr eaLnBrk="0" hangingPunct="0"/>
              <a:endParaRPr lang="en-US"/>
            </a:p>
          </p:txBody>
        </p:sp>
        <p:sp>
          <p:nvSpPr>
            <p:cNvPr id="44391" name="Line 150"/>
            <p:cNvSpPr>
              <a:spLocks noChangeShapeType="1"/>
            </p:cNvSpPr>
            <p:nvPr/>
          </p:nvSpPr>
          <p:spPr bwMode="auto">
            <a:xfrm>
              <a:off x="3339" y="1097"/>
              <a:ext cx="615" cy="1"/>
            </a:xfrm>
            <a:prstGeom prst="line">
              <a:avLst/>
            </a:prstGeom>
            <a:noFill/>
            <a:ln w="0">
              <a:solidFill>
                <a:srgbClr val="000000"/>
              </a:solidFill>
              <a:round/>
              <a:headEnd/>
              <a:tailEnd/>
            </a:ln>
          </p:spPr>
          <p:txBody>
            <a:bodyPr/>
            <a:lstStyle/>
            <a:p>
              <a:endParaRPr lang="en-US"/>
            </a:p>
          </p:txBody>
        </p:sp>
        <p:sp>
          <p:nvSpPr>
            <p:cNvPr id="44392" name="Rectangle 151"/>
            <p:cNvSpPr>
              <a:spLocks noChangeArrowheads="1"/>
            </p:cNvSpPr>
            <p:nvPr/>
          </p:nvSpPr>
          <p:spPr bwMode="auto">
            <a:xfrm>
              <a:off x="3339" y="1097"/>
              <a:ext cx="615" cy="1"/>
            </a:xfrm>
            <a:prstGeom prst="rect">
              <a:avLst/>
            </a:prstGeom>
            <a:solidFill>
              <a:srgbClr val="000000"/>
            </a:solidFill>
            <a:ln w="9525">
              <a:noFill/>
              <a:miter lim="800000"/>
              <a:headEnd/>
              <a:tailEnd/>
            </a:ln>
          </p:spPr>
          <p:txBody>
            <a:bodyPr/>
            <a:lstStyle/>
            <a:p>
              <a:pPr eaLnBrk="0" hangingPunct="0"/>
              <a:endParaRPr lang="en-US"/>
            </a:p>
          </p:txBody>
        </p:sp>
        <p:sp>
          <p:nvSpPr>
            <p:cNvPr id="44393" name="Line 152"/>
            <p:cNvSpPr>
              <a:spLocks noChangeShapeType="1"/>
            </p:cNvSpPr>
            <p:nvPr/>
          </p:nvSpPr>
          <p:spPr bwMode="auto">
            <a:xfrm>
              <a:off x="1491" y="1180"/>
              <a:ext cx="1" cy="1"/>
            </a:xfrm>
            <a:prstGeom prst="line">
              <a:avLst/>
            </a:prstGeom>
            <a:noFill/>
            <a:ln w="0">
              <a:solidFill>
                <a:srgbClr val="000000"/>
              </a:solidFill>
              <a:round/>
              <a:headEnd/>
              <a:tailEnd/>
            </a:ln>
          </p:spPr>
          <p:txBody>
            <a:bodyPr/>
            <a:lstStyle/>
            <a:p>
              <a:endParaRPr lang="en-US"/>
            </a:p>
          </p:txBody>
        </p:sp>
        <p:sp>
          <p:nvSpPr>
            <p:cNvPr id="44394" name="Rectangle 153"/>
            <p:cNvSpPr>
              <a:spLocks noChangeArrowheads="1"/>
            </p:cNvSpPr>
            <p:nvPr/>
          </p:nvSpPr>
          <p:spPr bwMode="auto">
            <a:xfrm>
              <a:off x="1491" y="1180"/>
              <a:ext cx="1" cy="1"/>
            </a:xfrm>
            <a:prstGeom prst="rect">
              <a:avLst/>
            </a:prstGeom>
            <a:solidFill>
              <a:srgbClr val="000000"/>
            </a:solidFill>
            <a:ln w="9525">
              <a:noFill/>
              <a:miter lim="800000"/>
              <a:headEnd/>
              <a:tailEnd/>
            </a:ln>
          </p:spPr>
          <p:txBody>
            <a:bodyPr/>
            <a:lstStyle/>
            <a:p>
              <a:pPr eaLnBrk="0" hangingPunct="0"/>
              <a:endParaRPr lang="en-US"/>
            </a:p>
          </p:txBody>
        </p:sp>
        <p:sp>
          <p:nvSpPr>
            <p:cNvPr id="44395" name="Line 154"/>
            <p:cNvSpPr>
              <a:spLocks noChangeShapeType="1"/>
            </p:cNvSpPr>
            <p:nvPr/>
          </p:nvSpPr>
          <p:spPr bwMode="auto">
            <a:xfrm>
              <a:off x="1491" y="1262"/>
              <a:ext cx="1" cy="1"/>
            </a:xfrm>
            <a:prstGeom prst="line">
              <a:avLst/>
            </a:prstGeom>
            <a:noFill/>
            <a:ln w="0">
              <a:solidFill>
                <a:srgbClr val="000000"/>
              </a:solidFill>
              <a:round/>
              <a:headEnd/>
              <a:tailEnd/>
            </a:ln>
          </p:spPr>
          <p:txBody>
            <a:bodyPr/>
            <a:lstStyle/>
            <a:p>
              <a:endParaRPr lang="en-US"/>
            </a:p>
          </p:txBody>
        </p:sp>
        <p:sp>
          <p:nvSpPr>
            <p:cNvPr id="44396" name="Rectangle 155"/>
            <p:cNvSpPr>
              <a:spLocks noChangeArrowheads="1"/>
            </p:cNvSpPr>
            <p:nvPr/>
          </p:nvSpPr>
          <p:spPr bwMode="auto">
            <a:xfrm>
              <a:off x="1491" y="1262"/>
              <a:ext cx="1" cy="1"/>
            </a:xfrm>
            <a:prstGeom prst="rect">
              <a:avLst/>
            </a:prstGeom>
            <a:solidFill>
              <a:srgbClr val="000000"/>
            </a:solidFill>
            <a:ln w="9525">
              <a:noFill/>
              <a:miter lim="800000"/>
              <a:headEnd/>
              <a:tailEnd/>
            </a:ln>
          </p:spPr>
          <p:txBody>
            <a:bodyPr/>
            <a:lstStyle/>
            <a:p>
              <a:pPr eaLnBrk="0" hangingPunct="0"/>
              <a:endParaRPr lang="en-US"/>
            </a:p>
          </p:txBody>
        </p:sp>
        <p:sp>
          <p:nvSpPr>
            <p:cNvPr id="44397" name="Line 156"/>
            <p:cNvSpPr>
              <a:spLocks noChangeShapeType="1"/>
            </p:cNvSpPr>
            <p:nvPr/>
          </p:nvSpPr>
          <p:spPr bwMode="auto">
            <a:xfrm>
              <a:off x="3954" y="1344"/>
              <a:ext cx="616" cy="1"/>
            </a:xfrm>
            <a:prstGeom prst="line">
              <a:avLst/>
            </a:prstGeom>
            <a:noFill/>
            <a:ln w="0">
              <a:solidFill>
                <a:srgbClr val="000000"/>
              </a:solidFill>
              <a:round/>
              <a:headEnd/>
              <a:tailEnd/>
            </a:ln>
          </p:spPr>
          <p:txBody>
            <a:bodyPr/>
            <a:lstStyle/>
            <a:p>
              <a:endParaRPr lang="en-US"/>
            </a:p>
          </p:txBody>
        </p:sp>
        <p:sp>
          <p:nvSpPr>
            <p:cNvPr id="44398" name="Rectangle 157"/>
            <p:cNvSpPr>
              <a:spLocks noChangeArrowheads="1"/>
            </p:cNvSpPr>
            <p:nvPr/>
          </p:nvSpPr>
          <p:spPr bwMode="auto">
            <a:xfrm>
              <a:off x="3954" y="1344"/>
              <a:ext cx="616" cy="1"/>
            </a:xfrm>
            <a:prstGeom prst="rect">
              <a:avLst/>
            </a:prstGeom>
            <a:solidFill>
              <a:srgbClr val="000000"/>
            </a:solidFill>
            <a:ln w="9525">
              <a:noFill/>
              <a:miter lim="800000"/>
              <a:headEnd/>
              <a:tailEnd/>
            </a:ln>
          </p:spPr>
          <p:txBody>
            <a:bodyPr/>
            <a:lstStyle/>
            <a:p>
              <a:pPr eaLnBrk="0" hangingPunct="0"/>
              <a:endParaRPr lang="en-US"/>
            </a:p>
          </p:txBody>
        </p:sp>
        <p:sp>
          <p:nvSpPr>
            <p:cNvPr id="44399" name="Line 158"/>
            <p:cNvSpPr>
              <a:spLocks noChangeShapeType="1"/>
            </p:cNvSpPr>
            <p:nvPr/>
          </p:nvSpPr>
          <p:spPr bwMode="auto">
            <a:xfrm>
              <a:off x="1491" y="1427"/>
              <a:ext cx="1" cy="1"/>
            </a:xfrm>
            <a:prstGeom prst="line">
              <a:avLst/>
            </a:prstGeom>
            <a:noFill/>
            <a:ln w="0">
              <a:solidFill>
                <a:srgbClr val="000000"/>
              </a:solidFill>
              <a:round/>
              <a:headEnd/>
              <a:tailEnd/>
            </a:ln>
          </p:spPr>
          <p:txBody>
            <a:bodyPr/>
            <a:lstStyle/>
            <a:p>
              <a:endParaRPr lang="en-US"/>
            </a:p>
          </p:txBody>
        </p:sp>
        <p:sp>
          <p:nvSpPr>
            <p:cNvPr id="44400" name="Rectangle 159"/>
            <p:cNvSpPr>
              <a:spLocks noChangeArrowheads="1"/>
            </p:cNvSpPr>
            <p:nvPr/>
          </p:nvSpPr>
          <p:spPr bwMode="auto">
            <a:xfrm>
              <a:off x="1491" y="1427"/>
              <a:ext cx="1" cy="1"/>
            </a:xfrm>
            <a:prstGeom prst="rect">
              <a:avLst/>
            </a:prstGeom>
            <a:solidFill>
              <a:srgbClr val="000000"/>
            </a:solidFill>
            <a:ln w="9525">
              <a:noFill/>
              <a:miter lim="800000"/>
              <a:headEnd/>
              <a:tailEnd/>
            </a:ln>
          </p:spPr>
          <p:txBody>
            <a:bodyPr/>
            <a:lstStyle/>
            <a:p>
              <a:pPr eaLnBrk="0" hangingPunct="0"/>
              <a:endParaRPr lang="en-US"/>
            </a:p>
          </p:txBody>
        </p:sp>
        <p:sp>
          <p:nvSpPr>
            <p:cNvPr id="44401" name="Line 160"/>
            <p:cNvSpPr>
              <a:spLocks noChangeShapeType="1"/>
            </p:cNvSpPr>
            <p:nvPr/>
          </p:nvSpPr>
          <p:spPr bwMode="auto">
            <a:xfrm>
              <a:off x="1491" y="1509"/>
              <a:ext cx="1" cy="1"/>
            </a:xfrm>
            <a:prstGeom prst="line">
              <a:avLst/>
            </a:prstGeom>
            <a:noFill/>
            <a:ln w="0">
              <a:solidFill>
                <a:srgbClr val="000000"/>
              </a:solidFill>
              <a:round/>
              <a:headEnd/>
              <a:tailEnd/>
            </a:ln>
          </p:spPr>
          <p:txBody>
            <a:bodyPr/>
            <a:lstStyle/>
            <a:p>
              <a:endParaRPr lang="en-US"/>
            </a:p>
          </p:txBody>
        </p:sp>
        <p:sp>
          <p:nvSpPr>
            <p:cNvPr id="44402" name="Rectangle 161"/>
            <p:cNvSpPr>
              <a:spLocks noChangeArrowheads="1"/>
            </p:cNvSpPr>
            <p:nvPr/>
          </p:nvSpPr>
          <p:spPr bwMode="auto">
            <a:xfrm>
              <a:off x="1491" y="1509"/>
              <a:ext cx="1" cy="1"/>
            </a:xfrm>
            <a:prstGeom prst="rect">
              <a:avLst/>
            </a:prstGeom>
            <a:solidFill>
              <a:srgbClr val="000000"/>
            </a:solidFill>
            <a:ln w="9525">
              <a:noFill/>
              <a:miter lim="800000"/>
              <a:headEnd/>
              <a:tailEnd/>
            </a:ln>
          </p:spPr>
          <p:txBody>
            <a:bodyPr/>
            <a:lstStyle/>
            <a:p>
              <a:pPr eaLnBrk="0" hangingPunct="0"/>
              <a:endParaRPr lang="en-US"/>
            </a:p>
          </p:txBody>
        </p:sp>
        <p:sp>
          <p:nvSpPr>
            <p:cNvPr id="44403" name="Line 162"/>
            <p:cNvSpPr>
              <a:spLocks noChangeShapeType="1"/>
            </p:cNvSpPr>
            <p:nvPr/>
          </p:nvSpPr>
          <p:spPr bwMode="auto">
            <a:xfrm>
              <a:off x="1491" y="1591"/>
              <a:ext cx="1" cy="1"/>
            </a:xfrm>
            <a:prstGeom prst="line">
              <a:avLst/>
            </a:prstGeom>
            <a:noFill/>
            <a:ln w="0">
              <a:solidFill>
                <a:srgbClr val="000000"/>
              </a:solidFill>
              <a:round/>
              <a:headEnd/>
              <a:tailEnd/>
            </a:ln>
          </p:spPr>
          <p:txBody>
            <a:bodyPr/>
            <a:lstStyle/>
            <a:p>
              <a:endParaRPr lang="en-US"/>
            </a:p>
          </p:txBody>
        </p:sp>
        <p:sp>
          <p:nvSpPr>
            <p:cNvPr id="44404" name="Rectangle 163"/>
            <p:cNvSpPr>
              <a:spLocks noChangeArrowheads="1"/>
            </p:cNvSpPr>
            <p:nvPr/>
          </p:nvSpPr>
          <p:spPr bwMode="auto">
            <a:xfrm>
              <a:off x="1491" y="1591"/>
              <a:ext cx="1" cy="1"/>
            </a:xfrm>
            <a:prstGeom prst="rect">
              <a:avLst/>
            </a:prstGeom>
            <a:solidFill>
              <a:srgbClr val="000000"/>
            </a:solidFill>
            <a:ln w="9525">
              <a:noFill/>
              <a:miter lim="800000"/>
              <a:headEnd/>
              <a:tailEnd/>
            </a:ln>
          </p:spPr>
          <p:txBody>
            <a:bodyPr/>
            <a:lstStyle/>
            <a:p>
              <a:pPr eaLnBrk="0" hangingPunct="0"/>
              <a:endParaRPr lang="en-US"/>
            </a:p>
          </p:txBody>
        </p:sp>
        <p:sp>
          <p:nvSpPr>
            <p:cNvPr id="44405" name="Line 164"/>
            <p:cNvSpPr>
              <a:spLocks noChangeShapeType="1"/>
            </p:cNvSpPr>
            <p:nvPr/>
          </p:nvSpPr>
          <p:spPr bwMode="auto">
            <a:xfrm>
              <a:off x="3339" y="1674"/>
              <a:ext cx="615" cy="1"/>
            </a:xfrm>
            <a:prstGeom prst="line">
              <a:avLst/>
            </a:prstGeom>
            <a:noFill/>
            <a:ln w="0">
              <a:solidFill>
                <a:srgbClr val="000000"/>
              </a:solidFill>
              <a:round/>
              <a:headEnd/>
              <a:tailEnd/>
            </a:ln>
          </p:spPr>
          <p:txBody>
            <a:bodyPr/>
            <a:lstStyle/>
            <a:p>
              <a:endParaRPr lang="en-US"/>
            </a:p>
          </p:txBody>
        </p:sp>
        <p:sp>
          <p:nvSpPr>
            <p:cNvPr id="44406" name="Rectangle 165"/>
            <p:cNvSpPr>
              <a:spLocks noChangeArrowheads="1"/>
            </p:cNvSpPr>
            <p:nvPr/>
          </p:nvSpPr>
          <p:spPr bwMode="auto">
            <a:xfrm>
              <a:off x="3339" y="1674"/>
              <a:ext cx="615" cy="1"/>
            </a:xfrm>
            <a:prstGeom prst="rect">
              <a:avLst/>
            </a:prstGeom>
            <a:solidFill>
              <a:srgbClr val="000000"/>
            </a:solidFill>
            <a:ln w="9525">
              <a:noFill/>
              <a:miter lim="800000"/>
              <a:headEnd/>
              <a:tailEnd/>
            </a:ln>
          </p:spPr>
          <p:txBody>
            <a:bodyPr/>
            <a:lstStyle/>
            <a:p>
              <a:pPr eaLnBrk="0" hangingPunct="0"/>
              <a:endParaRPr lang="en-US"/>
            </a:p>
          </p:txBody>
        </p:sp>
        <p:sp>
          <p:nvSpPr>
            <p:cNvPr id="44407" name="Line 166"/>
            <p:cNvSpPr>
              <a:spLocks noChangeShapeType="1"/>
            </p:cNvSpPr>
            <p:nvPr/>
          </p:nvSpPr>
          <p:spPr bwMode="auto">
            <a:xfrm>
              <a:off x="3954" y="1756"/>
              <a:ext cx="616" cy="1"/>
            </a:xfrm>
            <a:prstGeom prst="line">
              <a:avLst/>
            </a:prstGeom>
            <a:noFill/>
            <a:ln w="0">
              <a:solidFill>
                <a:srgbClr val="000000"/>
              </a:solidFill>
              <a:round/>
              <a:headEnd/>
              <a:tailEnd/>
            </a:ln>
          </p:spPr>
          <p:txBody>
            <a:bodyPr/>
            <a:lstStyle/>
            <a:p>
              <a:endParaRPr lang="en-US"/>
            </a:p>
          </p:txBody>
        </p:sp>
        <p:sp>
          <p:nvSpPr>
            <p:cNvPr id="44408" name="Rectangle 167"/>
            <p:cNvSpPr>
              <a:spLocks noChangeArrowheads="1"/>
            </p:cNvSpPr>
            <p:nvPr/>
          </p:nvSpPr>
          <p:spPr bwMode="auto">
            <a:xfrm>
              <a:off x="3954" y="1756"/>
              <a:ext cx="616" cy="1"/>
            </a:xfrm>
            <a:prstGeom prst="rect">
              <a:avLst/>
            </a:prstGeom>
            <a:solidFill>
              <a:srgbClr val="000000"/>
            </a:solidFill>
            <a:ln w="9525">
              <a:noFill/>
              <a:miter lim="800000"/>
              <a:headEnd/>
              <a:tailEnd/>
            </a:ln>
          </p:spPr>
          <p:txBody>
            <a:bodyPr/>
            <a:lstStyle/>
            <a:p>
              <a:pPr eaLnBrk="0" hangingPunct="0"/>
              <a:endParaRPr lang="en-US"/>
            </a:p>
          </p:txBody>
        </p:sp>
        <p:sp>
          <p:nvSpPr>
            <p:cNvPr id="44409" name="Line 168"/>
            <p:cNvSpPr>
              <a:spLocks noChangeShapeType="1"/>
            </p:cNvSpPr>
            <p:nvPr/>
          </p:nvSpPr>
          <p:spPr bwMode="auto">
            <a:xfrm>
              <a:off x="1491" y="1839"/>
              <a:ext cx="1" cy="1"/>
            </a:xfrm>
            <a:prstGeom prst="line">
              <a:avLst/>
            </a:prstGeom>
            <a:noFill/>
            <a:ln w="0">
              <a:solidFill>
                <a:srgbClr val="000000"/>
              </a:solidFill>
              <a:round/>
              <a:headEnd/>
              <a:tailEnd/>
            </a:ln>
          </p:spPr>
          <p:txBody>
            <a:bodyPr/>
            <a:lstStyle/>
            <a:p>
              <a:endParaRPr lang="en-US"/>
            </a:p>
          </p:txBody>
        </p:sp>
        <p:sp>
          <p:nvSpPr>
            <p:cNvPr id="44410" name="Rectangle 169"/>
            <p:cNvSpPr>
              <a:spLocks noChangeArrowheads="1"/>
            </p:cNvSpPr>
            <p:nvPr/>
          </p:nvSpPr>
          <p:spPr bwMode="auto">
            <a:xfrm>
              <a:off x="1491" y="1839"/>
              <a:ext cx="1" cy="1"/>
            </a:xfrm>
            <a:prstGeom prst="rect">
              <a:avLst/>
            </a:prstGeom>
            <a:solidFill>
              <a:srgbClr val="000000"/>
            </a:solidFill>
            <a:ln w="9525">
              <a:noFill/>
              <a:miter lim="800000"/>
              <a:headEnd/>
              <a:tailEnd/>
            </a:ln>
          </p:spPr>
          <p:txBody>
            <a:bodyPr/>
            <a:lstStyle/>
            <a:p>
              <a:pPr eaLnBrk="0" hangingPunct="0"/>
              <a:endParaRPr lang="en-US"/>
            </a:p>
          </p:txBody>
        </p:sp>
        <p:sp>
          <p:nvSpPr>
            <p:cNvPr id="44411" name="Line 170"/>
            <p:cNvSpPr>
              <a:spLocks noChangeShapeType="1"/>
            </p:cNvSpPr>
            <p:nvPr/>
          </p:nvSpPr>
          <p:spPr bwMode="auto">
            <a:xfrm>
              <a:off x="1491" y="1921"/>
              <a:ext cx="1" cy="1"/>
            </a:xfrm>
            <a:prstGeom prst="line">
              <a:avLst/>
            </a:prstGeom>
            <a:noFill/>
            <a:ln w="0">
              <a:solidFill>
                <a:srgbClr val="000000"/>
              </a:solidFill>
              <a:round/>
              <a:headEnd/>
              <a:tailEnd/>
            </a:ln>
          </p:spPr>
          <p:txBody>
            <a:bodyPr/>
            <a:lstStyle/>
            <a:p>
              <a:endParaRPr lang="en-US"/>
            </a:p>
          </p:txBody>
        </p:sp>
        <p:sp>
          <p:nvSpPr>
            <p:cNvPr id="44412" name="Rectangle 171"/>
            <p:cNvSpPr>
              <a:spLocks noChangeArrowheads="1"/>
            </p:cNvSpPr>
            <p:nvPr/>
          </p:nvSpPr>
          <p:spPr bwMode="auto">
            <a:xfrm>
              <a:off x="1491" y="1921"/>
              <a:ext cx="1" cy="1"/>
            </a:xfrm>
            <a:prstGeom prst="rect">
              <a:avLst/>
            </a:prstGeom>
            <a:solidFill>
              <a:srgbClr val="000000"/>
            </a:solidFill>
            <a:ln w="9525">
              <a:noFill/>
              <a:miter lim="800000"/>
              <a:headEnd/>
              <a:tailEnd/>
            </a:ln>
          </p:spPr>
          <p:txBody>
            <a:bodyPr/>
            <a:lstStyle/>
            <a:p>
              <a:pPr eaLnBrk="0" hangingPunct="0"/>
              <a:endParaRPr lang="en-US"/>
            </a:p>
          </p:txBody>
        </p:sp>
        <p:sp>
          <p:nvSpPr>
            <p:cNvPr id="44413" name="Line 172"/>
            <p:cNvSpPr>
              <a:spLocks noChangeShapeType="1"/>
            </p:cNvSpPr>
            <p:nvPr/>
          </p:nvSpPr>
          <p:spPr bwMode="auto">
            <a:xfrm>
              <a:off x="1491" y="2003"/>
              <a:ext cx="1" cy="1"/>
            </a:xfrm>
            <a:prstGeom prst="line">
              <a:avLst/>
            </a:prstGeom>
            <a:noFill/>
            <a:ln w="0">
              <a:solidFill>
                <a:srgbClr val="000000"/>
              </a:solidFill>
              <a:round/>
              <a:headEnd/>
              <a:tailEnd/>
            </a:ln>
          </p:spPr>
          <p:txBody>
            <a:bodyPr/>
            <a:lstStyle/>
            <a:p>
              <a:endParaRPr lang="en-US"/>
            </a:p>
          </p:txBody>
        </p:sp>
        <p:sp>
          <p:nvSpPr>
            <p:cNvPr id="44414" name="Rectangle 173"/>
            <p:cNvSpPr>
              <a:spLocks noChangeArrowheads="1"/>
            </p:cNvSpPr>
            <p:nvPr/>
          </p:nvSpPr>
          <p:spPr bwMode="auto">
            <a:xfrm>
              <a:off x="1491" y="2003"/>
              <a:ext cx="1" cy="1"/>
            </a:xfrm>
            <a:prstGeom prst="rect">
              <a:avLst/>
            </a:prstGeom>
            <a:solidFill>
              <a:srgbClr val="000000"/>
            </a:solidFill>
            <a:ln w="9525">
              <a:noFill/>
              <a:miter lim="800000"/>
              <a:headEnd/>
              <a:tailEnd/>
            </a:ln>
          </p:spPr>
          <p:txBody>
            <a:bodyPr/>
            <a:lstStyle/>
            <a:p>
              <a:pPr eaLnBrk="0" hangingPunct="0"/>
              <a:endParaRPr lang="en-US"/>
            </a:p>
          </p:txBody>
        </p:sp>
        <p:sp>
          <p:nvSpPr>
            <p:cNvPr id="44415" name="Line 174"/>
            <p:cNvSpPr>
              <a:spLocks noChangeShapeType="1"/>
            </p:cNvSpPr>
            <p:nvPr/>
          </p:nvSpPr>
          <p:spPr bwMode="auto">
            <a:xfrm>
              <a:off x="1491" y="2086"/>
              <a:ext cx="1" cy="1"/>
            </a:xfrm>
            <a:prstGeom prst="line">
              <a:avLst/>
            </a:prstGeom>
            <a:noFill/>
            <a:ln w="0">
              <a:solidFill>
                <a:srgbClr val="000000"/>
              </a:solidFill>
              <a:round/>
              <a:headEnd/>
              <a:tailEnd/>
            </a:ln>
          </p:spPr>
          <p:txBody>
            <a:bodyPr/>
            <a:lstStyle/>
            <a:p>
              <a:endParaRPr lang="en-US"/>
            </a:p>
          </p:txBody>
        </p:sp>
        <p:sp>
          <p:nvSpPr>
            <p:cNvPr id="44416" name="Rectangle 175"/>
            <p:cNvSpPr>
              <a:spLocks noChangeArrowheads="1"/>
            </p:cNvSpPr>
            <p:nvPr/>
          </p:nvSpPr>
          <p:spPr bwMode="auto">
            <a:xfrm>
              <a:off x="1491" y="2086"/>
              <a:ext cx="1" cy="1"/>
            </a:xfrm>
            <a:prstGeom prst="rect">
              <a:avLst/>
            </a:prstGeom>
            <a:solidFill>
              <a:srgbClr val="000000"/>
            </a:solidFill>
            <a:ln w="9525">
              <a:noFill/>
              <a:miter lim="800000"/>
              <a:headEnd/>
              <a:tailEnd/>
            </a:ln>
          </p:spPr>
          <p:txBody>
            <a:bodyPr/>
            <a:lstStyle/>
            <a:p>
              <a:pPr eaLnBrk="0" hangingPunct="0"/>
              <a:endParaRPr lang="en-US"/>
            </a:p>
          </p:txBody>
        </p:sp>
        <p:sp>
          <p:nvSpPr>
            <p:cNvPr id="44417" name="Line 176"/>
            <p:cNvSpPr>
              <a:spLocks noChangeShapeType="1"/>
            </p:cNvSpPr>
            <p:nvPr/>
          </p:nvSpPr>
          <p:spPr bwMode="auto">
            <a:xfrm>
              <a:off x="3954" y="2168"/>
              <a:ext cx="616" cy="1"/>
            </a:xfrm>
            <a:prstGeom prst="line">
              <a:avLst/>
            </a:prstGeom>
            <a:noFill/>
            <a:ln w="0">
              <a:solidFill>
                <a:srgbClr val="000000"/>
              </a:solidFill>
              <a:round/>
              <a:headEnd/>
              <a:tailEnd/>
            </a:ln>
          </p:spPr>
          <p:txBody>
            <a:bodyPr/>
            <a:lstStyle/>
            <a:p>
              <a:endParaRPr lang="en-US"/>
            </a:p>
          </p:txBody>
        </p:sp>
        <p:sp>
          <p:nvSpPr>
            <p:cNvPr id="44418" name="Rectangle 177"/>
            <p:cNvSpPr>
              <a:spLocks noChangeArrowheads="1"/>
            </p:cNvSpPr>
            <p:nvPr/>
          </p:nvSpPr>
          <p:spPr bwMode="auto">
            <a:xfrm>
              <a:off x="3954" y="2168"/>
              <a:ext cx="616" cy="1"/>
            </a:xfrm>
            <a:prstGeom prst="rect">
              <a:avLst/>
            </a:prstGeom>
            <a:solidFill>
              <a:srgbClr val="000000"/>
            </a:solidFill>
            <a:ln w="9525">
              <a:noFill/>
              <a:miter lim="800000"/>
              <a:headEnd/>
              <a:tailEnd/>
            </a:ln>
          </p:spPr>
          <p:txBody>
            <a:bodyPr/>
            <a:lstStyle/>
            <a:p>
              <a:pPr eaLnBrk="0" hangingPunct="0"/>
              <a:endParaRPr lang="en-US"/>
            </a:p>
          </p:txBody>
        </p:sp>
        <p:sp>
          <p:nvSpPr>
            <p:cNvPr id="44419" name="Line 178"/>
            <p:cNvSpPr>
              <a:spLocks noChangeShapeType="1"/>
            </p:cNvSpPr>
            <p:nvPr/>
          </p:nvSpPr>
          <p:spPr bwMode="auto">
            <a:xfrm>
              <a:off x="3339" y="2250"/>
              <a:ext cx="615" cy="1"/>
            </a:xfrm>
            <a:prstGeom prst="line">
              <a:avLst/>
            </a:prstGeom>
            <a:noFill/>
            <a:ln w="0">
              <a:solidFill>
                <a:srgbClr val="000000"/>
              </a:solidFill>
              <a:round/>
              <a:headEnd/>
              <a:tailEnd/>
            </a:ln>
          </p:spPr>
          <p:txBody>
            <a:bodyPr/>
            <a:lstStyle/>
            <a:p>
              <a:endParaRPr lang="en-US"/>
            </a:p>
          </p:txBody>
        </p:sp>
        <p:sp>
          <p:nvSpPr>
            <p:cNvPr id="44420" name="Rectangle 179"/>
            <p:cNvSpPr>
              <a:spLocks noChangeArrowheads="1"/>
            </p:cNvSpPr>
            <p:nvPr/>
          </p:nvSpPr>
          <p:spPr bwMode="auto">
            <a:xfrm>
              <a:off x="3339" y="2250"/>
              <a:ext cx="615" cy="1"/>
            </a:xfrm>
            <a:prstGeom prst="rect">
              <a:avLst/>
            </a:prstGeom>
            <a:solidFill>
              <a:srgbClr val="000000"/>
            </a:solidFill>
            <a:ln w="9525">
              <a:noFill/>
              <a:miter lim="800000"/>
              <a:headEnd/>
              <a:tailEnd/>
            </a:ln>
          </p:spPr>
          <p:txBody>
            <a:bodyPr/>
            <a:lstStyle/>
            <a:p>
              <a:pPr eaLnBrk="0" hangingPunct="0"/>
              <a:endParaRPr lang="en-US"/>
            </a:p>
          </p:txBody>
        </p:sp>
        <p:sp>
          <p:nvSpPr>
            <p:cNvPr id="44421" name="Line 180"/>
            <p:cNvSpPr>
              <a:spLocks noChangeShapeType="1"/>
            </p:cNvSpPr>
            <p:nvPr/>
          </p:nvSpPr>
          <p:spPr bwMode="auto">
            <a:xfrm>
              <a:off x="1491" y="2333"/>
              <a:ext cx="1" cy="1"/>
            </a:xfrm>
            <a:prstGeom prst="line">
              <a:avLst/>
            </a:prstGeom>
            <a:noFill/>
            <a:ln w="0">
              <a:solidFill>
                <a:srgbClr val="000000"/>
              </a:solidFill>
              <a:round/>
              <a:headEnd/>
              <a:tailEnd/>
            </a:ln>
          </p:spPr>
          <p:txBody>
            <a:bodyPr/>
            <a:lstStyle/>
            <a:p>
              <a:endParaRPr lang="en-US"/>
            </a:p>
          </p:txBody>
        </p:sp>
        <p:sp>
          <p:nvSpPr>
            <p:cNvPr id="44422" name="Rectangle 181"/>
            <p:cNvSpPr>
              <a:spLocks noChangeArrowheads="1"/>
            </p:cNvSpPr>
            <p:nvPr/>
          </p:nvSpPr>
          <p:spPr bwMode="auto">
            <a:xfrm>
              <a:off x="1491" y="2333"/>
              <a:ext cx="1" cy="1"/>
            </a:xfrm>
            <a:prstGeom prst="rect">
              <a:avLst/>
            </a:prstGeom>
            <a:solidFill>
              <a:srgbClr val="000000"/>
            </a:solidFill>
            <a:ln w="9525">
              <a:noFill/>
              <a:miter lim="800000"/>
              <a:headEnd/>
              <a:tailEnd/>
            </a:ln>
          </p:spPr>
          <p:txBody>
            <a:bodyPr/>
            <a:lstStyle/>
            <a:p>
              <a:pPr eaLnBrk="0" hangingPunct="0"/>
              <a:endParaRPr lang="en-US"/>
            </a:p>
          </p:txBody>
        </p:sp>
        <p:sp>
          <p:nvSpPr>
            <p:cNvPr id="44423" name="Line 182"/>
            <p:cNvSpPr>
              <a:spLocks noChangeShapeType="1"/>
            </p:cNvSpPr>
            <p:nvPr/>
          </p:nvSpPr>
          <p:spPr bwMode="auto">
            <a:xfrm>
              <a:off x="1491" y="2415"/>
              <a:ext cx="1" cy="1"/>
            </a:xfrm>
            <a:prstGeom prst="line">
              <a:avLst/>
            </a:prstGeom>
            <a:noFill/>
            <a:ln w="0">
              <a:solidFill>
                <a:srgbClr val="000000"/>
              </a:solidFill>
              <a:round/>
              <a:headEnd/>
              <a:tailEnd/>
            </a:ln>
          </p:spPr>
          <p:txBody>
            <a:bodyPr/>
            <a:lstStyle/>
            <a:p>
              <a:endParaRPr lang="en-US"/>
            </a:p>
          </p:txBody>
        </p:sp>
        <p:sp>
          <p:nvSpPr>
            <p:cNvPr id="44424" name="Rectangle 183"/>
            <p:cNvSpPr>
              <a:spLocks noChangeArrowheads="1"/>
            </p:cNvSpPr>
            <p:nvPr/>
          </p:nvSpPr>
          <p:spPr bwMode="auto">
            <a:xfrm>
              <a:off x="1491" y="2415"/>
              <a:ext cx="1" cy="1"/>
            </a:xfrm>
            <a:prstGeom prst="rect">
              <a:avLst/>
            </a:prstGeom>
            <a:solidFill>
              <a:srgbClr val="000000"/>
            </a:solidFill>
            <a:ln w="9525">
              <a:noFill/>
              <a:miter lim="800000"/>
              <a:headEnd/>
              <a:tailEnd/>
            </a:ln>
          </p:spPr>
          <p:txBody>
            <a:bodyPr/>
            <a:lstStyle/>
            <a:p>
              <a:pPr eaLnBrk="0" hangingPunct="0"/>
              <a:endParaRPr lang="en-US"/>
            </a:p>
          </p:txBody>
        </p:sp>
        <p:sp>
          <p:nvSpPr>
            <p:cNvPr id="44425" name="Line 184"/>
            <p:cNvSpPr>
              <a:spLocks noChangeShapeType="1"/>
            </p:cNvSpPr>
            <p:nvPr/>
          </p:nvSpPr>
          <p:spPr bwMode="auto">
            <a:xfrm>
              <a:off x="1491" y="2498"/>
              <a:ext cx="1" cy="1"/>
            </a:xfrm>
            <a:prstGeom prst="line">
              <a:avLst/>
            </a:prstGeom>
            <a:noFill/>
            <a:ln w="0">
              <a:solidFill>
                <a:srgbClr val="000000"/>
              </a:solidFill>
              <a:round/>
              <a:headEnd/>
              <a:tailEnd/>
            </a:ln>
          </p:spPr>
          <p:txBody>
            <a:bodyPr/>
            <a:lstStyle/>
            <a:p>
              <a:endParaRPr lang="en-US"/>
            </a:p>
          </p:txBody>
        </p:sp>
        <p:sp>
          <p:nvSpPr>
            <p:cNvPr id="44426" name="Rectangle 185"/>
            <p:cNvSpPr>
              <a:spLocks noChangeArrowheads="1"/>
            </p:cNvSpPr>
            <p:nvPr/>
          </p:nvSpPr>
          <p:spPr bwMode="auto">
            <a:xfrm>
              <a:off x="1491" y="2498"/>
              <a:ext cx="1" cy="1"/>
            </a:xfrm>
            <a:prstGeom prst="rect">
              <a:avLst/>
            </a:prstGeom>
            <a:solidFill>
              <a:srgbClr val="000000"/>
            </a:solidFill>
            <a:ln w="9525">
              <a:noFill/>
              <a:miter lim="800000"/>
              <a:headEnd/>
              <a:tailEnd/>
            </a:ln>
          </p:spPr>
          <p:txBody>
            <a:bodyPr/>
            <a:lstStyle/>
            <a:p>
              <a:pPr eaLnBrk="0" hangingPunct="0"/>
              <a:endParaRPr lang="en-US"/>
            </a:p>
          </p:txBody>
        </p:sp>
        <p:sp>
          <p:nvSpPr>
            <p:cNvPr id="44427" name="Line 186"/>
            <p:cNvSpPr>
              <a:spLocks noChangeShapeType="1"/>
            </p:cNvSpPr>
            <p:nvPr/>
          </p:nvSpPr>
          <p:spPr bwMode="auto">
            <a:xfrm>
              <a:off x="3954" y="2580"/>
              <a:ext cx="616" cy="1"/>
            </a:xfrm>
            <a:prstGeom prst="line">
              <a:avLst/>
            </a:prstGeom>
            <a:noFill/>
            <a:ln w="0">
              <a:solidFill>
                <a:srgbClr val="000000"/>
              </a:solidFill>
              <a:round/>
              <a:headEnd/>
              <a:tailEnd/>
            </a:ln>
          </p:spPr>
          <p:txBody>
            <a:bodyPr/>
            <a:lstStyle/>
            <a:p>
              <a:endParaRPr lang="en-US"/>
            </a:p>
          </p:txBody>
        </p:sp>
        <p:sp>
          <p:nvSpPr>
            <p:cNvPr id="44428" name="Rectangle 187"/>
            <p:cNvSpPr>
              <a:spLocks noChangeArrowheads="1"/>
            </p:cNvSpPr>
            <p:nvPr/>
          </p:nvSpPr>
          <p:spPr bwMode="auto">
            <a:xfrm>
              <a:off x="3954" y="2580"/>
              <a:ext cx="616" cy="1"/>
            </a:xfrm>
            <a:prstGeom prst="rect">
              <a:avLst/>
            </a:prstGeom>
            <a:solidFill>
              <a:srgbClr val="000000"/>
            </a:solidFill>
            <a:ln w="9525">
              <a:noFill/>
              <a:miter lim="800000"/>
              <a:headEnd/>
              <a:tailEnd/>
            </a:ln>
          </p:spPr>
          <p:txBody>
            <a:bodyPr/>
            <a:lstStyle/>
            <a:p>
              <a:pPr eaLnBrk="0" hangingPunct="0"/>
              <a:endParaRPr lang="en-US"/>
            </a:p>
          </p:txBody>
        </p:sp>
        <p:sp>
          <p:nvSpPr>
            <p:cNvPr id="44429" name="Line 188"/>
            <p:cNvSpPr>
              <a:spLocks noChangeShapeType="1"/>
            </p:cNvSpPr>
            <p:nvPr/>
          </p:nvSpPr>
          <p:spPr bwMode="auto">
            <a:xfrm>
              <a:off x="1491" y="2662"/>
              <a:ext cx="1" cy="1"/>
            </a:xfrm>
            <a:prstGeom prst="line">
              <a:avLst/>
            </a:prstGeom>
            <a:noFill/>
            <a:ln w="0">
              <a:solidFill>
                <a:srgbClr val="000000"/>
              </a:solidFill>
              <a:round/>
              <a:headEnd/>
              <a:tailEnd/>
            </a:ln>
          </p:spPr>
          <p:txBody>
            <a:bodyPr/>
            <a:lstStyle/>
            <a:p>
              <a:endParaRPr lang="en-US"/>
            </a:p>
          </p:txBody>
        </p:sp>
        <p:sp>
          <p:nvSpPr>
            <p:cNvPr id="44430" name="Rectangle 189"/>
            <p:cNvSpPr>
              <a:spLocks noChangeArrowheads="1"/>
            </p:cNvSpPr>
            <p:nvPr/>
          </p:nvSpPr>
          <p:spPr bwMode="auto">
            <a:xfrm>
              <a:off x="1491" y="2662"/>
              <a:ext cx="1" cy="1"/>
            </a:xfrm>
            <a:prstGeom prst="rect">
              <a:avLst/>
            </a:prstGeom>
            <a:solidFill>
              <a:srgbClr val="000000"/>
            </a:solidFill>
            <a:ln w="9525">
              <a:noFill/>
              <a:miter lim="800000"/>
              <a:headEnd/>
              <a:tailEnd/>
            </a:ln>
          </p:spPr>
          <p:txBody>
            <a:bodyPr/>
            <a:lstStyle/>
            <a:p>
              <a:pPr eaLnBrk="0" hangingPunct="0"/>
              <a:endParaRPr lang="en-US"/>
            </a:p>
          </p:txBody>
        </p:sp>
        <p:sp>
          <p:nvSpPr>
            <p:cNvPr id="44431" name="Line 190"/>
            <p:cNvSpPr>
              <a:spLocks noChangeShapeType="1"/>
            </p:cNvSpPr>
            <p:nvPr/>
          </p:nvSpPr>
          <p:spPr bwMode="auto">
            <a:xfrm>
              <a:off x="1491" y="2745"/>
              <a:ext cx="1" cy="1"/>
            </a:xfrm>
            <a:prstGeom prst="line">
              <a:avLst/>
            </a:prstGeom>
            <a:noFill/>
            <a:ln w="0">
              <a:solidFill>
                <a:srgbClr val="000000"/>
              </a:solidFill>
              <a:round/>
              <a:headEnd/>
              <a:tailEnd/>
            </a:ln>
          </p:spPr>
          <p:txBody>
            <a:bodyPr/>
            <a:lstStyle/>
            <a:p>
              <a:endParaRPr lang="en-US"/>
            </a:p>
          </p:txBody>
        </p:sp>
        <p:sp>
          <p:nvSpPr>
            <p:cNvPr id="44432" name="Rectangle 191"/>
            <p:cNvSpPr>
              <a:spLocks noChangeArrowheads="1"/>
            </p:cNvSpPr>
            <p:nvPr/>
          </p:nvSpPr>
          <p:spPr bwMode="auto">
            <a:xfrm>
              <a:off x="1491" y="2745"/>
              <a:ext cx="1" cy="1"/>
            </a:xfrm>
            <a:prstGeom prst="rect">
              <a:avLst/>
            </a:prstGeom>
            <a:solidFill>
              <a:srgbClr val="000000"/>
            </a:solidFill>
            <a:ln w="9525">
              <a:noFill/>
              <a:miter lim="800000"/>
              <a:headEnd/>
              <a:tailEnd/>
            </a:ln>
          </p:spPr>
          <p:txBody>
            <a:bodyPr/>
            <a:lstStyle/>
            <a:p>
              <a:pPr eaLnBrk="0" hangingPunct="0"/>
              <a:endParaRPr lang="en-US"/>
            </a:p>
          </p:txBody>
        </p:sp>
        <p:sp>
          <p:nvSpPr>
            <p:cNvPr id="44433" name="Line 192"/>
            <p:cNvSpPr>
              <a:spLocks noChangeShapeType="1"/>
            </p:cNvSpPr>
            <p:nvPr/>
          </p:nvSpPr>
          <p:spPr bwMode="auto">
            <a:xfrm>
              <a:off x="3339" y="2827"/>
              <a:ext cx="615" cy="1"/>
            </a:xfrm>
            <a:prstGeom prst="line">
              <a:avLst/>
            </a:prstGeom>
            <a:noFill/>
            <a:ln w="0">
              <a:solidFill>
                <a:srgbClr val="000000"/>
              </a:solidFill>
              <a:round/>
              <a:headEnd/>
              <a:tailEnd/>
            </a:ln>
          </p:spPr>
          <p:txBody>
            <a:bodyPr/>
            <a:lstStyle/>
            <a:p>
              <a:endParaRPr lang="en-US"/>
            </a:p>
          </p:txBody>
        </p:sp>
        <p:sp>
          <p:nvSpPr>
            <p:cNvPr id="44434" name="Rectangle 193"/>
            <p:cNvSpPr>
              <a:spLocks noChangeArrowheads="1"/>
            </p:cNvSpPr>
            <p:nvPr/>
          </p:nvSpPr>
          <p:spPr bwMode="auto">
            <a:xfrm>
              <a:off x="3339" y="2827"/>
              <a:ext cx="615" cy="1"/>
            </a:xfrm>
            <a:prstGeom prst="rect">
              <a:avLst/>
            </a:prstGeom>
            <a:solidFill>
              <a:srgbClr val="000000"/>
            </a:solidFill>
            <a:ln w="9525">
              <a:noFill/>
              <a:miter lim="800000"/>
              <a:headEnd/>
              <a:tailEnd/>
            </a:ln>
          </p:spPr>
          <p:txBody>
            <a:bodyPr/>
            <a:lstStyle/>
            <a:p>
              <a:pPr eaLnBrk="0" hangingPunct="0"/>
              <a:endParaRPr lang="en-US"/>
            </a:p>
          </p:txBody>
        </p:sp>
        <p:sp>
          <p:nvSpPr>
            <p:cNvPr id="44435" name="Line 194"/>
            <p:cNvSpPr>
              <a:spLocks noChangeShapeType="1"/>
            </p:cNvSpPr>
            <p:nvPr/>
          </p:nvSpPr>
          <p:spPr bwMode="auto">
            <a:xfrm>
              <a:off x="1491" y="2909"/>
              <a:ext cx="1" cy="1"/>
            </a:xfrm>
            <a:prstGeom prst="line">
              <a:avLst/>
            </a:prstGeom>
            <a:noFill/>
            <a:ln w="0">
              <a:solidFill>
                <a:srgbClr val="000000"/>
              </a:solidFill>
              <a:round/>
              <a:headEnd/>
              <a:tailEnd/>
            </a:ln>
          </p:spPr>
          <p:txBody>
            <a:bodyPr/>
            <a:lstStyle/>
            <a:p>
              <a:endParaRPr lang="en-US"/>
            </a:p>
          </p:txBody>
        </p:sp>
        <p:sp>
          <p:nvSpPr>
            <p:cNvPr id="44436" name="Rectangle 195"/>
            <p:cNvSpPr>
              <a:spLocks noChangeArrowheads="1"/>
            </p:cNvSpPr>
            <p:nvPr/>
          </p:nvSpPr>
          <p:spPr bwMode="auto">
            <a:xfrm>
              <a:off x="1491" y="2909"/>
              <a:ext cx="1" cy="1"/>
            </a:xfrm>
            <a:prstGeom prst="rect">
              <a:avLst/>
            </a:prstGeom>
            <a:solidFill>
              <a:srgbClr val="000000"/>
            </a:solidFill>
            <a:ln w="9525">
              <a:noFill/>
              <a:miter lim="800000"/>
              <a:headEnd/>
              <a:tailEnd/>
            </a:ln>
          </p:spPr>
          <p:txBody>
            <a:bodyPr/>
            <a:lstStyle/>
            <a:p>
              <a:pPr eaLnBrk="0" hangingPunct="0"/>
              <a:endParaRPr lang="en-US"/>
            </a:p>
          </p:txBody>
        </p:sp>
        <p:sp>
          <p:nvSpPr>
            <p:cNvPr id="44437" name="Line 196"/>
            <p:cNvSpPr>
              <a:spLocks noChangeShapeType="1"/>
            </p:cNvSpPr>
            <p:nvPr/>
          </p:nvSpPr>
          <p:spPr bwMode="auto">
            <a:xfrm>
              <a:off x="3954" y="2992"/>
              <a:ext cx="616" cy="1"/>
            </a:xfrm>
            <a:prstGeom prst="line">
              <a:avLst/>
            </a:prstGeom>
            <a:noFill/>
            <a:ln w="0">
              <a:solidFill>
                <a:srgbClr val="000000"/>
              </a:solidFill>
              <a:round/>
              <a:headEnd/>
              <a:tailEnd/>
            </a:ln>
          </p:spPr>
          <p:txBody>
            <a:bodyPr/>
            <a:lstStyle/>
            <a:p>
              <a:endParaRPr lang="en-US"/>
            </a:p>
          </p:txBody>
        </p:sp>
        <p:sp>
          <p:nvSpPr>
            <p:cNvPr id="44438" name="Rectangle 197"/>
            <p:cNvSpPr>
              <a:spLocks noChangeArrowheads="1"/>
            </p:cNvSpPr>
            <p:nvPr/>
          </p:nvSpPr>
          <p:spPr bwMode="auto">
            <a:xfrm>
              <a:off x="3954" y="2992"/>
              <a:ext cx="616" cy="1"/>
            </a:xfrm>
            <a:prstGeom prst="rect">
              <a:avLst/>
            </a:prstGeom>
            <a:solidFill>
              <a:srgbClr val="000000"/>
            </a:solidFill>
            <a:ln w="9525">
              <a:noFill/>
              <a:miter lim="800000"/>
              <a:headEnd/>
              <a:tailEnd/>
            </a:ln>
          </p:spPr>
          <p:txBody>
            <a:bodyPr/>
            <a:lstStyle/>
            <a:p>
              <a:pPr eaLnBrk="0" hangingPunct="0"/>
              <a:endParaRPr lang="en-US"/>
            </a:p>
          </p:txBody>
        </p:sp>
        <p:sp>
          <p:nvSpPr>
            <p:cNvPr id="44439" name="Line 198"/>
            <p:cNvSpPr>
              <a:spLocks noChangeShapeType="1"/>
            </p:cNvSpPr>
            <p:nvPr/>
          </p:nvSpPr>
          <p:spPr bwMode="auto">
            <a:xfrm>
              <a:off x="1491" y="3074"/>
              <a:ext cx="1" cy="1"/>
            </a:xfrm>
            <a:prstGeom prst="line">
              <a:avLst/>
            </a:prstGeom>
            <a:noFill/>
            <a:ln w="0">
              <a:solidFill>
                <a:srgbClr val="000000"/>
              </a:solidFill>
              <a:round/>
              <a:headEnd/>
              <a:tailEnd/>
            </a:ln>
          </p:spPr>
          <p:txBody>
            <a:bodyPr/>
            <a:lstStyle/>
            <a:p>
              <a:endParaRPr lang="en-US"/>
            </a:p>
          </p:txBody>
        </p:sp>
        <p:sp>
          <p:nvSpPr>
            <p:cNvPr id="44440" name="Rectangle 199"/>
            <p:cNvSpPr>
              <a:spLocks noChangeArrowheads="1"/>
            </p:cNvSpPr>
            <p:nvPr/>
          </p:nvSpPr>
          <p:spPr bwMode="auto">
            <a:xfrm>
              <a:off x="1491" y="3074"/>
              <a:ext cx="1" cy="1"/>
            </a:xfrm>
            <a:prstGeom prst="rect">
              <a:avLst/>
            </a:prstGeom>
            <a:solidFill>
              <a:srgbClr val="000000"/>
            </a:solidFill>
            <a:ln w="9525">
              <a:noFill/>
              <a:miter lim="800000"/>
              <a:headEnd/>
              <a:tailEnd/>
            </a:ln>
          </p:spPr>
          <p:txBody>
            <a:bodyPr/>
            <a:lstStyle/>
            <a:p>
              <a:pPr eaLnBrk="0" hangingPunct="0"/>
              <a:endParaRPr lang="en-US"/>
            </a:p>
          </p:txBody>
        </p:sp>
        <p:sp>
          <p:nvSpPr>
            <p:cNvPr id="44441" name="Line 200"/>
            <p:cNvSpPr>
              <a:spLocks noChangeShapeType="1"/>
            </p:cNvSpPr>
            <p:nvPr/>
          </p:nvSpPr>
          <p:spPr bwMode="auto">
            <a:xfrm>
              <a:off x="1491" y="3156"/>
              <a:ext cx="1" cy="1"/>
            </a:xfrm>
            <a:prstGeom prst="line">
              <a:avLst/>
            </a:prstGeom>
            <a:noFill/>
            <a:ln w="0">
              <a:solidFill>
                <a:srgbClr val="000000"/>
              </a:solidFill>
              <a:round/>
              <a:headEnd/>
              <a:tailEnd/>
            </a:ln>
          </p:spPr>
          <p:txBody>
            <a:bodyPr/>
            <a:lstStyle/>
            <a:p>
              <a:endParaRPr lang="en-US"/>
            </a:p>
          </p:txBody>
        </p:sp>
        <p:sp>
          <p:nvSpPr>
            <p:cNvPr id="44442" name="Rectangle 201"/>
            <p:cNvSpPr>
              <a:spLocks noChangeArrowheads="1"/>
            </p:cNvSpPr>
            <p:nvPr/>
          </p:nvSpPr>
          <p:spPr bwMode="auto">
            <a:xfrm>
              <a:off x="1491" y="3156"/>
              <a:ext cx="1" cy="1"/>
            </a:xfrm>
            <a:prstGeom prst="rect">
              <a:avLst/>
            </a:prstGeom>
            <a:solidFill>
              <a:srgbClr val="000000"/>
            </a:solidFill>
            <a:ln w="9525">
              <a:noFill/>
              <a:miter lim="800000"/>
              <a:headEnd/>
              <a:tailEnd/>
            </a:ln>
          </p:spPr>
          <p:txBody>
            <a:bodyPr/>
            <a:lstStyle/>
            <a:p>
              <a:pPr eaLnBrk="0" hangingPunct="0"/>
              <a:endParaRPr lang="en-US"/>
            </a:p>
          </p:txBody>
        </p:sp>
        <p:sp>
          <p:nvSpPr>
            <p:cNvPr id="44443" name="Line 202"/>
            <p:cNvSpPr>
              <a:spLocks noChangeShapeType="1"/>
            </p:cNvSpPr>
            <p:nvPr/>
          </p:nvSpPr>
          <p:spPr bwMode="auto">
            <a:xfrm>
              <a:off x="1491" y="3239"/>
              <a:ext cx="1" cy="1"/>
            </a:xfrm>
            <a:prstGeom prst="line">
              <a:avLst/>
            </a:prstGeom>
            <a:noFill/>
            <a:ln w="0">
              <a:solidFill>
                <a:srgbClr val="000000"/>
              </a:solidFill>
              <a:round/>
              <a:headEnd/>
              <a:tailEnd/>
            </a:ln>
          </p:spPr>
          <p:txBody>
            <a:bodyPr/>
            <a:lstStyle/>
            <a:p>
              <a:endParaRPr lang="en-US"/>
            </a:p>
          </p:txBody>
        </p:sp>
        <p:sp>
          <p:nvSpPr>
            <p:cNvPr id="44444" name="Rectangle 203"/>
            <p:cNvSpPr>
              <a:spLocks noChangeArrowheads="1"/>
            </p:cNvSpPr>
            <p:nvPr/>
          </p:nvSpPr>
          <p:spPr bwMode="auto">
            <a:xfrm>
              <a:off x="1491" y="3239"/>
              <a:ext cx="1" cy="1"/>
            </a:xfrm>
            <a:prstGeom prst="rect">
              <a:avLst/>
            </a:prstGeom>
            <a:solidFill>
              <a:srgbClr val="000000"/>
            </a:solidFill>
            <a:ln w="9525">
              <a:noFill/>
              <a:miter lim="800000"/>
              <a:headEnd/>
              <a:tailEnd/>
            </a:ln>
          </p:spPr>
          <p:txBody>
            <a:bodyPr/>
            <a:lstStyle/>
            <a:p>
              <a:pPr eaLnBrk="0" hangingPunct="0"/>
              <a:endParaRPr lang="en-US"/>
            </a:p>
          </p:txBody>
        </p:sp>
        <p:sp>
          <p:nvSpPr>
            <p:cNvPr id="44445" name="Line 204"/>
            <p:cNvSpPr>
              <a:spLocks noChangeShapeType="1"/>
            </p:cNvSpPr>
            <p:nvPr/>
          </p:nvSpPr>
          <p:spPr bwMode="auto">
            <a:xfrm>
              <a:off x="1491" y="3321"/>
              <a:ext cx="1" cy="1"/>
            </a:xfrm>
            <a:prstGeom prst="line">
              <a:avLst/>
            </a:prstGeom>
            <a:noFill/>
            <a:ln w="0">
              <a:solidFill>
                <a:srgbClr val="000000"/>
              </a:solidFill>
              <a:round/>
              <a:headEnd/>
              <a:tailEnd/>
            </a:ln>
          </p:spPr>
          <p:txBody>
            <a:bodyPr/>
            <a:lstStyle/>
            <a:p>
              <a:endParaRPr lang="en-US"/>
            </a:p>
          </p:txBody>
        </p:sp>
        <p:sp>
          <p:nvSpPr>
            <p:cNvPr id="44446" name="Rectangle 205"/>
            <p:cNvSpPr>
              <a:spLocks noChangeArrowheads="1"/>
            </p:cNvSpPr>
            <p:nvPr/>
          </p:nvSpPr>
          <p:spPr bwMode="auto">
            <a:xfrm>
              <a:off x="1491" y="3321"/>
              <a:ext cx="1" cy="1"/>
            </a:xfrm>
            <a:prstGeom prst="rect">
              <a:avLst/>
            </a:prstGeom>
            <a:solidFill>
              <a:srgbClr val="000000"/>
            </a:solidFill>
            <a:ln w="9525">
              <a:noFill/>
              <a:miter lim="800000"/>
              <a:headEnd/>
              <a:tailEnd/>
            </a:ln>
          </p:spPr>
          <p:txBody>
            <a:bodyPr/>
            <a:lstStyle/>
            <a:p>
              <a:pPr eaLnBrk="0" hangingPunct="0"/>
              <a:endParaRPr lang="en-US"/>
            </a:p>
          </p:txBody>
        </p:sp>
        <p:sp>
          <p:nvSpPr>
            <p:cNvPr id="44447" name="Line 206"/>
            <p:cNvSpPr>
              <a:spLocks noChangeShapeType="1"/>
            </p:cNvSpPr>
            <p:nvPr/>
          </p:nvSpPr>
          <p:spPr bwMode="auto">
            <a:xfrm>
              <a:off x="1491" y="3404"/>
              <a:ext cx="3079" cy="1"/>
            </a:xfrm>
            <a:prstGeom prst="line">
              <a:avLst/>
            </a:prstGeom>
            <a:noFill/>
            <a:ln w="0">
              <a:solidFill>
                <a:srgbClr val="000000"/>
              </a:solidFill>
              <a:round/>
              <a:headEnd/>
              <a:tailEnd/>
            </a:ln>
          </p:spPr>
          <p:txBody>
            <a:bodyPr/>
            <a:lstStyle/>
            <a:p>
              <a:endParaRPr lang="en-US"/>
            </a:p>
          </p:txBody>
        </p:sp>
        <p:sp>
          <p:nvSpPr>
            <p:cNvPr id="44448" name="Rectangle 207"/>
            <p:cNvSpPr>
              <a:spLocks noChangeArrowheads="1"/>
            </p:cNvSpPr>
            <p:nvPr/>
          </p:nvSpPr>
          <p:spPr bwMode="auto">
            <a:xfrm>
              <a:off x="1491" y="3404"/>
              <a:ext cx="3079" cy="1"/>
            </a:xfrm>
            <a:prstGeom prst="rect">
              <a:avLst/>
            </a:prstGeom>
            <a:solidFill>
              <a:srgbClr val="000000"/>
            </a:solidFill>
            <a:ln w="9525">
              <a:noFill/>
              <a:miter lim="800000"/>
              <a:headEnd/>
              <a:tailEnd/>
            </a:ln>
          </p:spPr>
          <p:txBody>
            <a:bodyPr/>
            <a:lstStyle/>
            <a:p>
              <a:pPr eaLnBrk="0" hangingPunct="0"/>
              <a:endParaRPr lang="en-US"/>
            </a:p>
          </p:txBody>
        </p:sp>
        <p:sp>
          <p:nvSpPr>
            <p:cNvPr id="44449" name="Line 208"/>
            <p:cNvSpPr>
              <a:spLocks noChangeShapeType="1"/>
            </p:cNvSpPr>
            <p:nvPr/>
          </p:nvSpPr>
          <p:spPr bwMode="auto">
            <a:xfrm>
              <a:off x="1491" y="3486"/>
              <a:ext cx="1" cy="1"/>
            </a:xfrm>
            <a:prstGeom prst="line">
              <a:avLst/>
            </a:prstGeom>
            <a:noFill/>
            <a:ln w="0">
              <a:solidFill>
                <a:srgbClr val="000000"/>
              </a:solidFill>
              <a:round/>
              <a:headEnd/>
              <a:tailEnd/>
            </a:ln>
          </p:spPr>
          <p:txBody>
            <a:bodyPr/>
            <a:lstStyle/>
            <a:p>
              <a:endParaRPr lang="en-US"/>
            </a:p>
          </p:txBody>
        </p:sp>
        <p:sp>
          <p:nvSpPr>
            <p:cNvPr id="44450" name="Rectangle 209"/>
            <p:cNvSpPr>
              <a:spLocks noChangeArrowheads="1"/>
            </p:cNvSpPr>
            <p:nvPr/>
          </p:nvSpPr>
          <p:spPr bwMode="auto">
            <a:xfrm>
              <a:off x="1491" y="3486"/>
              <a:ext cx="1" cy="1"/>
            </a:xfrm>
            <a:prstGeom prst="rect">
              <a:avLst/>
            </a:prstGeom>
            <a:solidFill>
              <a:srgbClr val="000000"/>
            </a:solidFill>
            <a:ln w="9525">
              <a:noFill/>
              <a:miter lim="800000"/>
              <a:headEnd/>
              <a:tailEnd/>
            </a:ln>
          </p:spPr>
          <p:txBody>
            <a:bodyPr/>
            <a:lstStyle/>
            <a:p>
              <a:pPr eaLnBrk="0" hangingPunct="0"/>
              <a:endParaRPr lang="en-US"/>
            </a:p>
          </p:txBody>
        </p:sp>
        <p:sp>
          <p:nvSpPr>
            <p:cNvPr id="44451" name="Line 210"/>
            <p:cNvSpPr>
              <a:spLocks noChangeShapeType="1"/>
            </p:cNvSpPr>
            <p:nvPr/>
          </p:nvSpPr>
          <p:spPr bwMode="auto">
            <a:xfrm>
              <a:off x="1491" y="3568"/>
              <a:ext cx="1" cy="1"/>
            </a:xfrm>
            <a:prstGeom prst="line">
              <a:avLst/>
            </a:prstGeom>
            <a:noFill/>
            <a:ln w="0">
              <a:solidFill>
                <a:srgbClr val="000000"/>
              </a:solidFill>
              <a:round/>
              <a:headEnd/>
              <a:tailEnd/>
            </a:ln>
          </p:spPr>
          <p:txBody>
            <a:bodyPr/>
            <a:lstStyle/>
            <a:p>
              <a:endParaRPr lang="en-US"/>
            </a:p>
          </p:txBody>
        </p:sp>
      </p:grpSp>
      <p:sp>
        <p:nvSpPr>
          <p:cNvPr id="44034" name="Rectangle 212"/>
          <p:cNvSpPr>
            <a:spLocks noChangeArrowheads="1"/>
          </p:cNvSpPr>
          <p:nvPr/>
        </p:nvSpPr>
        <p:spPr bwMode="auto">
          <a:xfrm>
            <a:off x="2366963" y="5664200"/>
            <a:ext cx="1587" cy="1588"/>
          </a:xfrm>
          <a:prstGeom prst="rect">
            <a:avLst/>
          </a:prstGeom>
          <a:solidFill>
            <a:srgbClr val="000000"/>
          </a:solidFill>
          <a:ln w="9525">
            <a:noFill/>
            <a:miter lim="800000"/>
            <a:headEnd/>
            <a:tailEnd/>
          </a:ln>
        </p:spPr>
        <p:txBody>
          <a:bodyPr/>
          <a:lstStyle/>
          <a:p>
            <a:pPr eaLnBrk="0" hangingPunct="0"/>
            <a:endParaRPr lang="en-US"/>
          </a:p>
        </p:txBody>
      </p:sp>
      <p:sp>
        <p:nvSpPr>
          <p:cNvPr id="44035" name="Line 213"/>
          <p:cNvSpPr>
            <a:spLocks noChangeShapeType="1"/>
          </p:cNvSpPr>
          <p:nvPr/>
        </p:nvSpPr>
        <p:spPr bwMode="auto">
          <a:xfrm>
            <a:off x="2366963" y="5795963"/>
            <a:ext cx="1587" cy="1587"/>
          </a:xfrm>
          <a:prstGeom prst="line">
            <a:avLst/>
          </a:prstGeom>
          <a:noFill/>
          <a:ln w="0">
            <a:solidFill>
              <a:srgbClr val="000000"/>
            </a:solidFill>
            <a:round/>
            <a:headEnd/>
            <a:tailEnd/>
          </a:ln>
        </p:spPr>
        <p:txBody>
          <a:bodyPr/>
          <a:lstStyle/>
          <a:p>
            <a:endParaRPr lang="en-US"/>
          </a:p>
        </p:txBody>
      </p:sp>
      <p:sp>
        <p:nvSpPr>
          <p:cNvPr id="44036" name="Rectangle 214"/>
          <p:cNvSpPr>
            <a:spLocks noChangeArrowheads="1"/>
          </p:cNvSpPr>
          <p:nvPr/>
        </p:nvSpPr>
        <p:spPr bwMode="auto">
          <a:xfrm>
            <a:off x="2366963" y="5795963"/>
            <a:ext cx="1587" cy="1587"/>
          </a:xfrm>
          <a:prstGeom prst="rect">
            <a:avLst/>
          </a:prstGeom>
          <a:solidFill>
            <a:srgbClr val="000000"/>
          </a:solidFill>
          <a:ln w="9525">
            <a:noFill/>
            <a:miter lim="800000"/>
            <a:headEnd/>
            <a:tailEnd/>
          </a:ln>
        </p:spPr>
        <p:txBody>
          <a:bodyPr/>
          <a:lstStyle/>
          <a:p>
            <a:pPr eaLnBrk="0" hangingPunct="0"/>
            <a:endParaRPr lang="en-US"/>
          </a:p>
        </p:txBody>
      </p:sp>
      <p:sp>
        <p:nvSpPr>
          <p:cNvPr id="44037" name="Line 215"/>
          <p:cNvSpPr>
            <a:spLocks noChangeShapeType="1"/>
          </p:cNvSpPr>
          <p:nvPr/>
        </p:nvSpPr>
        <p:spPr bwMode="auto">
          <a:xfrm>
            <a:off x="2366963" y="5926138"/>
            <a:ext cx="1587" cy="1587"/>
          </a:xfrm>
          <a:prstGeom prst="line">
            <a:avLst/>
          </a:prstGeom>
          <a:noFill/>
          <a:ln w="0">
            <a:solidFill>
              <a:srgbClr val="000000"/>
            </a:solidFill>
            <a:round/>
            <a:headEnd/>
            <a:tailEnd/>
          </a:ln>
        </p:spPr>
        <p:txBody>
          <a:bodyPr/>
          <a:lstStyle/>
          <a:p>
            <a:endParaRPr lang="en-US"/>
          </a:p>
        </p:txBody>
      </p:sp>
      <p:sp>
        <p:nvSpPr>
          <p:cNvPr id="44038" name="Rectangle 216"/>
          <p:cNvSpPr>
            <a:spLocks noChangeArrowheads="1"/>
          </p:cNvSpPr>
          <p:nvPr/>
        </p:nvSpPr>
        <p:spPr bwMode="auto">
          <a:xfrm>
            <a:off x="2366963" y="5926138"/>
            <a:ext cx="1587" cy="1587"/>
          </a:xfrm>
          <a:prstGeom prst="rect">
            <a:avLst/>
          </a:prstGeom>
          <a:solidFill>
            <a:srgbClr val="000000"/>
          </a:solidFill>
          <a:ln w="9525">
            <a:noFill/>
            <a:miter lim="800000"/>
            <a:headEnd/>
            <a:tailEnd/>
          </a:ln>
        </p:spPr>
        <p:txBody>
          <a:bodyPr/>
          <a:lstStyle/>
          <a:p>
            <a:pPr eaLnBrk="0" hangingPunct="0"/>
            <a:endParaRPr lang="en-US"/>
          </a:p>
        </p:txBody>
      </p:sp>
      <p:sp>
        <p:nvSpPr>
          <p:cNvPr id="44039" name="Line 217"/>
          <p:cNvSpPr>
            <a:spLocks noChangeShapeType="1"/>
          </p:cNvSpPr>
          <p:nvPr/>
        </p:nvSpPr>
        <p:spPr bwMode="auto">
          <a:xfrm>
            <a:off x="6276975" y="6056313"/>
            <a:ext cx="977900" cy="1587"/>
          </a:xfrm>
          <a:prstGeom prst="line">
            <a:avLst/>
          </a:prstGeom>
          <a:noFill/>
          <a:ln w="0">
            <a:solidFill>
              <a:srgbClr val="000000"/>
            </a:solidFill>
            <a:round/>
            <a:headEnd/>
            <a:tailEnd/>
          </a:ln>
        </p:spPr>
        <p:txBody>
          <a:bodyPr/>
          <a:lstStyle/>
          <a:p>
            <a:endParaRPr lang="en-US"/>
          </a:p>
        </p:txBody>
      </p:sp>
      <p:sp>
        <p:nvSpPr>
          <p:cNvPr id="44040" name="Rectangle 218"/>
          <p:cNvSpPr>
            <a:spLocks noChangeArrowheads="1"/>
          </p:cNvSpPr>
          <p:nvPr/>
        </p:nvSpPr>
        <p:spPr bwMode="auto">
          <a:xfrm>
            <a:off x="6276975" y="6056313"/>
            <a:ext cx="977900" cy="1587"/>
          </a:xfrm>
          <a:prstGeom prst="rect">
            <a:avLst/>
          </a:prstGeom>
          <a:solidFill>
            <a:srgbClr val="000000"/>
          </a:solidFill>
          <a:ln w="9525">
            <a:noFill/>
            <a:miter lim="800000"/>
            <a:headEnd/>
            <a:tailEnd/>
          </a:ln>
        </p:spPr>
        <p:txBody>
          <a:bodyPr/>
          <a:lstStyle/>
          <a:p>
            <a:pPr eaLnBrk="0" hangingPunct="0"/>
            <a:endParaRPr lang="en-US"/>
          </a:p>
        </p:txBody>
      </p:sp>
      <p:sp>
        <p:nvSpPr>
          <p:cNvPr id="44041" name="Line 219"/>
          <p:cNvSpPr>
            <a:spLocks noChangeShapeType="1"/>
          </p:cNvSpPr>
          <p:nvPr/>
        </p:nvSpPr>
        <p:spPr bwMode="auto">
          <a:xfrm>
            <a:off x="2366963" y="6188075"/>
            <a:ext cx="1587" cy="1588"/>
          </a:xfrm>
          <a:prstGeom prst="line">
            <a:avLst/>
          </a:prstGeom>
          <a:noFill/>
          <a:ln w="0">
            <a:solidFill>
              <a:srgbClr val="000000"/>
            </a:solidFill>
            <a:round/>
            <a:headEnd/>
            <a:tailEnd/>
          </a:ln>
        </p:spPr>
        <p:txBody>
          <a:bodyPr/>
          <a:lstStyle/>
          <a:p>
            <a:endParaRPr lang="en-US"/>
          </a:p>
        </p:txBody>
      </p:sp>
      <p:sp>
        <p:nvSpPr>
          <p:cNvPr id="44042" name="Rectangle 220"/>
          <p:cNvSpPr>
            <a:spLocks noChangeArrowheads="1"/>
          </p:cNvSpPr>
          <p:nvPr/>
        </p:nvSpPr>
        <p:spPr bwMode="auto">
          <a:xfrm>
            <a:off x="2366963" y="6188075"/>
            <a:ext cx="1587" cy="1588"/>
          </a:xfrm>
          <a:prstGeom prst="rect">
            <a:avLst/>
          </a:prstGeom>
          <a:solidFill>
            <a:srgbClr val="000000"/>
          </a:solidFill>
          <a:ln w="9525">
            <a:noFill/>
            <a:miter lim="800000"/>
            <a:headEnd/>
            <a:tailEnd/>
          </a:ln>
        </p:spPr>
        <p:txBody>
          <a:bodyPr/>
          <a:lstStyle/>
          <a:p>
            <a:pPr eaLnBrk="0" hangingPunct="0"/>
            <a:endParaRPr lang="en-US"/>
          </a:p>
        </p:txBody>
      </p:sp>
      <p:sp>
        <p:nvSpPr>
          <p:cNvPr id="44043" name="Line 221"/>
          <p:cNvSpPr>
            <a:spLocks noChangeShapeType="1"/>
          </p:cNvSpPr>
          <p:nvPr/>
        </p:nvSpPr>
        <p:spPr bwMode="auto">
          <a:xfrm>
            <a:off x="5300663" y="6318250"/>
            <a:ext cx="976312" cy="1588"/>
          </a:xfrm>
          <a:prstGeom prst="line">
            <a:avLst/>
          </a:prstGeom>
          <a:noFill/>
          <a:ln w="0">
            <a:solidFill>
              <a:srgbClr val="000000"/>
            </a:solidFill>
            <a:round/>
            <a:headEnd/>
            <a:tailEnd/>
          </a:ln>
        </p:spPr>
        <p:txBody>
          <a:bodyPr/>
          <a:lstStyle/>
          <a:p>
            <a:endParaRPr lang="en-US"/>
          </a:p>
        </p:txBody>
      </p:sp>
      <p:sp>
        <p:nvSpPr>
          <p:cNvPr id="44044" name="Rectangle 222"/>
          <p:cNvSpPr>
            <a:spLocks noChangeArrowheads="1"/>
          </p:cNvSpPr>
          <p:nvPr/>
        </p:nvSpPr>
        <p:spPr bwMode="auto">
          <a:xfrm>
            <a:off x="5300663" y="6318250"/>
            <a:ext cx="976312" cy="1588"/>
          </a:xfrm>
          <a:prstGeom prst="rect">
            <a:avLst/>
          </a:prstGeom>
          <a:solidFill>
            <a:srgbClr val="000000"/>
          </a:solidFill>
          <a:ln w="9525">
            <a:noFill/>
            <a:miter lim="800000"/>
            <a:headEnd/>
            <a:tailEnd/>
          </a:ln>
        </p:spPr>
        <p:txBody>
          <a:bodyPr/>
          <a:lstStyle/>
          <a:p>
            <a:pPr eaLnBrk="0" hangingPunct="0"/>
            <a:endParaRPr lang="en-US"/>
          </a:p>
        </p:txBody>
      </p:sp>
      <p:sp>
        <p:nvSpPr>
          <p:cNvPr id="44045" name="Line 223"/>
          <p:cNvSpPr>
            <a:spLocks noChangeShapeType="1"/>
          </p:cNvSpPr>
          <p:nvPr/>
        </p:nvSpPr>
        <p:spPr bwMode="auto">
          <a:xfrm>
            <a:off x="2366963" y="6450013"/>
            <a:ext cx="1587" cy="1587"/>
          </a:xfrm>
          <a:prstGeom prst="line">
            <a:avLst/>
          </a:prstGeom>
          <a:noFill/>
          <a:ln w="0">
            <a:solidFill>
              <a:srgbClr val="000000"/>
            </a:solidFill>
            <a:round/>
            <a:headEnd/>
            <a:tailEnd/>
          </a:ln>
        </p:spPr>
        <p:txBody>
          <a:bodyPr/>
          <a:lstStyle/>
          <a:p>
            <a:endParaRPr lang="en-US"/>
          </a:p>
        </p:txBody>
      </p:sp>
      <p:sp>
        <p:nvSpPr>
          <p:cNvPr id="44046" name="Rectangle 224"/>
          <p:cNvSpPr>
            <a:spLocks noChangeArrowheads="1"/>
          </p:cNvSpPr>
          <p:nvPr/>
        </p:nvSpPr>
        <p:spPr bwMode="auto">
          <a:xfrm>
            <a:off x="2366963" y="6450013"/>
            <a:ext cx="1587" cy="1587"/>
          </a:xfrm>
          <a:prstGeom prst="rect">
            <a:avLst/>
          </a:prstGeom>
          <a:solidFill>
            <a:srgbClr val="000000"/>
          </a:solidFill>
          <a:ln w="9525">
            <a:noFill/>
            <a:miter lim="800000"/>
            <a:headEnd/>
            <a:tailEnd/>
          </a:ln>
        </p:spPr>
        <p:txBody>
          <a:bodyPr/>
          <a:lstStyle/>
          <a:p>
            <a:pPr eaLnBrk="0" hangingPunct="0"/>
            <a:endParaRPr lang="en-US"/>
          </a:p>
        </p:txBody>
      </p:sp>
      <p:sp>
        <p:nvSpPr>
          <p:cNvPr id="44047" name="Line 225"/>
          <p:cNvSpPr>
            <a:spLocks noChangeShapeType="1"/>
          </p:cNvSpPr>
          <p:nvPr/>
        </p:nvSpPr>
        <p:spPr bwMode="auto">
          <a:xfrm>
            <a:off x="2366963" y="6580188"/>
            <a:ext cx="1587" cy="1587"/>
          </a:xfrm>
          <a:prstGeom prst="line">
            <a:avLst/>
          </a:prstGeom>
          <a:noFill/>
          <a:ln w="0">
            <a:solidFill>
              <a:srgbClr val="000000"/>
            </a:solidFill>
            <a:round/>
            <a:headEnd/>
            <a:tailEnd/>
          </a:ln>
        </p:spPr>
        <p:txBody>
          <a:bodyPr/>
          <a:lstStyle/>
          <a:p>
            <a:endParaRPr lang="en-US"/>
          </a:p>
        </p:txBody>
      </p:sp>
      <p:sp>
        <p:nvSpPr>
          <p:cNvPr id="44048" name="Rectangle 226"/>
          <p:cNvSpPr>
            <a:spLocks noChangeArrowheads="1"/>
          </p:cNvSpPr>
          <p:nvPr/>
        </p:nvSpPr>
        <p:spPr bwMode="auto">
          <a:xfrm>
            <a:off x="2366963" y="6580188"/>
            <a:ext cx="1587" cy="1587"/>
          </a:xfrm>
          <a:prstGeom prst="rect">
            <a:avLst/>
          </a:prstGeom>
          <a:solidFill>
            <a:srgbClr val="000000"/>
          </a:solidFill>
          <a:ln w="9525">
            <a:noFill/>
            <a:miter lim="800000"/>
            <a:headEnd/>
            <a:tailEnd/>
          </a:ln>
        </p:spPr>
        <p:txBody>
          <a:bodyPr/>
          <a:lstStyle/>
          <a:p>
            <a:pPr eaLnBrk="0" hangingPunct="0"/>
            <a:endParaRPr lang="en-US"/>
          </a:p>
        </p:txBody>
      </p:sp>
      <p:sp>
        <p:nvSpPr>
          <p:cNvPr id="44049" name="Line 227"/>
          <p:cNvSpPr>
            <a:spLocks noChangeShapeType="1"/>
          </p:cNvSpPr>
          <p:nvPr/>
        </p:nvSpPr>
        <p:spPr bwMode="auto">
          <a:xfrm>
            <a:off x="6276975" y="6710363"/>
            <a:ext cx="977900" cy="1587"/>
          </a:xfrm>
          <a:prstGeom prst="line">
            <a:avLst/>
          </a:prstGeom>
          <a:noFill/>
          <a:ln w="0">
            <a:solidFill>
              <a:srgbClr val="000000"/>
            </a:solidFill>
            <a:round/>
            <a:headEnd/>
            <a:tailEnd/>
          </a:ln>
        </p:spPr>
        <p:txBody>
          <a:bodyPr/>
          <a:lstStyle/>
          <a:p>
            <a:endParaRPr lang="en-US"/>
          </a:p>
        </p:txBody>
      </p:sp>
      <p:sp>
        <p:nvSpPr>
          <p:cNvPr id="44050" name="Rectangle 228"/>
          <p:cNvSpPr>
            <a:spLocks noChangeArrowheads="1"/>
          </p:cNvSpPr>
          <p:nvPr/>
        </p:nvSpPr>
        <p:spPr bwMode="auto">
          <a:xfrm>
            <a:off x="6276975" y="6710363"/>
            <a:ext cx="977900" cy="1587"/>
          </a:xfrm>
          <a:prstGeom prst="rect">
            <a:avLst/>
          </a:prstGeom>
          <a:solidFill>
            <a:srgbClr val="000000"/>
          </a:solidFill>
          <a:ln w="9525">
            <a:noFill/>
            <a:miter lim="800000"/>
            <a:headEnd/>
            <a:tailEnd/>
          </a:ln>
        </p:spPr>
        <p:txBody>
          <a:bodyPr/>
          <a:lstStyle/>
          <a:p>
            <a:pPr eaLnBrk="0" hangingPunct="0"/>
            <a:endParaRPr lang="en-US"/>
          </a:p>
        </p:txBody>
      </p:sp>
      <p:sp>
        <p:nvSpPr>
          <p:cNvPr id="44051" name="Line 229"/>
          <p:cNvSpPr>
            <a:spLocks noChangeShapeType="1"/>
          </p:cNvSpPr>
          <p:nvPr/>
        </p:nvSpPr>
        <p:spPr bwMode="auto">
          <a:xfrm>
            <a:off x="2366963" y="6842125"/>
            <a:ext cx="1587" cy="1588"/>
          </a:xfrm>
          <a:prstGeom prst="line">
            <a:avLst/>
          </a:prstGeom>
          <a:noFill/>
          <a:ln w="0">
            <a:solidFill>
              <a:srgbClr val="000000"/>
            </a:solidFill>
            <a:round/>
            <a:headEnd/>
            <a:tailEnd/>
          </a:ln>
        </p:spPr>
        <p:txBody>
          <a:bodyPr/>
          <a:lstStyle/>
          <a:p>
            <a:endParaRPr lang="en-US"/>
          </a:p>
        </p:txBody>
      </p:sp>
      <p:sp>
        <p:nvSpPr>
          <p:cNvPr id="44052" name="Rectangle 230"/>
          <p:cNvSpPr>
            <a:spLocks noChangeArrowheads="1"/>
          </p:cNvSpPr>
          <p:nvPr/>
        </p:nvSpPr>
        <p:spPr bwMode="auto">
          <a:xfrm>
            <a:off x="2366963" y="6842125"/>
            <a:ext cx="1587" cy="1588"/>
          </a:xfrm>
          <a:prstGeom prst="rect">
            <a:avLst/>
          </a:prstGeom>
          <a:solidFill>
            <a:srgbClr val="000000"/>
          </a:solidFill>
          <a:ln w="9525">
            <a:noFill/>
            <a:miter lim="800000"/>
            <a:headEnd/>
            <a:tailEnd/>
          </a:ln>
        </p:spPr>
        <p:txBody>
          <a:bodyPr/>
          <a:lstStyle/>
          <a:p>
            <a:pPr eaLnBrk="0" hangingPunct="0"/>
            <a:endParaRPr lang="en-US"/>
          </a:p>
        </p:txBody>
      </p:sp>
      <p:sp>
        <p:nvSpPr>
          <p:cNvPr id="44053" name="Line 231"/>
          <p:cNvSpPr>
            <a:spLocks noChangeShapeType="1"/>
          </p:cNvSpPr>
          <p:nvPr/>
        </p:nvSpPr>
        <p:spPr bwMode="auto">
          <a:xfrm>
            <a:off x="2366963" y="6972300"/>
            <a:ext cx="1587" cy="1588"/>
          </a:xfrm>
          <a:prstGeom prst="line">
            <a:avLst/>
          </a:prstGeom>
          <a:noFill/>
          <a:ln w="0">
            <a:solidFill>
              <a:srgbClr val="000000"/>
            </a:solidFill>
            <a:round/>
            <a:headEnd/>
            <a:tailEnd/>
          </a:ln>
        </p:spPr>
        <p:txBody>
          <a:bodyPr/>
          <a:lstStyle/>
          <a:p>
            <a:endParaRPr lang="en-US"/>
          </a:p>
        </p:txBody>
      </p:sp>
      <p:sp>
        <p:nvSpPr>
          <p:cNvPr id="44054" name="Rectangle 232"/>
          <p:cNvSpPr>
            <a:spLocks noChangeArrowheads="1"/>
          </p:cNvSpPr>
          <p:nvPr/>
        </p:nvSpPr>
        <p:spPr bwMode="auto">
          <a:xfrm>
            <a:off x="2366963" y="6972300"/>
            <a:ext cx="1587" cy="1588"/>
          </a:xfrm>
          <a:prstGeom prst="rect">
            <a:avLst/>
          </a:prstGeom>
          <a:solidFill>
            <a:srgbClr val="000000"/>
          </a:solidFill>
          <a:ln w="9525">
            <a:noFill/>
            <a:miter lim="800000"/>
            <a:headEnd/>
            <a:tailEnd/>
          </a:ln>
        </p:spPr>
        <p:txBody>
          <a:bodyPr/>
          <a:lstStyle/>
          <a:p>
            <a:pPr eaLnBrk="0" hangingPunct="0"/>
            <a:endParaRPr lang="en-US"/>
          </a:p>
        </p:txBody>
      </p:sp>
      <p:sp>
        <p:nvSpPr>
          <p:cNvPr id="44055" name="Line 233"/>
          <p:cNvSpPr>
            <a:spLocks noChangeShapeType="1"/>
          </p:cNvSpPr>
          <p:nvPr/>
        </p:nvSpPr>
        <p:spPr bwMode="auto">
          <a:xfrm>
            <a:off x="2366963" y="7102475"/>
            <a:ext cx="1587" cy="1588"/>
          </a:xfrm>
          <a:prstGeom prst="line">
            <a:avLst/>
          </a:prstGeom>
          <a:noFill/>
          <a:ln w="0">
            <a:solidFill>
              <a:srgbClr val="000000"/>
            </a:solidFill>
            <a:round/>
            <a:headEnd/>
            <a:tailEnd/>
          </a:ln>
        </p:spPr>
        <p:txBody>
          <a:bodyPr/>
          <a:lstStyle/>
          <a:p>
            <a:endParaRPr lang="en-US"/>
          </a:p>
        </p:txBody>
      </p:sp>
      <p:sp>
        <p:nvSpPr>
          <p:cNvPr id="44056" name="Rectangle 234"/>
          <p:cNvSpPr>
            <a:spLocks noChangeArrowheads="1"/>
          </p:cNvSpPr>
          <p:nvPr/>
        </p:nvSpPr>
        <p:spPr bwMode="auto">
          <a:xfrm>
            <a:off x="2366963" y="7102475"/>
            <a:ext cx="1587" cy="1588"/>
          </a:xfrm>
          <a:prstGeom prst="rect">
            <a:avLst/>
          </a:prstGeom>
          <a:solidFill>
            <a:srgbClr val="000000"/>
          </a:solidFill>
          <a:ln w="9525">
            <a:noFill/>
            <a:miter lim="800000"/>
            <a:headEnd/>
            <a:tailEnd/>
          </a:ln>
        </p:spPr>
        <p:txBody>
          <a:bodyPr/>
          <a:lstStyle/>
          <a:p>
            <a:pPr eaLnBrk="0" hangingPunct="0"/>
            <a:endParaRPr lang="en-US"/>
          </a:p>
        </p:txBody>
      </p:sp>
      <p:sp>
        <p:nvSpPr>
          <p:cNvPr id="44057" name="Line 235"/>
          <p:cNvSpPr>
            <a:spLocks noChangeShapeType="1"/>
          </p:cNvSpPr>
          <p:nvPr/>
        </p:nvSpPr>
        <p:spPr bwMode="auto">
          <a:xfrm>
            <a:off x="2366963" y="7234238"/>
            <a:ext cx="4887912" cy="1587"/>
          </a:xfrm>
          <a:prstGeom prst="line">
            <a:avLst/>
          </a:prstGeom>
          <a:noFill/>
          <a:ln w="0">
            <a:solidFill>
              <a:srgbClr val="000000"/>
            </a:solidFill>
            <a:round/>
            <a:headEnd/>
            <a:tailEnd/>
          </a:ln>
        </p:spPr>
        <p:txBody>
          <a:bodyPr/>
          <a:lstStyle/>
          <a:p>
            <a:endParaRPr lang="en-US"/>
          </a:p>
        </p:txBody>
      </p:sp>
      <p:sp>
        <p:nvSpPr>
          <p:cNvPr id="44058" name="Rectangle 236"/>
          <p:cNvSpPr>
            <a:spLocks noChangeArrowheads="1"/>
          </p:cNvSpPr>
          <p:nvPr/>
        </p:nvSpPr>
        <p:spPr bwMode="auto">
          <a:xfrm>
            <a:off x="2366963" y="7234238"/>
            <a:ext cx="4887912" cy="1587"/>
          </a:xfrm>
          <a:prstGeom prst="rect">
            <a:avLst/>
          </a:prstGeom>
          <a:solidFill>
            <a:srgbClr val="000000"/>
          </a:solidFill>
          <a:ln w="9525">
            <a:noFill/>
            <a:miter lim="800000"/>
            <a:headEnd/>
            <a:tailEnd/>
          </a:ln>
        </p:spPr>
        <p:txBody>
          <a:bodyPr/>
          <a:lstStyle/>
          <a:p>
            <a:pPr eaLnBrk="0" hangingPunct="0"/>
            <a:endParaRPr lang="en-US"/>
          </a:p>
        </p:txBody>
      </p:sp>
      <p:grpSp>
        <p:nvGrpSpPr>
          <p:cNvPr id="44059" name="Group 399"/>
          <p:cNvGrpSpPr>
            <a:grpSpLocks/>
          </p:cNvGrpSpPr>
          <p:nvPr/>
        </p:nvGrpSpPr>
        <p:grpSpPr bwMode="auto">
          <a:xfrm>
            <a:off x="6446838" y="31750"/>
            <a:ext cx="654050" cy="628650"/>
            <a:chOff x="4061" y="20"/>
            <a:chExt cx="412" cy="396"/>
          </a:xfrm>
        </p:grpSpPr>
        <p:sp>
          <p:nvSpPr>
            <p:cNvPr id="44090" name="Rectangle 237"/>
            <p:cNvSpPr>
              <a:spLocks noChangeArrowheads="1"/>
            </p:cNvSpPr>
            <p:nvPr/>
          </p:nvSpPr>
          <p:spPr bwMode="auto">
            <a:xfrm>
              <a:off x="4061" y="24"/>
              <a:ext cx="410" cy="392"/>
            </a:xfrm>
            <a:prstGeom prst="rect">
              <a:avLst/>
            </a:prstGeom>
            <a:solidFill>
              <a:srgbClr val="FFFFFF"/>
            </a:solidFill>
            <a:ln w="9525">
              <a:noFill/>
              <a:miter lim="800000"/>
              <a:headEnd/>
              <a:tailEnd/>
            </a:ln>
          </p:spPr>
          <p:txBody>
            <a:bodyPr/>
            <a:lstStyle/>
            <a:p>
              <a:pPr eaLnBrk="0" hangingPunct="0"/>
              <a:endParaRPr lang="en-US"/>
            </a:p>
          </p:txBody>
        </p:sp>
        <p:grpSp>
          <p:nvGrpSpPr>
            <p:cNvPr id="44091" name="Group 398"/>
            <p:cNvGrpSpPr>
              <a:grpSpLocks/>
            </p:cNvGrpSpPr>
            <p:nvPr/>
          </p:nvGrpSpPr>
          <p:grpSpPr bwMode="auto">
            <a:xfrm>
              <a:off x="4063" y="20"/>
              <a:ext cx="410" cy="390"/>
              <a:chOff x="4063" y="20"/>
              <a:chExt cx="410" cy="390"/>
            </a:xfrm>
          </p:grpSpPr>
          <p:grpSp>
            <p:nvGrpSpPr>
              <p:cNvPr id="44092" name="Group 247"/>
              <p:cNvGrpSpPr>
                <a:grpSpLocks/>
              </p:cNvGrpSpPr>
              <p:nvPr/>
            </p:nvGrpSpPr>
            <p:grpSpPr bwMode="auto">
              <a:xfrm>
                <a:off x="4063" y="38"/>
                <a:ext cx="401" cy="372"/>
                <a:chOff x="4063" y="38"/>
                <a:chExt cx="401" cy="372"/>
              </a:xfrm>
            </p:grpSpPr>
            <p:sp>
              <p:nvSpPr>
                <p:cNvPr id="44243" name="Freeform 238"/>
                <p:cNvSpPr>
                  <a:spLocks/>
                </p:cNvSpPr>
                <p:nvPr/>
              </p:nvSpPr>
              <p:spPr bwMode="auto">
                <a:xfrm>
                  <a:off x="4103" y="75"/>
                  <a:ext cx="321" cy="298"/>
                </a:xfrm>
                <a:custGeom>
                  <a:avLst/>
                  <a:gdLst>
                    <a:gd name="T0" fmla="*/ 0 w 1607"/>
                    <a:gd name="T1" fmla="*/ 0 h 1786"/>
                    <a:gd name="T2" fmla="*/ 0 w 1607"/>
                    <a:gd name="T3" fmla="*/ 0 h 1786"/>
                    <a:gd name="T4" fmla="*/ 1 w 1607"/>
                    <a:gd name="T5" fmla="*/ 0 h 1786"/>
                    <a:gd name="T6" fmla="*/ 1 w 1607"/>
                    <a:gd name="T7" fmla="*/ 0 h 1786"/>
                    <a:gd name="T8" fmla="*/ 0 w 1607"/>
                    <a:gd name="T9" fmla="*/ 0 h 1786"/>
                    <a:gd name="T10" fmla="*/ 0 w 1607"/>
                    <a:gd name="T11" fmla="*/ 0 h 1786"/>
                    <a:gd name="T12" fmla="*/ 0 w 1607"/>
                    <a:gd name="T13" fmla="*/ 0 h 1786"/>
                    <a:gd name="T14" fmla="*/ 0 w 1607"/>
                    <a:gd name="T15" fmla="*/ 0 h 1786"/>
                    <a:gd name="T16" fmla="*/ 0 w 1607"/>
                    <a:gd name="T17" fmla="*/ 0 h 178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07"/>
                    <a:gd name="T28" fmla="*/ 0 h 1786"/>
                    <a:gd name="T29" fmla="*/ 1607 w 1607"/>
                    <a:gd name="T30" fmla="*/ 1786 h 178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07" h="1786">
                      <a:moveTo>
                        <a:pt x="446" y="0"/>
                      </a:moveTo>
                      <a:lnTo>
                        <a:pt x="1160" y="0"/>
                      </a:lnTo>
                      <a:lnTo>
                        <a:pt x="1607" y="497"/>
                      </a:lnTo>
                      <a:lnTo>
                        <a:pt x="1607" y="1289"/>
                      </a:lnTo>
                      <a:lnTo>
                        <a:pt x="1160" y="1786"/>
                      </a:lnTo>
                      <a:lnTo>
                        <a:pt x="446" y="1786"/>
                      </a:lnTo>
                      <a:lnTo>
                        <a:pt x="0" y="1289"/>
                      </a:lnTo>
                      <a:lnTo>
                        <a:pt x="0" y="497"/>
                      </a:lnTo>
                      <a:lnTo>
                        <a:pt x="446" y="0"/>
                      </a:lnTo>
                      <a:close/>
                    </a:path>
                  </a:pathLst>
                </a:custGeom>
                <a:solidFill>
                  <a:srgbClr val="5F5F5F"/>
                </a:solidFill>
                <a:ln w="9525">
                  <a:noFill/>
                  <a:round/>
                  <a:headEnd/>
                  <a:tailEnd/>
                </a:ln>
              </p:spPr>
              <p:txBody>
                <a:bodyPr/>
                <a:lstStyle/>
                <a:p>
                  <a:pPr eaLnBrk="0" hangingPunct="0"/>
                  <a:endParaRPr lang="en-US"/>
                </a:p>
              </p:txBody>
            </p:sp>
            <p:sp>
              <p:nvSpPr>
                <p:cNvPr id="44244" name="Freeform 239"/>
                <p:cNvSpPr>
                  <a:spLocks/>
                </p:cNvSpPr>
                <p:nvPr/>
              </p:nvSpPr>
              <p:spPr bwMode="auto">
                <a:xfrm>
                  <a:off x="4063" y="38"/>
                  <a:ext cx="130" cy="121"/>
                </a:xfrm>
                <a:custGeom>
                  <a:avLst/>
                  <a:gdLst>
                    <a:gd name="T0" fmla="*/ 0 w 650"/>
                    <a:gd name="T1" fmla="*/ 0 h 722"/>
                    <a:gd name="T2" fmla="*/ 0 w 650"/>
                    <a:gd name="T3" fmla="*/ 0 h 722"/>
                    <a:gd name="T4" fmla="*/ 0 w 650"/>
                    <a:gd name="T5" fmla="*/ 0 h 722"/>
                    <a:gd name="T6" fmla="*/ 0 w 650"/>
                    <a:gd name="T7" fmla="*/ 0 h 722"/>
                    <a:gd name="T8" fmla="*/ 0 w 650"/>
                    <a:gd name="T9" fmla="*/ 0 h 722"/>
                    <a:gd name="T10" fmla="*/ 0 60000 65536"/>
                    <a:gd name="T11" fmla="*/ 0 60000 65536"/>
                    <a:gd name="T12" fmla="*/ 0 60000 65536"/>
                    <a:gd name="T13" fmla="*/ 0 60000 65536"/>
                    <a:gd name="T14" fmla="*/ 0 60000 65536"/>
                    <a:gd name="T15" fmla="*/ 0 w 650"/>
                    <a:gd name="T16" fmla="*/ 0 h 722"/>
                    <a:gd name="T17" fmla="*/ 650 w 650"/>
                    <a:gd name="T18" fmla="*/ 722 h 722"/>
                  </a:gdLst>
                  <a:ahLst/>
                  <a:cxnLst>
                    <a:cxn ang="T10">
                      <a:pos x="T0" y="T1"/>
                    </a:cxn>
                    <a:cxn ang="T11">
                      <a:pos x="T2" y="T3"/>
                    </a:cxn>
                    <a:cxn ang="T12">
                      <a:pos x="T4" y="T5"/>
                    </a:cxn>
                    <a:cxn ang="T13">
                      <a:pos x="T6" y="T7"/>
                    </a:cxn>
                    <a:cxn ang="T14">
                      <a:pos x="T8" y="T9"/>
                    </a:cxn>
                  </a:cxnLst>
                  <a:rect l="T15" t="T16" r="T17" b="T18"/>
                  <a:pathLst>
                    <a:path w="650" h="722">
                      <a:moveTo>
                        <a:pt x="557" y="0"/>
                      </a:moveTo>
                      <a:lnTo>
                        <a:pt x="650" y="227"/>
                      </a:lnTo>
                      <a:lnTo>
                        <a:pt x="203" y="722"/>
                      </a:lnTo>
                      <a:lnTo>
                        <a:pt x="0" y="620"/>
                      </a:lnTo>
                      <a:lnTo>
                        <a:pt x="557" y="0"/>
                      </a:lnTo>
                      <a:close/>
                    </a:path>
                  </a:pathLst>
                </a:custGeom>
                <a:solidFill>
                  <a:srgbClr val="5F5F5F"/>
                </a:solidFill>
                <a:ln w="9525">
                  <a:noFill/>
                  <a:round/>
                  <a:headEnd/>
                  <a:tailEnd/>
                </a:ln>
              </p:spPr>
              <p:txBody>
                <a:bodyPr/>
                <a:lstStyle/>
                <a:p>
                  <a:pPr eaLnBrk="0" hangingPunct="0"/>
                  <a:endParaRPr lang="en-US"/>
                </a:p>
              </p:txBody>
            </p:sp>
            <p:sp>
              <p:nvSpPr>
                <p:cNvPr id="44245" name="Freeform 240"/>
                <p:cNvSpPr>
                  <a:spLocks/>
                </p:cNvSpPr>
                <p:nvPr/>
              </p:nvSpPr>
              <p:spPr bwMode="auto">
                <a:xfrm>
                  <a:off x="4175" y="38"/>
                  <a:ext cx="178" cy="38"/>
                </a:xfrm>
                <a:custGeom>
                  <a:avLst/>
                  <a:gdLst>
                    <a:gd name="T0" fmla="*/ 0 w 890"/>
                    <a:gd name="T1" fmla="*/ 0 h 227"/>
                    <a:gd name="T2" fmla="*/ 0 w 890"/>
                    <a:gd name="T3" fmla="*/ 0 h 227"/>
                    <a:gd name="T4" fmla="*/ 0 w 890"/>
                    <a:gd name="T5" fmla="*/ 0 h 227"/>
                    <a:gd name="T6" fmla="*/ 0 w 890"/>
                    <a:gd name="T7" fmla="*/ 0 h 227"/>
                    <a:gd name="T8" fmla="*/ 0 w 890"/>
                    <a:gd name="T9" fmla="*/ 0 h 227"/>
                    <a:gd name="T10" fmla="*/ 0 60000 65536"/>
                    <a:gd name="T11" fmla="*/ 0 60000 65536"/>
                    <a:gd name="T12" fmla="*/ 0 60000 65536"/>
                    <a:gd name="T13" fmla="*/ 0 60000 65536"/>
                    <a:gd name="T14" fmla="*/ 0 60000 65536"/>
                    <a:gd name="T15" fmla="*/ 0 w 890"/>
                    <a:gd name="T16" fmla="*/ 0 h 227"/>
                    <a:gd name="T17" fmla="*/ 890 w 890"/>
                    <a:gd name="T18" fmla="*/ 227 h 227"/>
                  </a:gdLst>
                  <a:ahLst/>
                  <a:cxnLst>
                    <a:cxn ang="T10">
                      <a:pos x="T0" y="T1"/>
                    </a:cxn>
                    <a:cxn ang="T11">
                      <a:pos x="T2" y="T3"/>
                    </a:cxn>
                    <a:cxn ang="T12">
                      <a:pos x="T4" y="T5"/>
                    </a:cxn>
                    <a:cxn ang="T13">
                      <a:pos x="T6" y="T7"/>
                    </a:cxn>
                    <a:cxn ang="T14">
                      <a:pos x="T8" y="T9"/>
                    </a:cxn>
                  </a:cxnLst>
                  <a:rect l="T15" t="T16" r="T17" b="T18"/>
                  <a:pathLst>
                    <a:path w="890" h="227">
                      <a:moveTo>
                        <a:pt x="0" y="0"/>
                      </a:moveTo>
                      <a:lnTo>
                        <a:pt x="93" y="227"/>
                      </a:lnTo>
                      <a:lnTo>
                        <a:pt x="798" y="227"/>
                      </a:lnTo>
                      <a:lnTo>
                        <a:pt x="890" y="0"/>
                      </a:lnTo>
                      <a:lnTo>
                        <a:pt x="0" y="0"/>
                      </a:lnTo>
                      <a:close/>
                    </a:path>
                  </a:pathLst>
                </a:custGeom>
                <a:solidFill>
                  <a:srgbClr val="5F5F5F"/>
                </a:solidFill>
                <a:ln w="9525">
                  <a:noFill/>
                  <a:round/>
                  <a:headEnd/>
                  <a:tailEnd/>
                </a:ln>
              </p:spPr>
              <p:txBody>
                <a:bodyPr/>
                <a:lstStyle/>
                <a:p>
                  <a:pPr eaLnBrk="0" hangingPunct="0"/>
                  <a:endParaRPr lang="en-US"/>
                </a:p>
              </p:txBody>
            </p:sp>
            <p:sp>
              <p:nvSpPr>
                <p:cNvPr id="44246" name="Freeform 241"/>
                <p:cNvSpPr>
                  <a:spLocks/>
                </p:cNvSpPr>
                <p:nvPr/>
              </p:nvSpPr>
              <p:spPr bwMode="auto">
                <a:xfrm>
                  <a:off x="4334" y="38"/>
                  <a:ext cx="130" cy="121"/>
                </a:xfrm>
                <a:custGeom>
                  <a:avLst/>
                  <a:gdLst>
                    <a:gd name="T0" fmla="*/ 0 w 650"/>
                    <a:gd name="T1" fmla="*/ 0 h 722"/>
                    <a:gd name="T2" fmla="*/ 0 w 650"/>
                    <a:gd name="T3" fmla="*/ 0 h 722"/>
                    <a:gd name="T4" fmla="*/ 0 w 650"/>
                    <a:gd name="T5" fmla="*/ 0 h 722"/>
                    <a:gd name="T6" fmla="*/ 0 w 650"/>
                    <a:gd name="T7" fmla="*/ 0 h 722"/>
                    <a:gd name="T8" fmla="*/ 0 w 650"/>
                    <a:gd name="T9" fmla="*/ 0 h 722"/>
                    <a:gd name="T10" fmla="*/ 0 60000 65536"/>
                    <a:gd name="T11" fmla="*/ 0 60000 65536"/>
                    <a:gd name="T12" fmla="*/ 0 60000 65536"/>
                    <a:gd name="T13" fmla="*/ 0 60000 65536"/>
                    <a:gd name="T14" fmla="*/ 0 60000 65536"/>
                    <a:gd name="T15" fmla="*/ 0 w 650"/>
                    <a:gd name="T16" fmla="*/ 0 h 722"/>
                    <a:gd name="T17" fmla="*/ 650 w 650"/>
                    <a:gd name="T18" fmla="*/ 722 h 722"/>
                  </a:gdLst>
                  <a:ahLst/>
                  <a:cxnLst>
                    <a:cxn ang="T10">
                      <a:pos x="T0" y="T1"/>
                    </a:cxn>
                    <a:cxn ang="T11">
                      <a:pos x="T2" y="T3"/>
                    </a:cxn>
                    <a:cxn ang="T12">
                      <a:pos x="T4" y="T5"/>
                    </a:cxn>
                    <a:cxn ang="T13">
                      <a:pos x="T6" y="T7"/>
                    </a:cxn>
                    <a:cxn ang="T14">
                      <a:pos x="T8" y="T9"/>
                    </a:cxn>
                  </a:cxnLst>
                  <a:rect l="T15" t="T16" r="T17" b="T18"/>
                  <a:pathLst>
                    <a:path w="650" h="722">
                      <a:moveTo>
                        <a:pt x="92" y="0"/>
                      </a:moveTo>
                      <a:lnTo>
                        <a:pt x="0" y="227"/>
                      </a:lnTo>
                      <a:lnTo>
                        <a:pt x="446" y="722"/>
                      </a:lnTo>
                      <a:lnTo>
                        <a:pt x="650" y="620"/>
                      </a:lnTo>
                      <a:lnTo>
                        <a:pt x="92" y="0"/>
                      </a:lnTo>
                      <a:close/>
                    </a:path>
                  </a:pathLst>
                </a:custGeom>
                <a:solidFill>
                  <a:srgbClr val="5F5F5F"/>
                </a:solidFill>
                <a:ln w="9525">
                  <a:noFill/>
                  <a:round/>
                  <a:headEnd/>
                  <a:tailEnd/>
                </a:ln>
              </p:spPr>
              <p:txBody>
                <a:bodyPr/>
                <a:lstStyle/>
                <a:p>
                  <a:pPr eaLnBrk="0" hangingPunct="0"/>
                  <a:endParaRPr lang="en-US"/>
                </a:p>
              </p:txBody>
            </p:sp>
            <p:sp>
              <p:nvSpPr>
                <p:cNvPr id="44247" name="Freeform 242"/>
                <p:cNvSpPr>
                  <a:spLocks/>
                </p:cNvSpPr>
                <p:nvPr/>
              </p:nvSpPr>
              <p:spPr bwMode="auto">
                <a:xfrm>
                  <a:off x="4063" y="289"/>
                  <a:ext cx="130" cy="121"/>
                </a:xfrm>
                <a:custGeom>
                  <a:avLst/>
                  <a:gdLst>
                    <a:gd name="T0" fmla="*/ 0 w 650"/>
                    <a:gd name="T1" fmla="*/ 0 h 724"/>
                    <a:gd name="T2" fmla="*/ 0 w 650"/>
                    <a:gd name="T3" fmla="*/ 0 h 724"/>
                    <a:gd name="T4" fmla="*/ 0 w 650"/>
                    <a:gd name="T5" fmla="*/ 0 h 724"/>
                    <a:gd name="T6" fmla="*/ 0 w 650"/>
                    <a:gd name="T7" fmla="*/ 0 h 724"/>
                    <a:gd name="T8" fmla="*/ 0 w 650"/>
                    <a:gd name="T9" fmla="*/ 0 h 724"/>
                    <a:gd name="T10" fmla="*/ 0 60000 65536"/>
                    <a:gd name="T11" fmla="*/ 0 60000 65536"/>
                    <a:gd name="T12" fmla="*/ 0 60000 65536"/>
                    <a:gd name="T13" fmla="*/ 0 60000 65536"/>
                    <a:gd name="T14" fmla="*/ 0 60000 65536"/>
                    <a:gd name="T15" fmla="*/ 0 w 650"/>
                    <a:gd name="T16" fmla="*/ 0 h 724"/>
                    <a:gd name="T17" fmla="*/ 650 w 650"/>
                    <a:gd name="T18" fmla="*/ 724 h 724"/>
                  </a:gdLst>
                  <a:ahLst/>
                  <a:cxnLst>
                    <a:cxn ang="T10">
                      <a:pos x="T0" y="T1"/>
                    </a:cxn>
                    <a:cxn ang="T11">
                      <a:pos x="T2" y="T3"/>
                    </a:cxn>
                    <a:cxn ang="T12">
                      <a:pos x="T4" y="T5"/>
                    </a:cxn>
                    <a:cxn ang="T13">
                      <a:pos x="T6" y="T7"/>
                    </a:cxn>
                    <a:cxn ang="T14">
                      <a:pos x="T8" y="T9"/>
                    </a:cxn>
                  </a:cxnLst>
                  <a:rect l="T15" t="T16" r="T17" b="T18"/>
                  <a:pathLst>
                    <a:path w="650" h="724">
                      <a:moveTo>
                        <a:pt x="557" y="724"/>
                      </a:moveTo>
                      <a:lnTo>
                        <a:pt x="650" y="496"/>
                      </a:lnTo>
                      <a:lnTo>
                        <a:pt x="203" y="0"/>
                      </a:lnTo>
                      <a:lnTo>
                        <a:pt x="0" y="104"/>
                      </a:lnTo>
                      <a:lnTo>
                        <a:pt x="557" y="724"/>
                      </a:lnTo>
                      <a:close/>
                    </a:path>
                  </a:pathLst>
                </a:custGeom>
                <a:solidFill>
                  <a:srgbClr val="5F5F5F"/>
                </a:solidFill>
                <a:ln w="9525">
                  <a:noFill/>
                  <a:round/>
                  <a:headEnd/>
                  <a:tailEnd/>
                </a:ln>
              </p:spPr>
              <p:txBody>
                <a:bodyPr/>
                <a:lstStyle/>
                <a:p>
                  <a:pPr eaLnBrk="0" hangingPunct="0"/>
                  <a:endParaRPr lang="en-US"/>
                </a:p>
              </p:txBody>
            </p:sp>
            <p:sp>
              <p:nvSpPr>
                <p:cNvPr id="44248" name="Freeform 243"/>
                <p:cNvSpPr>
                  <a:spLocks/>
                </p:cNvSpPr>
                <p:nvPr/>
              </p:nvSpPr>
              <p:spPr bwMode="auto">
                <a:xfrm>
                  <a:off x="4175" y="372"/>
                  <a:ext cx="178" cy="38"/>
                </a:xfrm>
                <a:custGeom>
                  <a:avLst/>
                  <a:gdLst>
                    <a:gd name="T0" fmla="*/ 0 w 890"/>
                    <a:gd name="T1" fmla="*/ 0 h 228"/>
                    <a:gd name="T2" fmla="*/ 0 w 890"/>
                    <a:gd name="T3" fmla="*/ 0 h 228"/>
                    <a:gd name="T4" fmla="*/ 0 w 890"/>
                    <a:gd name="T5" fmla="*/ 0 h 228"/>
                    <a:gd name="T6" fmla="*/ 0 w 890"/>
                    <a:gd name="T7" fmla="*/ 0 h 228"/>
                    <a:gd name="T8" fmla="*/ 0 w 890"/>
                    <a:gd name="T9" fmla="*/ 0 h 228"/>
                    <a:gd name="T10" fmla="*/ 0 60000 65536"/>
                    <a:gd name="T11" fmla="*/ 0 60000 65536"/>
                    <a:gd name="T12" fmla="*/ 0 60000 65536"/>
                    <a:gd name="T13" fmla="*/ 0 60000 65536"/>
                    <a:gd name="T14" fmla="*/ 0 60000 65536"/>
                    <a:gd name="T15" fmla="*/ 0 w 890"/>
                    <a:gd name="T16" fmla="*/ 0 h 228"/>
                    <a:gd name="T17" fmla="*/ 890 w 890"/>
                    <a:gd name="T18" fmla="*/ 228 h 228"/>
                  </a:gdLst>
                  <a:ahLst/>
                  <a:cxnLst>
                    <a:cxn ang="T10">
                      <a:pos x="T0" y="T1"/>
                    </a:cxn>
                    <a:cxn ang="T11">
                      <a:pos x="T2" y="T3"/>
                    </a:cxn>
                    <a:cxn ang="T12">
                      <a:pos x="T4" y="T5"/>
                    </a:cxn>
                    <a:cxn ang="T13">
                      <a:pos x="T6" y="T7"/>
                    </a:cxn>
                    <a:cxn ang="T14">
                      <a:pos x="T8" y="T9"/>
                    </a:cxn>
                  </a:cxnLst>
                  <a:rect l="T15" t="T16" r="T17" b="T18"/>
                  <a:pathLst>
                    <a:path w="890" h="228">
                      <a:moveTo>
                        <a:pt x="0" y="228"/>
                      </a:moveTo>
                      <a:lnTo>
                        <a:pt x="93" y="0"/>
                      </a:lnTo>
                      <a:lnTo>
                        <a:pt x="798" y="0"/>
                      </a:lnTo>
                      <a:lnTo>
                        <a:pt x="890" y="228"/>
                      </a:lnTo>
                      <a:lnTo>
                        <a:pt x="0" y="228"/>
                      </a:lnTo>
                      <a:close/>
                    </a:path>
                  </a:pathLst>
                </a:custGeom>
                <a:solidFill>
                  <a:srgbClr val="5F5F5F"/>
                </a:solidFill>
                <a:ln w="9525">
                  <a:noFill/>
                  <a:round/>
                  <a:headEnd/>
                  <a:tailEnd/>
                </a:ln>
              </p:spPr>
              <p:txBody>
                <a:bodyPr/>
                <a:lstStyle/>
                <a:p>
                  <a:pPr eaLnBrk="0" hangingPunct="0"/>
                  <a:endParaRPr lang="en-US"/>
                </a:p>
              </p:txBody>
            </p:sp>
            <p:sp>
              <p:nvSpPr>
                <p:cNvPr id="44249" name="Freeform 244"/>
                <p:cNvSpPr>
                  <a:spLocks/>
                </p:cNvSpPr>
                <p:nvPr/>
              </p:nvSpPr>
              <p:spPr bwMode="auto">
                <a:xfrm>
                  <a:off x="4334" y="289"/>
                  <a:ext cx="130" cy="121"/>
                </a:xfrm>
                <a:custGeom>
                  <a:avLst/>
                  <a:gdLst>
                    <a:gd name="T0" fmla="*/ 0 w 650"/>
                    <a:gd name="T1" fmla="*/ 0 h 724"/>
                    <a:gd name="T2" fmla="*/ 0 w 650"/>
                    <a:gd name="T3" fmla="*/ 0 h 724"/>
                    <a:gd name="T4" fmla="*/ 0 w 650"/>
                    <a:gd name="T5" fmla="*/ 0 h 724"/>
                    <a:gd name="T6" fmla="*/ 0 w 650"/>
                    <a:gd name="T7" fmla="*/ 0 h 724"/>
                    <a:gd name="T8" fmla="*/ 0 w 650"/>
                    <a:gd name="T9" fmla="*/ 0 h 724"/>
                    <a:gd name="T10" fmla="*/ 0 60000 65536"/>
                    <a:gd name="T11" fmla="*/ 0 60000 65536"/>
                    <a:gd name="T12" fmla="*/ 0 60000 65536"/>
                    <a:gd name="T13" fmla="*/ 0 60000 65536"/>
                    <a:gd name="T14" fmla="*/ 0 60000 65536"/>
                    <a:gd name="T15" fmla="*/ 0 w 650"/>
                    <a:gd name="T16" fmla="*/ 0 h 724"/>
                    <a:gd name="T17" fmla="*/ 650 w 650"/>
                    <a:gd name="T18" fmla="*/ 724 h 724"/>
                  </a:gdLst>
                  <a:ahLst/>
                  <a:cxnLst>
                    <a:cxn ang="T10">
                      <a:pos x="T0" y="T1"/>
                    </a:cxn>
                    <a:cxn ang="T11">
                      <a:pos x="T2" y="T3"/>
                    </a:cxn>
                    <a:cxn ang="T12">
                      <a:pos x="T4" y="T5"/>
                    </a:cxn>
                    <a:cxn ang="T13">
                      <a:pos x="T6" y="T7"/>
                    </a:cxn>
                    <a:cxn ang="T14">
                      <a:pos x="T8" y="T9"/>
                    </a:cxn>
                  </a:cxnLst>
                  <a:rect l="T15" t="T16" r="T17" b="T18"/>
                  <a:pathLst>
                    <a:path w="650" h="724">
                      <a:moveTo>
                        <a:pt x="92" y="724"/>
                      </a:moveTo>
                      <a:lnTo>
                        <a:pt x="0" y="496"/>
                      </a:lnTo>
                      <a:lnTo>
                        <a:pt x="446" y="0"/>
                      </a:lnTo>
                      <a:lnTo>
                        <a:pt x="650" y="104"/>
                      </a:lnTo>
                      <a:lnTo>
                        <a:pt x="92" y="724"/>
                      </a:lnTo>
                      <a:close/>
                    </a:path>
                  </a:pathLst>
                </a:custGeom>
                <a:solidFill>
                  <a:srgbClr val="5F5F5F"/>
                </a:solidFill>
                <a:ln w="9525">
                  <a:noFill/>
                  <a:round/>
                  <a:headEnd/>
                  <a:tailEnd/>
                </a:ln>
              </p:spPr>
              <p:txBody>
                <a:bodyPr/>
                <a:lstStyle/>
                <a:p>
                  <a:pPr eaLnBrk="0" hangingPunct="0"/>
                  <a:endParaRPr lang="en-US"/>
                </a:p>
              </p:txBody>
            </p:sp>
            <p:sp>
              <p:nvSpPr>
                <p:cNvPr id="44250" name="Freeform 245"/>
                <p:cNvSpPr>
                  <a:spLocks/>
                </p:cNvSpPr>
                <p:nvPr/>
              </p:nvSpPr>
              <p:spPr bwMode="auto">
                <a:xfrm>
                  <a:off x="4063" y="142"/>
                  <a:ext cx="41" cy="165"/>
                </a:xfrm>
                <a:custGeom>
                  <a:avLst/>
                  <a:gdLst>
                    <a:gd name="T0" fmla="*/ 0 w 203"/>
                    <a:gd name="T1" fmla="*/ 0 h 990"/>
                    <a:gd name="T2" fmla="*/ 0 w 203"/>
                    <a:gd name="T3" fmla="*/ 0 h 990"/>
                    <a:gd name="T4" fmla="*/ 0 w 203"/>
                    <a:gd name="T5" fmla="*/ 0 h 990"/>
                    <a:gd name="T6" fmla="*/ 0 w 203"/>
                    <a:gd name="T7" fmla="*/ 0 h 990"/>
                    <a:gd name="T8" fmla="*/ 0 w 203"/>
                    <a:gd name="T9" fmla="*/ 0 h 990"/>
                    <a:gd name="T10" fmla="*/ 0 60000 65536"/>
                    <a:gd name="T11" fmla="*/ 0 60000 65536"/>
                    <a:gd name="T12" fmla="*/ 0 60000 65536"/>
                    <a:gd name="T13" fmla="*/ 0 60000 65536"/>
                    <a:gd name="T14" fmla="*/ 0 60000 65536"/>
                    <a:gd name="T15" fmla="*/ 0 w 203"/>
                    <a:gd name="T16" fmla="*/ 0 h 990"/>
                    <a:gd name="T17" fmla="*/ 203 w 203"/>
                    <a:gd name="T18" fmla="*/ 990 h 990"/>
                  </a:gdLst>
                  <a:ahLst/>
                  <a:cxnLst>
                    <a:cxn ang="T10">
                      <a:pos x="T0" y="T1"/>
                    </a:cxn>
                    <a:cxn ang="T11">
                      <a:pos x="T2" y="T3"/>
                    </a:cxn>
                    <a:cxn ang="T12">
                      <a:pos x="T4" y="T5"/>
                    </a:cxn>
                    <a:cxn ang="T13">
                      <a:pos x="T6" y="T7"/>
                    </a:cxn>
                    <a:cxn ang="T14">
                      <a:pos x="T8" y="T9"/>
                    </a:cxn>
                  </a:cxnLst>
                  <a:rect l="T15" t="T16" r="T17" b="T18"/>
                  <a:pathLst>
                    <a:path w="203" h="990">
                      <a:moveTo>
                        <a:pt x="0" y="0"/>
                      </a:moveTo>
                      <a:lnTo>
                        <a:pt x="0" y="990"/>
                      </a:lnTo>
                      <a:lnTo>
                        <a:pt x="203" y="886"/>
                      </a:lnTo>
                      <a:lnTo>
                        <a:pt x="203" y="102"/>
                      </a:lnTo>
                      <a:lnTo>
                        <a:pt x="0" y="0"/>
                      </a:lnTo>
                      <a:close/>
                    </a:path>
                  </a:pathLst>
                </a:custGeom>
                <a:solidFill>
                  <a:srgbClr val="5F5F5F"/>
                </a:solidFill>
                <a:ln w="9525">
                  <a:noFill/>
                  <a:round/>
                  <a:headEnd/>
                  <a:tailEnd/>
                </a:ln>
              </p:spPr>
              <p:txBody>
                <a:bodyPr/>
                <a:lstStyle/>
                <a:p>
                  <a:pPr eaLnBrk="0" hangingPunct="0"/>
                  <a:endParaRPr lang="en-US"/>
                </a:p>
              </p:txBody>
            </p:sp>
            <p:sp>
              <p:nvSpPr>
                <p:cNvPr id="44251" name="Freeform 246"/>
                <p:cNvSpPr>
                  <a:spLocks/>
                </p:cNvSpPr>
                <p:nvPr/>
              </p:nvSpPr>
              <p:spPr bwMode="auto">
                <a:xfrm>
                  <a:off x="4423" y="142"/>
                  <a:ext cx="41" cy="165"/>
                </a:xfrm>
                <a:custGeom>
                  <a:avLst/>
                  <a:gdLst>
                    <a:gd name="T0" fmla="*/ 0 w 204"/>
                    <a:gd name="T1" fmla="*/ 0 h 990"/>
                    <a:gd name="T2" fmla="*/ 0 w 204"/>
                    <a:gd name="T3" fmla="*/ 0 h 990"/>
                    <a:gd name="T4" fmla="*/ 0 w 204"/>
                    <a:gd name="T5" fmla="*/ 0 h 990"/>
                    <a:gd name="T6" fmla="*/ 0 w 204"/>
                    <a:gd name="T7" fmla="*/ 0 h 990"/>
                    <a:gd name="T8" fmla="*/ 0 w 204"/>
                    <a:gd name="T9" fmla="*/ 0 h 990"/>
                    <a:gd name="T10" fmla="*/ 0 60000 65536"/>
                    <a:gd name="T11" fmla="*/ 0 60000 65536"/>
                    <a:gd name="T12" fmla="*/ 0 60000 65536"/>
                    <a:gd name="T13" fmla="*/ 0 60000 65536"/>
                    <a:gd name="T14" fmla="*/ 0 60000 65536"/>
                    <a:gd name="T15" fmla="*/ 0 w 204"/>
                    <a:gd name="T16" fmla="*/ 0 h 990"/>
                    <a:gd name="T17" fmla="*/ 204 w 204"/>
                    <a:gd name="T18" fmla="*/ 990 h 990"/>
                  </a:gdLst>
                  <a:ahLst/>
                  <a:cxnLst>
                    <a:cxn ang="T10">
                      <a:pos x="T0" y="T1"/>
                    </a:cxn>
                    <a:cxn ang="T11">
                      <a:pos x="T2" y="T3"/>
                    </a:cxn>
                    <a:cxn ang="T12">
                      <a:pos x="T4" y="T5"/>
                    </a:cxn>
                    <a:cxn ang="T13">
                      <a:pos x="T6" y="T7"/>
                    </a:cxn>
                    <a:cxn ang="T14">
                      <a:pos x="T8" y="T9"/>
                    </a:cxn>
                  </a:cxnLst>
                  <a:rect l="T15" t="T16" r="T17" b="T18"/>
                  <a:pathLst>
                    <a:path w="204" h="990">
                      <a:moveTo>
                        <a:pt x="204" y="0"/>
                      </a:moveTo>
                      <a:lnTo>
                        <a:pt x="204" y="990"/>
                      </a:lnTo>
                      <a:lnTo>
                        <a:pt x="0" y="886"/>
                      </a:lnTo>
                      <a:lnTo>
                        <a:pt x="0" y="102"/>
                      </a:lnTo>
                      <a:lnTo>
                        <a:pt x="204" y="0"/>
                      </a:lnTo>
                      <a:close/>
                    </a:path>
                  </a:pathLst>
                </a:custGeom>
                <a:solidFill>
                  <a:srgbClr val="5F5F5F"/>
                </a:solidFill>
                <a:ln w="9525">
                  <a:noFill/>
                  <a:round/>
                  <a:headEnd/>
                  <a:tailEnd/>
                </a:ln>
              </p:spPr>
              <p:txBody>
                <a:bodyPr/>
                <a:lstStyle/>
                <a:p>
                  <a:pPr eaLnBrk="0" hangingPunct="0"/>
                  <a:endParaRPr lang="en-US"/>
                </a:p>
              </p:txBody>
            </p:sp>
          </p:grpSp>
          <p:grpSp>
            <p:nvGrpSpPr>
              <p:cNvPr id="44093" name="Group 397"/>
              <p:cNvGrpSpPr>
                <a:grpSpLocks/>
              </p:cNvGrpSpPr>
              <p:nvPr/>
            </p:nvGrpSpPr>
            <p:grpSpPr bwMode="auto">
              <a:xfrm>
                <a:off x="4072" y="20"/>
                <a:ext cx="401" cy="371"/>
                <a:chOff x="4072" y="20"/>
                <a:chExt cx="401" cy="371"/>
              </a:xfrm>
            </p:grpSpPr>
            <p:grpSp>
              <p:nvGrpSpPr>
                <p:cNvPr id="44094" name="Group 256"/>
                <p:cNvGrpSpPr>
                  <a:grpSpLocks/>
                </p:cNvGrpSpPr>
                <p:nvPr/>
              </p:nvGrpSpPr>
              <p:grpSpPr bwMode="auto">
                <a:xfrm>
                  <a:off x="4072" y="20"/>
                  <a:ext cx="401" cy="371"/>
                  <a:chOff x="4072" y="20"/>
                  <a:chExt cx="401" cy="371"/>
                </a:xfrm>
              </p:grpSpPr>
              <p:sp>
                <p:nvSpPr>
                  <p:cNvPr id="44235" name="Freeform 248"/>
                  <p:cNvSpPr>
                    <a:spLocks/>
                  </p:cNvSpPr>
                  <p:nvPr/>
                </p:nvSpPr>
                <p:spPr bwMode="auto">
                  <a:xfrm>
                    <a:off x="4072" y="20"/>
                    <a:ext cx="130" cy="120"/>
                  </a:xfrm>
                  <a:custGeom>
                    <a:avLst/>
                    <a:gdLst>
                      <a:gd name="T0" fmla="*/ 0 w 650"/>
                      <a:gd name="T1" fmla="*/ 0 h 723"/>
                      <a:gd name="T2" fmla="*/ 0 w 650"/>
                      <a:gd name="T3" fmla="*/ 0 h 723"/>
                      <a:gd name="T4" fmla="*/ 0 w 650"/>
                      <a:gd name="T5" fmla="*/ 0 h 723"/>
                      <a:gd name="T6" fmla="*/ 0 w 650"/>
                      <a:gd name="T7" fmla="*/ 0 h 723"/>
                      <a:gd name="T8" fmla="*/ 0 w 650"/>
                      <a:gd name="T9" fmla="*/ 0 h 723"/>
                      <a:gd name="T10" fmla="*/ 0 60000 65536"/>
                      <a:gd name="T11" fmla="*/ 0 60000 65536"/>
                      <a:gd name="T12" fmla="*/ 0 60000 65536"/>
                      <a:gd name="T13" fmla="*/ 0 60000 65536"/>
                      <a:gd name="T14" fmla="*/ 0 60000 65536"/>
                      <a:gd name="T15" fmla="*/ 0 w 650"/>
                      <a:gd name="T16" fmla="*/ 0 h 723"/>
                      <a:gd name="T17" fmla="*/ 650 w 650"/>
                      <a:gd name="T18" fmla="*/ 723 h 723"/>
                    </a:gdLst>
                    <a:ahLst/>
                    <a:cxnLst>
                      <a:cxn ang="T10">
                        <a:pos x="T0" y="T1"/>
                      </a:cxn>
                      <a:cxn ang="T11">
                        <a:pos x="T2" y="T3"/>
                      </a:cxn>
                      <a:cxn ang="T12">
                        <a:pos x="T4" y="T5"/>
                      </a:cxn>
                      <a:cxn ang="T13">
                        <a:pos x="T6" y="T7"/>
                      </a:cxn>
                      <a:cxn ang="T14">
                        <a:pos x="T8" y="T9"/>
                      </a:cxn>
                    </a:cxnLst>
                    <a:rect l="T15" t="T16" r="T17" b="T18"/>
                    <a:pathLst>
                      <a:path w="650" h="723">
                        <a:moveTo>
                          <a:pt x="558" y="0"/>
                        </a:moveTo>
                        <a:lnTo>
                          <a:pt x="650" y="227"/>
                        </a:lnTo>
                        <a:lnTo>
                          <a:pt x="204" y="723"/>
                        </a:lnTo>
                        <a:lnTo>
                          <a:pt x="0" y="620"/>
                        </a:lnTo>
                        <a:lnTo>
                          <a:pt x="558" y="0"/>
                        </a:lnTo>
                        <a:close/>
                      </a:path>
                    </a:pathLst>
                  </a:custGeom>
                  <a:solidFill>
                    <a:srgbClr val="5F3F1F"/>
                  </a:solidFill>
                  <a:ln w="3175">
                    <a:solidFill>
                      <a:srgbClr val="000000"/>
                    </a:solidFill>
                    <a:round/>
                    <a:headEnd/>
                    <a:tailEnd/>
                  </a:ln>
                </p:spPr>
                <p:txBody>
                  <a:bodyPr/>
                  <a:lstStyle/>
                  <a:p>
                    <a:pPr eaLnBrk="0" hangingPunct="0"/>
                    <a:endParaRPr lang="en-US"/>
                  </a:p>
                </p:txBody>
              </p:sp>
              <p:sp>
                <p:nvSpPr>
                  <p:cNvPr id="44236" name="Freeform 249"/>
                  <p:cNvSpPr>
                    <a:spLocks/>
                  </p:cNvSpPr>
                  <p:nvPr/>
                </p:nvSpPr>
                <p:spPr bwMode="auto">
                  <a:xfrm>
                    <a:off x="4184" y="20"/>
                    <a:ext cx="178" cy="37"/>
                  </a:xfrm>
                  <a:custGeom>
                    <a:avLst/>
                    <a:gdLst>
                      <a:gd name="T0" fmla="*/ 0 w 891"/>
                      <a:gd name="T1" fmla="*/ 0 h 227"/>
                      <a:gd name="T2" fmla="*/ 0 w 891"/>
                      <a:gd name="T3" fmla="*/ 0 h 227"/>
                      <a:gd name="T4" fmla="*/ 0 w 891"/>
                      <a:gd name="T5" fmla="*/ 0 h 227"/>
                      <a:gd name="T6" fmla="*/ 0 w 891"/>
                      <a:gd name="T7" fmla="*/ 0 h 227"/>
                      <a:gd name="T8" fmla="*/ 0 w 891"/>
                      <a:gd name="T9" fmla="*/ 0 h 227"/>
                      <a:gd name="T10" fmla="*/ 0 60000 65536"/>
                      <a:gd name="T11" fmla="*/ 0 60000 65536"/>
                      <a:gd name="T12" fmla="*/ 0 60000 65536"/>
                      <a:gd name="T13" fmla="*/ 0 60000 65536"/>
                      <a:gd name="T14" fmla="*/ 0 60000 65536"/>
                      <a:gd name="T15" fmla="*/ 0 w 891"/>
                      <a:gd name="T16" fmla="*/ 0 h 227"/>
                      <a:gd name="T17" fmla="*/ 891 w 891"/>
                      <a:gd name="T18" fmla="*/ 227 h 227"/>
                    </a:gdLst>
                    <a:ahLst/>
                    <a:cxnLst>
                      <a:cxn ang="T10">
                        <a:pos x="T0" y="T1"/>
                      </a:cxn>
                      <a:cxn ang="T11">
                        <a:pos x="T2" y="T3"/>
                      </a:cxn>
                      <a:cxn ang="T12">
                        <a:pos x="T4" y="T5"/>
                      </a:cxn>
                      <a:cxn ang="T13">
                        <a:pos x="T6" y="T7"/>
                      </a:cxn>
                      <a:cxn ang="T14">
                        <a:pos x="T8" y="T9"/>
                      </a:cxn>
                    </a:cxnLst>
                    <a:rect l="T15" t="T16" r="T17" b="T18"/>
                    <a:pathLst>
                      <a:path w="891" h="227">
                        <a:moveTo>
                          <a:pt x="0" y="0"/>
                        </a:moveTo>
                        <a:lnTo>
                          <a:pt x="92" y="227"/>
                        </a:lnTo>
                        <a:lnTo>
                          <a:pt x="798" y="227"/>
                        </a:lnTo>
                        <a:lnTo>
                          <a:pt x="891" y="0"/>
                        </a:lnTo>
                        <a:lnTo>
                          <a:pt x="0" y="0"/>
                        </a:lnTo>
                        <a:close/>
                      </a:path>
                    </a:pathLst>
                  </a:custGeom>
                  <a:solidFill>
                    <a:srgbClr val="7F5F3F"/>
                  </a:solidFill>
                  <a:ln w="3175">
                    <a:solidFill>
                      <a:srgbClr val="000000"/>
                    </a:solidFill>
                    <a:round/>
                    <a:headEnd/>
                    <a:tailEnd/>
                  </a:ln>
                </p:spPr>
                <p:txBody>
                  <a:bodyPr/>
                  <a:lstStyle/>
                  <a:p>
                    <a:pPr eaLnBrk="0" hangingPunct="0"/>
                    <a:endParaRPr lang="en-US"/>
                  </a:p>
                </p:txBody>
              </p:sp>
              <p:sp>
                <p:nvSpPr>
                  <p:cNvPr id="44237" name="Freeform 250"/>
                  <p:cNvSpPr>
                    <a:spLocks/>
                  </p:cNvSpPr>
                  <p:nvPr/>
                </p:nvSpPr>
                <p:spPr bwMode="auto">
                  <a:xfrm>
                    <a:off x="4343" y="20"/>
                    <a:ext cx="130" cy="120"/>
                  </a:xfrm>
                  <a:custGeom>
                    <a:avLst/>
                    <a:gdLst>
                      <a:gd name="T0" fmla="*/ 0 w 650"/>
                      <a:gd name="T1" fmla="*/ 0 h 723"/>
                      <a:gd name="T2" fmla="*/ 0 w 650"/>
                      <a:gd name="T3" fmla="*/ 0 h 723"/>
                      <a:gd name="T4" fmla="*/ 0 w 650"/>
                      <a:gd name="T5" fmla="*/ 0 h 723"/>
                      <a:gd name="T6" fmla="*/ 0 w 650"/>
                      <a:gd name="T7" fmla="*/ 0 h 723"/>
                      <a:gd name="T8" fmla="*/ 0 w 650"/>
                      <a:gd name="T9" fmla="*/ 0 h 723"/>
                      <a:gd name="T10" fmla="*/ 0 60000 65536"/>
                      <a:gd name="T11" fmla="*/ 0 60000 65536"/>
                      <a:gd name="T12" fmla="*/ 0 60000 65536"/>
                      <a:gd name="T13" fmla="*/ 0 60000 65536"/>
                      <a:gd name="T14" fmla="*/ 0 60000 65536"/>
                      <a:gd name="T15" fmla="*/ 0 w 650"/>
                      <a:gd name="T16" fmla="*/ 0 h 723"/>
                      <a:gd name="T17" fmla="*/ 650 w 650"/>
                      <a:gd name="T18" fmla="*/ 723 h 723"/>
                    </a:gdLst>
                    <a:ahLst/>
                    <a:cxnLst>
                      <a:cxn ang="T10">
                        <a:pos x="T0" y="T1"/>
                      </a:cxn>
                      <a:cxn ang="T11">
                        <a:pos x="T2" y="T3"/>
                      </a:cxn>
                      <a:cxn ang="T12">
                        <a:pos x="T4" y="T5"/>
                      </a:cxn>
                      <a:cxn ang="T13">
                        <a:pos x="T6" y="T7"/>
                      </a:cxn>
                      <a:cxn ang="T14">
                        <a:pos x="T8" y="T9"/>
                      </a:cxn>
                    </a:cxnLst>
                    <a:rect l="T15" t="T16" r="T17" b="T18"/>
                    <a:pathLst>
                      <a:path w="650" h="723">
                        <a:moveTo>
                          <a:pt x="93" y="0"/>
                        </a:moveTo>
                        <a:lnTo>
                          <a:pt x="0" y="227"/>
                        </a:lnTo>
                        <a:lnTo>
                          <a:pt x="446" y="723"/>
                        </a:lnTo>
                        <a:lnTo>
                          <a:pt x="650" y="620"/>
                        </a:lnTo>
                        <a:lnTo>
                          <a:pt x="93" y="0"/>
                        </a:lnTo>
                        <a:close/>
                      </a:path>
                    </a:pathLst>
                  </a:custGeom>
                  <a:solidFill>
                    <a:srgbClr val="9F7F5F"/>
                  </a:solidFill>
                  <a:ln w="3175">
                    <a:solidFill>
                      <a:srgbClr val="000000"/>
                    </a:solidFill>
                    <a:round/>
                    <a:headEnd/>
                    <a:tailEnd/>
                  </a:ln>
                </p:spPr>
                <p:txBody>
                  <a:bodyPr/>
                  <a:lstStyle/>
                  <a:p>
                    <a:pPr eaLnBrk="0" hangingPunct="0"/>
                    <a:endParaRPr lang="en-US"/>
                  </a:p>
                </p:txBody>
              </p:sp>
              <p:sp>
                <p:nvSpPr>
                  <p:cNvPr id="44238" name="Freeform 251"/>
                  <p:cNvSpPr>
                    <a:spLocks/>
                  </p:cNvSpPr>
                  <p:nvPr/>
                </p:nvSpPr>
                <p:spPr bwMode="auto">
                  <a:xfrm>
                    <a:off x="4072" y="270"/>
                    <a:ext cx="130" cy="121"/>
                  </a:xfrm>
                  <a:custGeom>
                    <a:avLst/>
                    <a:gdLst>
                      <a:gd name="T0" fmla="*/ 0 w 650"/>
                      <a:gd name="T1" fmla="*/ 0 h 723"/>
                      <a:gd name="T2" fmla="*/ 0 w 650"/>
                      <a:gd name="T3" fmla="*/ 0 h 723"/>
                      <a:gd name="T4" fmla="*/ 0 w 650"/>
                      <a:gd name="T5" fmla="*/ 0 h 723"/>
                      <a:gd name="T6" fmla="*/ 0 w 650"/>
                      <a:gd name="T7" fmla="*/ 0 h 723"/>
                      <a:gd name="T8" fmla="*/ 0 w 650"/>
                      <a:gd name="T9" fmla="*/ 0 h 723"/>
                      <a:gd name="T10" fmla="*/ 0 60000 65536"/>
                      <a:gd name="T11" fmla="*/ 0 60000 65536"/>
                      <a:gd name="T12" fmla="*/ 0 60000 65536"/>
                      <a:gd name="T13" fmla="*/ 0 60000 65536"/>
                      <a:gd name="T14" fmla="*/ 0 60000 65536"/>
                      <a:gd name="T15" fmla="*/ 0 w 650"/>
                      <a:gd name="T16" fmla="*/ 0 h 723"/>
                      <a:gd name="T17" fmla="*/ 650 w 650"/>
                      <a:gd name="T18" fmla="*/ 723 h 723"/>
                    </a:gdLst>
                    <a:ahLst/>
                    <a:cxnLst>
                      <a:cxn ang="T10">
                        <a:pos x="T0" y="T1"/>
                      </a:cxn>
                      <a:cxn ang="T11">
                        <a:pos x="T2" y="T3"/>
                      </a:cxn>
                      <a:cxn ang="T12">
                        <a:pos x="T4" y="T5"/>
                      </a:cxn>
                      <a:cxn ang="T13">
                        <a:pos x="T6" y="T7"/>
                      </a:cxn>
                      <a:cxn ang="T14">
                        <a:pos x="T8" y="T9"/>
                      </a:cxn>
                    </a:cxnLst>
                    <a:rect l="T15" t="T16" r="T17" b="T18"/>
                    <a:pathLst>
                      <a:path w="650" h="723">
                        <a:moveTo>
                          <a:pt x="558" y="723"/>
                        </a:moveTo>
                        <a:lnTo>
                          <a:pt x="650" y="497"/>
                        </a:lnTo>
                        <a:lnTo>
                          <a:pt x="204" y="0"/>
                        </a:lnTo>
                        <a:lnTo>
                          <a:pt x="0" y="103"/>
                        </a:lnTo>
                        <a:lnTo>
                          <a:pt x="558" y="723"/>
                        </a:lnTo>
                        <a:close/>
                      </a:path>
                    </a:pathLst>
                  </a:custGeom>
                  <a:solidFill>
                    <a:srgbClr val="3F1F00"/>
                  </a:solidFill>
                  <a:ln w="3175">
                    <a:solidFill>
                      <a:srgbClr val="000000"/>
                    </a:solidFill>
                    <a:round/>
                    <a:headEnd/>
                    <a:tailEnd/>
                  </a:ln>
                </p:spPr>
                <p:txBody>
                  <a:bodyPr/>
                  <a:lstStyle/>
                  <a:p>
                    <a:pPr eaLnBrk="0" hangingPunct="0"/>
                    <a:endParaRPr lang="en-US"/>
                  </a:p>
                </p:txBody>
              </p:sp>
              <p:sp>
                <p:nvSpPr>
                  <p:cNvPr id="44239" name="Freeform 252"/>
                  <p:cNvSpPr>
                    <a:spLocks/>
                  </p:cNvSpPr>
                  <p:nvPr/>
                </p:nvSpPr>
                <p:spPr bwMode="auto">
                  <a:xfrm>
                    <a:off x="4184" y="353"/>
                    <a:ext cx="178" cy="38"/>
                  </a:xfrm>
                  <a:custGeom>
                    <a:avLst/>
                    <a:gdLst>
                      <a:gd name="T0" fmla="*/ 0 w 891"/>
                      <a:gd name="T1" fmla="*/ 0 h 226"/>
                      <a:gd name="T2" fmla="*/ 0 w 891"/>
                      <a:gd name="T3" fmla="*/ 0 h 226"/>
                      <a:gd name="T4" fmla="*/ 0 w 891"/>
                      <a:gd name="T5" fmla="*/ 0 h 226"/>
                      <a:gd name="T6" fmla="*/ 0 w 891"/>
                      <a:gd name="T7" fmla="*/ 0 h 226"/>
                      <a:gd name="T8" fmla="*/ 0 w 891"/>
                      <a:gd name="T9" fmla="*/ 0 h 226"/>
                      <a:gd name="T10" fmla="*/ 0 60000 65536"/>
                      <a:gd name="T11" fmla="*/ 0 60000 65536"/>
                      <a:gd name="T12" fmla="*/ 0 60000 65536"/>
                      <a:gd name="T13" fmla="*/ 0 60000 65536"/>
                      <a:gd name="T14" fmla="*/ 0 60000 65536"/>
                      <a:gd name="T15" fmla="*/ 0 w 891"/>
                      <a:gd name="T16" fmla="*/ 0 h 226"/>
                      <a:gd name="T17" fmla="*/ 891 w 891"/>
                      <a:gd name="T18" fmla="*/ 226 h 226"/>
                    </a:gdLst>
                    <a:ahLst/>
                    <a:cxnLst>
                      <a:cxn ang="T10">
                        <a:pos x="T0" y="T1"/>
                      </a:cxn>
                      <a:cxn ang="T11">
                        <a:pos x="T2" y="T3"/>
                      </a:cxn>
                      <a:cxn ang="T12">
                        <a:pos x="T4" y="T5"/>
                      </a:cxn>
                      <a:cxn ang="T13">
                        <a:pos x="T6" y="T7"/>
                      </a:cxn>
                      <a:cxn ang="T14">
                        <a:pos x="T8" y="T9"/>
                      </a:cxn>
                    </a:cxnLst>
                    <a:rect l="T15" t="T16" r="T17" b="T18"/>
                    <a:pathLst>
                      <a:path w="891" h="226">
                        <a:moveTo>
                          <a:pt x="0" y="226"/>
                        </a:moveTo>
                        <a:lnTo>
                          <a:pt x="92" y="0"/>
                        </a:lnTo>
                        <a:lnTo>
                          <a:pt x="798" y="0"/>
                        </a:lnTo>
                        <a:lnTo>
                          <a:pt x="891" y="226"/>
                        </a:lnTo>
                        <a:lnTo>
                          <a:pt x="0" y="226"/>
                        </a:lnTo>
                        <a:close/>
                      </a:path>
                    </a:pathLst>
                  </a:custGeom>
                  <a:solidFill>
                    <a:srgbClr val="3F1F00"/>
                  </a:solidFill>
                  <a:ln w="3175">
                    <a:solidFill>
                      <a:srgbClr val="000000"/>
                    </a:solidFill>
                    <a:round/>
                    <a:headEnd/>
                    <a:tailEnd/>
                  </a:ln>
                </p:spPr>
                <p:txBody>
                  <a:bodyPr/>
                  <a:lstStyle/>
                  <a:p>
                    <a:pPr eaLnBrk="0" hangingPunct="0"/>
                    <a:endParaRPr lang="en-US"/>
                  </a:p>
                </p:txBody>
              </p:sp>
              <p:sp>
                <p:nvSpPr>
                  <p:cNvPr id="44240" name="Freeform 253"/>
                  <p:cNvSpPr>
                    <a:spLocks/>
                  </p:cNvSpPr>
                  <p:nvPr/>
                </p:nvSpPr>
                <p:spPr bwMode="auto">
                  <a:xfrm>
                    <a:off x="4343" y="270"/>
                    <a:ext cx="130" cy="121"/>
                  </a:xfrm>
                  <a:custGeom>
                    <a:avLst/>
                    <a:gdLst>
                      <a:gd name="T0" fmla="*/ 0 w 650"/>
                      <a:gd name="T1" fmla="*/ 0 h 723"/>
                      <a:gd name="T2" fmla="*/ 0 w 650"/>
                      <a:gd name="T3" fmla="*/ 0 h 723"/>
                      <a:gd name="T4" fmla="*/ 0 w 650"/>
                      <a:gd name="T5" fmla="*/ 0 h 723"/>
                      <a:gd name="T6" fmla="*/ 0 w 650"/>
                      <a:gd name="T7" fmla="*/ 0 h 723"/>
                      <a:gd name="T8" fmla="*/ 0 w 650"/>
                      <a:gd name="T9" fmla="*/ 0 h 723"/>
                      <a:gd name="T10" fmla="*/ 0 60000 65536"/>
                      <a:gd name="T11" fmla="*/ 0 60000 65536"/>
                      <a:gd name="T12" fmla="*/ 0 60000 65536"/>
                      <a:gd name="T13" fmla="*/ 0 60000 65536"/>
                      <a:gd name="T14" fmla="*/ 0 60000 65536"/>
                      <a:gd name="T15" fmla="*/ 0 w 650"/>
                      <a:gd name="T16" fmla="*/ 0 h 723"/>
                      <a:gd name="T17" fmla="*/ 650 w 650"/>
                      <a:gd name="T18" fmla="*/ 723 h 723"/>
                    </a:gdLst>
                    <a:ahLst/>
                    <a:cxnLst>
                      <a:cxn ang="T10">
                        <a:pos x="T0" y="T1"/>
                      </a:cxn>
                      <a:cxn ang="T11">
                        <a:pos x="T2" y="T3"/>
                      </a:cxn>
                      <a:cxn ang="T12">
                        <a:pos x="T4" y="T5"/>
                      </a:cxn>
                      <a:cxn ang="T13">
                        <a:pos x="T6" y="T7"/>
                      </a:cxn>
                      <a:cxn ang="T14">
                        <a:pos x="T8" y="T9"/>
                      </a:cxn>
                    </a:cxnLst>
                    <a:rect l="T15" t="T16" r="T17" b="T18"/>
                    <a:pathLst>
                      <a:path w="650" h="723">
                        <a:moveTo>
                          <a:pt x="93" y="723"/>
                        </a:moveTo>
                        <a:lnTo>
                          <a:pt x="0" y="497"/>
                        </a:lnTo>
                        <a:lnTo>
                          <a:pt x="446" y="0"/>
                        </a:lnTo>
                        <a:lnTo>
                          <a:pt x="650" y="103"/>
                        </a:lnTo>
                        <a:lnTo>
                          <a:pt x="93" y="723"/>
                        </a:lnTo>
                        <a:close/>
                      </a:path>
                    </a:pathLst>
                  </a:custGeom>
                  <a:solidFill>
                    <a:srgbClr val="5F3F1F"/>
                  </a:solidFill>
                  <a:ln w="3175">
                    <a:solidFill>
                      <a:srgbClr val="000000"/>
                    </a:solidFill>
                    <a:round/>
                    <a:headEnd/>
                    <a:tailEnd/>
                  </a:ln>
                </p:spPr>
                <p:txBody>
                  <a:bodyPr/>
                  <a:lstStyle/>
                  <a:p>
                    <a:pPr eaLnBrk="0" hangingPunct="0"/>
                    <a:endParaRPr lang="en-US"/>
                  </a:p>
                </p:txBody>
              </p:sp>
              <p:sp>
                <p:nvSpPr>
                  <p:cNvPr id="44241" name="Freeform 254"/>
                  <p:cNvSpPr>
                    <a:spLocks/>
                  </p:cNvSpPr>
                  <p:nvPr/>
                </p:nvSpPr>
                <p:spPr bwMode="auto">
                  <a:xfrm>
                    <a:off x="4072" y="123"/>
                    <a:ext cx="41" cy="165"/>
                  </a:xfrm>
                  <a:custGeom>
                    <a:avLst/>
                    <a:gdLst>
                      <a:gd name="T0" fmla="*/ 0 w 204"/>
                      <a:gd name="T1" fmla="*/ 0 h 989"/>
                      <a:gd name="T2" fmla="*/ 0 w 204"/>
                      <a:gd name="T3" fmla="*/ 0 h 989"/>
                      <a:gd name="T4" fmla="*/ 0 w 204"/>
                      <a:gd name="T5" fmla="*/ 0 h 989"/>
                      <a:gd name="T6" fmla="*/ 0 w 204"/>
                      <a:gd name="T7" fmla="*/ 0 h 989"/>
                      <a:gd name="T8" fmla="*/ 0 w 204"/>
                      <a:gd name="T9" fmla="*/ 0 h 989"/>
                      <a:gd name="T10" fmla="*/ 0 60000 65536"/>
                      <a:gd name="T11" fmla="*/ 0 60000 65536"/>
                      <a:gd name="T12" fmla="*/ 0 60000 65536"/>
                      <a:gd name="T13" fmla="*/ 0 60000 65536"/>
                      <a:gd name="T14" fmla="*/ 0 60000 65536"/>
                      <a:gd name="T15" fmla="*/ 0 w 204"/>
                      <a:gd name="T16" fmla="*/ 0 h 989"/>
                      <a:gd name="T17" fmla="*/ 204 w 204"/>
                      <a:gd name="T18" fmla="*/ 989 h 989"/>
                    </a:gdLst>
                    <a:ahLst/>
                    <a:cxnLst>
                      <a:cxn ang="T10">
                        <a:pos x="T0" y="T1"/>
                      </a:cxn>
                      <a:cxn ang="T11">
                        <a:pos x="T2" y="T3"/>
                      </a:cxn>
                      <a:cxn ang="T12">
                        <a:pos x="T4" y="T5"/>
                      </a:cxn>
                      <a:cxn ang="T13">
                        <a:pos x="T6" y="T7"/>
                      </a:cxn>
                      <a:cxn ang="T14">
                        <a:pos x="T8" y="T9"/>
                      </a:cxn>
                    </a:cxnLst>
                    <a:rect l="T15" t="T16" r="T17" b="T18"/>
                    <a:pathLst>
                      <a:path w="204" h="989">
                        <a:moveTo>
                          <a:pt x="0" y="0"/>
                        </a:moveTo>
                        <a:lnTo>
                          <a:pt x="0" y="989"/>
                        </a:lnTo>
                        <a:lnTo>
                          <a:pt x="204" y="886"/>
                        </a:lnTo>
                        <a:lnTo>
                          <a:pt x="204" y="103"/>
                        </a:lnTo>
                        <a:lnTo>
                          <a:pt x="0" y="0"/>
                        </a:lnTo>
                        <a:close/>
                      </a:path>
                    </a:pathLst>
                  </a:custGeom>
                  <a:solidFill>
                    <a:srgbClr val="3F1F00"/>
                  </a:solidFill>
                  <a:ln w="3175">
                    <a:solidFill>
                      <a:srgbClr val="000000"/>
                    </a:solidFill>
                    <a:round/>
                    <a:headEnd/>
                    <a:tailEnd/>
                  </a:ln>
                </p:spPr>
                <p:txBody>
                  <a:bodyPr/>
                  <a:lstStyle/>
                  <a:p>
                    <a:pPr eaLnBrk="0" hangingPunct="0"/>
                    <a:endParaRPr lang="en-US"/>
                  </a:p>
                </p:txBody>
              </p:sp>
              <p:sp>
                <p:nvSpPr>
                  <p:cNvPr id="44242" name="Freeform 255"/>
                  <p:cNvSpPr>
                    <a:spLocks/>
                  </p:cNvSpPr>
                  <p:nvPr/>
                </p:nvSpPr>
                <p:spPr bwMode="auto">
                  <a:xfrm>
                    <a:off x="4433" y="123"/>
                    <a:ext cx="40" cy="165"/>
                  </a:xfrm>
                  <a:custGeom>
                    <a:avLst/>
                    <a:gdLst>
                      <a:gd name="T0" fmla="*/ 0 w 204"/>
                      <a:gd name="T1" fmla="*/ 0 h 989"/>
                      <a:gd name="T2" fmla="*/ 0 w 204"/>
                      <a:gd name="T3" fmla="*/ 0 h 989"/>
                      <a:gd name="T4" fmla="*/ 0 w 204"/>
                      <a:gd name="T5" fmla="*/ 0 h 989"/>
                      <a:gd name="T6" fmla="*/ 0 w 204"/>
                      <a:gd name="T7" fmla="*/ 0 h 989"/>
                      <a:gd name="T8" fmla="*/ 0 w 204"/>
                      <a:gd name="T9" fmla="*/ 0 h 989"/>
                      <a:gd name="T10" fmla="*/ 0 60000 65536"/>
                      <a:gd name="T11" fmla="*/ 0 60000 65536"/>
                      <a:gd name="T12" fmla="*/ 0 60000 65536"/>
                      <a:gd name="T13" fmla="*/ 0 60000 65536"/>
                      <a:gd name="T14" fmla="*/ 0 60000 65536"/>
                      <a:gd name="T15" fmla="*/ 0 w 204"/>
                      <a:gd name="T16" fmla="*/ 0 h 989"/>
                      <a:gd name="T17" fmla="*/ 204 w 204"/>
                      <a:gd name="T18" fmla="*/ 989 h 989"/>
                    </a:gdLst>
                    <a:ahLst/>
                    <a:cxnLst>
                      <a:cxn ang="T10">
                        <a:pos x="T0" y="T1"/>
                      </a:cxn>
                      <a:cxn ang="T11">
                        <a:pos x="T2" y="T3"/>
                      </a:cxn>
                      <a:cxn ang="T12">
                        <a:pos x="T4" y="T5"/>
                      </a:cxn>
                      <a:cxn ang="T13">
                        <a:pos x="T6" y="T7"/>
                      </a:cxn>
                      <a:cxn ang="T14">
                        <a:pos x="T8" y="T9"/>
                      </a:cxn>
                    </a:cxnLst>
                    <a:rect l="T15" t="T16" r="T17" b="T18"/>
                    <a:pathLst>
                      <a:path w="204" h="989">
                        <a:moveTo>
                          <a:pt x="204" y="0"/>
                        </a:moveTo>
                        <a:lnTo>
                          <a:pt x="204" y="989"/>
                        </a:lnTo>
                        <a:lnTo>
                          <a:pt x="0" y="886"/>
                        </a:lnTo>
                        <a:lnTo>
                          <a:pt x="0" y="103"/>
                        </a:lnTo>
                        <a:lnTo>
                          <a:pt x="204" y="0"/>
                        </a:lnTo>
                        <a:close/>
                      </a:path>
                    </a:pathLst>
                  </a:custGeom>
                  <a:solidFill>
                    <a:srgbClr val="7F5F3F"/>
                  </a:solidFill>
                  <a:ln w="3175">
                    <a:solidFill>
                      <a:srgbClr val="000000"/>
                    </a:solidFill>
                    <a:round/>
                    <a:headEnd/>
                    <a:tailEnd/>
                  </a:ln>
                </p:spPr>
                <p:txBody>
                  <a:bodyPr/>
                  <a:lstStyle/>
                  <a:p>
                    <a:pPr eaLnBrk="0" hangingPunct="0"/>
                    <a:endParaRPr lang="en-US"/>
                  </a:p>
                </p:txBody>
              </p:sp>
            </p:grpSp>
            <p:grpSp>
              <p:nvGrpSpPr>
                <p:cNvPr id="44095" name="Group 396"/>
                <p:cNvGrpSpPr>
                  <a:grpSpLocks/>
                </p:cNvGrpSpPr>
                <p:nvPr/>
              </p:nvGrpSpPr>
              <p:grpSpPr bwMode="auto">
                <a:xfrm>
                  <a:off x="4112" y="57"/>
                  <a:ext cx="322" cy="297"/>
                  <a:chOff x="4112" y="57"/>
                  <a:chExt cx="322" cy="297"/>
                </a:xfrm>
              </p:grpSpPr>
              <p:grpSp>
                <p:nvGrpSpPr>
                  <p:cNvPr id="44096" name="Group 292"/>
                  <p:cNvGrpSpPr>
                    <a:grpSpLocks/>
                  </p:cNvGrpSpPr>
                  <p:nvPr/>
                </p:nvGrpSpPr>
                <p:grpSpPr bwMode="auto">
                  <a:xfrm>
                    <a:off x="4112" y="57"/>
                    <a:ext cx="322" cy="297"/>
                    <a:chOff x="4112" y="57"/>
                    <a:chExt cx="322" cy="297"/>
                  </a:xfrm>
                </p:grpSpPr>
                <p:sp>
                  <p:nvSpPr>
                    <p:cNvPr id="44200" name="Freeform 257"/>
                    <p:cNvSpPr>
                      <a:spLocks/>
                    </p:cNvSpPr>
                    <p:nvPr/>
                  </p:nvSpPr>
                  <p:spPr bwMode="auto">
                    <a:xfrm>
                      <a:off x="4112" y="57"/>
                      <a:ext cx="322" cy="297"/>
                    </a:xfrm>
                    <a:custGeom>
                      <a:avLst/>
                      <a:gdLst>
                        <a:gd name="T0" fmla="*/ 0 w 1607"/>
                        <a:gd name="T1" fmla="*/ 0 h 1785"/>
                        <a:gd name="T2" fmla="*/ 0 w 1607"/>
                        <a:gd name="T3" fmla="*/ 0 h 1785"/>
                        <a:gd name="T4" fmla="*/ 1 w 1607"/>
                        <a:gd name="T5" fmla="*/ 0 h 1785"/>
                        <a:gd name="T6" fmla="*/ 1 w 1607"/>
                        <a:gd name="T7" fmla="*/ 0 h 1785"/>
                        <a:gd name="T8" fmla="*/ 0 w 1607"/>
                        <a:gd name="T9" fmla="*/ 0 h 1785"/>
                        <a:gd name="T10" fmla="*/ 0 w 1607"/>
                        <a:gd name="T11" fmla="*/ 0 h 1785"/>
                        <a:gd name="T12" fmla="*/ 0 w 1607"/>
                        <a:gd name="T13" fmla="*/ 0 h 1785"/>
                        <a:gd name="T14" fmla="*/ 0 w 1607"/>
                        <a:gd name="T15" fmla="*/ 0 h 1785"/>
                        <a:gd name="T16" fmla="*/ 0 w 1607"/>
                        <a:gd name="T17" fmla="*/ 0 h 178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07"/>
                        <a:gd name="T28" fmla="*/ 0 h 1785"/>
                        <a:gd name="T29" fmla="*/ 1607 w 1607"/>
                        <a:gd name="T30" fmla="*/ 1785 h 178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07" h="1785">
                          <a:moveTo>
                            <a:pt x="447" y="0"/>
                          </a:moveTo>
                          <a:lnTo>
                            <a:pt x="1160" y="0"/>
                          </a:lnTo>
                          <a:lnTo>
                            <a:pt x="1607" y="496"/>
                          </a:lnTo>
                          <a:lnTo>
                            <a:pt x="1607" y="1288"/>
                          </a:lnTo>
                          <a:lnTo>
                            <a:pt x="1160" y="1785"/>
                          </a:lnTo>
                          <a:lnTo>
                            <a:pt x="447" y="1785"/>
                          </a:lnTo>
                          <a:lnTo>
                            <a:pt x="0" y="1288"/>
                          </a:lnTo>
                          <a:lnTo>
                            <a:pt x="0" y="496"/>
                          </a:lnTo>
                          <a:lnTo>
                            <a:pt x="447" y="0"/>
                          </a:lnTo>
                          <a:close/>
                        </a:path>
                      </a:pathLst>
                    </a:custGeom>
                    <a:solidFill>
                      <a:srgbClr val="DFDFDF"/>
                    </a:solidFill>
                    <a:ln w="3175">
                      <a:solidFill>
                        <a:srgbClr val="000000"/>
                      </a:solidFill>
                      <a:round/>
                      <a:headEnd/>
                      <a:tailEnd/>
                    </a:ln>
                  </p:spPr>
                  <p:txBody>
                    <a:bodyPr/>
                    <a:lstStyle/>
                    <a:p>
                      <a:pPr eaLnBrk="0" hangingPunct="0"/>
                      <a:endParaRPr lang="en-US"/>
                    </a:p>
                  </p:txBody>
                </p:sp>
                <p:sp>
                  <p:nvSpPr>
                    <p:cNvPr id="44201" name="Freeform 258"/>
                    <p:cNvSpPr>
                      <a:spLocks/>
                    </p:cNvSpPr>
                    <p:nvPr/>
                  </p:nvSpPr>
                  <p:spPr bwMode="auto">
                    <a:xfrm>
                      <a:off x="4118" y="62"/>
                      <a:ext cx="310" cy="286"/>
                    </a:xfrm>
                    <a:custGeom>
                      <a:avLst/>
                      <a:gdLst>
                        <a:gd name="T0" fmla="*/ 0 w 1547"/>
                        <a:gd name="T1" fmla="*/ 0 h 1718"/>
                        <a:gd name="T2" fmla="*/ 0 w 1547"/>
                        <a:gd name="T3" fmla="*/ 0 h 1718"/>
                        <a:gd name="T4" fmla="*/ 0 w 1547"/>
                        <a:gd name="T5" fmla="*/ 0 h 1718"/>
                        <a:gd name="T6" fmla="*/ 0 w 1547"/>
                        <a:gd name="T7" fmla="*/ 0 h 1718"/>
                        <a:gd name="T8" fmla="*/ 0 w 1547"/>
                        <a:gd name="T9" fmla="*/ 0 h 1718"/>
                        <a:gd name="T10" fmla="*/ 0 w 1547"/>
                        <a:gd name="T11" fmla="*/ 0 h 1718"/>
                        <a:gd name="T12" fmla="*/ 0 w 1547"/>
                        <a:gd name="T13" fmla="*/ 0 h 1718"/>
                        <a:gd name="T14" fmla="*/ 0 w 1547"/>
                        <a:gd name="T15" fmla="*/ 0 h 1718"/>
                        <a:gd name="T16" fmla="*/ 0 w 1547"/>
                        <a:gd name="T17" fmla="*/ 0 h 17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47"/>
                        <a:gd name="T28" fmla="*/ 0 h 1718"/>
                        <a:gd name="T29" fmla="*/ 1547 w 1547"/>
                        <a:gd name="T30" fmla="*/ 1718 h 17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47" h="1718">
                          <a:moveTo>
                            <a:pt x="430" y="0"/>
                          </a:moveTo>
                          <a:lnTo>
                            <a:pt x="1116" y="0"/>
                          </a:lnTo>
                          <a:lnTo>
                            <a:pt x="1547" y="478"/>
                          </a:lnTo>
                          <a:lnTo>
                            <a:pt x="1547" y="1241"/>
                          </a:lnTo>
                          <a:lnTo>
                            <a:pt x="1116" y="1718"/>
                          </a:lnTo>
                          <a:lnTo>
                            <a:pt x="430" y="1718"/>
                          </a:lnTo>
                          <a:lnTo>
                            <a:pt x="0" y="1241"/>
                          </a:lnTo>
                          <a:lnTo>
                            <a:pt x="0" y="478"/>
                          </a:lnTo>
                          <a:lnTo>
                            <a:pt x="430" y="0"/>
                          </a:lnTo>
                        </a:path>
                      </a:pathLst>
                    </a:custGeom>
                    <a:noFill/>
                    <a:ln w="3175">
                      <a:solidFill>
                        <a:srgbClr val="000000"/>
                      </a:solidFill>
                      <a:round/>
                      <a:headEnd/>
                      <a:tailEnd/>
                    </a:ln>
                  </p:spPr>
                  <p:txBody>
                    <a:bodyPr/>
                    <a:lstStyle/>
                    <a:p>
                      <a:pPr eaLnBrk="0" hangingPunct="0"/>
                      <a:endParaRPr lang="en-US"/>
                    </a:p>
                  </p:txBody>
                </p:sp>
                <p:sp>
                  <p:nvSpPr>
                    <p:cNvPr id="44202" name="Freeform 259"/>
                    <p:cNvSpPr>
                      <a:spLocks/>
                    </p:cNvSpPr>
                    <p:nvPr/>
                  </p:nvSpPr>
                  <p:spPr bwMode="auto">
                    <a:xfrm>
                      <a:off x="4125" y="68"/>
                      <a:ext cx="296" cy="275"/>
                    </a:xfrm>
                    <a:custGeom>
                      <a:avLst/>
                      <a:gdLst>
                        <a:gd name="T0" fmla="*/ 0 w 1482"/>
                        <a:gd name="T1" fmla="*/ 0 h 1647"/>
                        <a:gd name="T2" fmla="*/ 0 w 1482"/>
                        <a:gd name="T3" fmla="*/ 0 h 1647"/>
                        <a:gd name="T4" fmla="*/ 0 w 1482"/>
                        <a:gd name="T5" fmla="*/ 0 h 1647"/>
                        <a:gd name="T6" fmla="*/ 0 w 1482"/>
                        <a:gd name="T7" fmla="*/ 0 h 1647"/>
                        <a:gd name="T8" fmla="*/ 0 w 1482"/>
                        <a:gd name="T9" fmla="*/ 0 h 1647"/>
                        <a:gd name="T10" fmla="*/ 0 w 1482"/>
                        <a:gd name="T11" fmla="*/ 0 h 1647"/>
                        <a:gd name="T12" fmla="*/ 0 w 1482"/>
                        <a:gd name="T13" fmla="*/ 0 h 1647"/>
                        <a:gd name="T14" fmla="*/ 0 w 1482"/>
                        <a:gd name="T15" fmla="*/ 0 h 1647"/>
                        <a:gd name="T16" fmla="*/ 0 w 1482"/>
                        <a:gd name="T17" fmla="*/ 0 h 164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82"/>
                        <a:gd name="T28" fmla="*/ 0 h 1647"/>
                        <a:gd name="T29" fmla="*/ 1482 w 1482"/>
                        <a:gd name="T30" fmla="*/ 1647 h 164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82" h="1647">
                          <a:moveTo>
                            <a:pt x="412" y="0"/>
                          </a:moveTo>
                          <a:lnTo>
                            <a:pt x="1070" y="0"/>
                          </a:lnTo>
                          <a:lnTo>
                            <a:pt x="1482" y="458"/>
                          </a:lnTo>
                          <a:lnTo>
                            <a:pt x="1482" y="1190"/>
                          </a:lnTo>
                          <a:lnTo>
                            <a:pt x="1070" y="1647"/>
                          </a:lnTo>
                          <a:lnTo>
                            <a:pt x="412" y="1647"/>
                          </a:lnTo>
                          <a:lnTo>
                            <a:pt x="0" y="1190"/>
                          </a:lnTo>
                          <a:lnTo>
                            <a:pt x="0" y="458"/>
                          </a:lnTo>
                          <a:lnTo>
                            <a:pt x="412" y="0"/>
                          </a:lnTo>
                        </a:path>
                      </a:pathLst>
                    </a:custGeom>
                    <a:noFill/>
                    <a:ln w="3175">
                      <a:solidFill>
                        <a:srgbClr val="000000"/>
                      </a:solidFill>
                      <a:round/>
                      <a:headEnd/>
                      <a:tailEnd/>
                    </a:ln>
                  </p:spPr>
                  <p:txBody>
                    <a:bodyPr/>
                    <a:lstStyle/>
                    <a:p>
                      <a:pPr eaLnBrk="0" hangingPunct="0"/>
                      <a:endParaRPr lang="en-US"/>
                    </a:p>
                  </p:txBody>
                </p:sp>
                <p:grpSp>
                  <p:nvGrpSpPr>
                    <p:cNvPr id="44203" name="Group 291"/>
                    <p:cNvGrpSpPr>
                      <a:grpSpLocks/>
                    </p:cNvGrpSpPr>
                    <p:nvPr/>
                  </p:nvGrpSpPr>
                  <p:grpSpPr bwMode="auto">
                    <a:xfrm>
                      <a:off x="4184" y="120"/>
                      <a:ext cx="178" cy="167"/>
                      <a:chOff x="4184" y="120"/>
                      <a:chExt cx="178" cy="167"/>
                    </a:xfrm>
                  </p:grpSpPr>
                  <p:sp>
                    <p:nvSpPr>
                      <p:cNvPr id="44204" name="Freeform 260"/>
                      <p:cNvSpPr>
                        <a:spLocks/>
                      </p:cNvSpPr>
                      <p:nvPr/>
                    </p:nvSpPr>
                    <p:spPr bwMode="auto">
                      <a:xfrm>
                        <a:off x="4184" y="123"/>
                        <a:ext cx="178" cy="164"/>
                      </a:xfrm>
                      <a:custGeom>
                        <a:avLst/>
                        <a:gdLst>
                          <a:gd name="T0" fmla="*/ 0 w 888"/>
                          <a:gd name="T1" fmla="*/ 0 h 987"/>
                          <a:gd name="T2" fmla="*/ 0 w 888"/>
                          <a:gd name="T3" fmla="*/ 0 h 987"/>
                          <a:gd name="T4" fmla="*/ 0 w 888"/>
                          <a:gd name="T5" fmla="*/ 0 h 987"/>
                          <a:gd name="T6" fmla="*/ 0 w 888"/>
                          <a:gd name="T7" fmla="*/ 0 h 987"/>
                          <a:gd name="T8" fmla="*/ 0 w 888"/>
                          <a:gd name="T9" fmla="*/ 0 h 987"/>
                          <a:gd name="T10" fmla="*/ 0 w 888"/>
                          <a:gd name="T11" fmla="*/ 0 h 987"/>
                          <a:gd name="T12" fmla="*/ 0 w 888"/>
                          <a:gd name="T13" fmla="*/ 0 h 987"/>
                          <a:gd name="T14" fmla="*/ 0 w 888"/>
                          <a:gd name="T15" fmla="*/ 0 h 987"/>
                          <a:gd name="T16" fmla="*/ 0 w 888"/>
                          <a:gd name="T17" fmla="*/ 0 h 98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88"/>
                          <a:gd name="T28" fmla="*/ 0 h 987"/>
                          <a:gd name="T29" fmla="*/ 888 w 888"/>
                          <a:gd name="T30" fmla="*/ 987 h 98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88" h="987">
                            <a:moveTo>
                              <a:pt x="246" y="0"/>
                            </a:moveTo>
                            <a:lnTo>
                              <a:pt x="641" y="0"/>
                            </a:lnTo>
                            <a:lnTo>
                              <a:pt x="888" y="274"/>
                            </a:lnTo>
                            <a:lnTo>
                              <a:pt x="888" y="713"/>
                            </a:lnTo>
                            <a:lnTo>
                              <a:pt x="641" y="987"/>
                            </a:lnTo>
                            <a:lnTo>
                              <a:pt x="246" y="987"/>
                            </a:lnTo>
                            <a:lnTo>
                              <a:pt x="0" y="713"/>
                            </a:lnTo>
                            <a:lnTo>
                              <a:pt x="0" y="274"/>
                            </a:lnTo>
                            <a:lnTo>
                              <a:pt x="246" y="0"/>
                            </a:lnTo>
                          </a:path>
                        </a:pathLst>
                      </a:custGeom>
                      <a:noFill/>
                      <a:ln w="3175">
                        <a:solidFill>
                          <a:srgbClr val="000000"/>
                        </a:solidFill>
                        <a:round/>
                        <a:headEnd/>
                        <a:tailEnd/>
                      </a:ln>
                    </p:spPr>
                    <p:txBody>
                      <a:bodyPr/>
                      <a:lstStyle/>
                      <a:p>
                        <a:pPr eaLnBrk="0" hangingPunct="0"/>
                        <a:endParaRPr lang="en-US"/>
                      </a:p>
                    </p:txBody>
                  </p:sp>
                  <p:sp>
                    <p:nvSpPr>
                      <p:cNvPr id="44205" name="Oval 261"/>
                      <p:cNvSpPr>
                        <a:spLocks noChangeArrowheads="1"/>
                      </p:cNvSpPr>
                      <p:nvPr/>
                    </p:nvSpPr>
                    <p:spPr bwMode="auto">
                      <a:xfrm>
                        <a:off x="4264" y="197"/>
                        <a:ext cx="18" cy="16"/>
                      </a:xfrm>
                      <a:prstGeom prst="ellipse">
                        <a:avLst/>
                      </a:prstGeom>
                      <a:solidFill>
                        <a:srgbClr val="FFFFFF"/>
                      </a:solidFill>
                      <a:ln w="3175">
                        <a:solidFill>
                          <a:srgbClr val="000000"/>
                        </a:solidFill>
                        <a:round/>
                        <a:headEnd/>
                        <a:tailEnd/>
                      </a:ln>
                    </p:spPr>
                    <p:txBody>
                      <a:bodyPr/>
                      <a:lstStyle/>
                      <a:p>
                        <a:pPr eaLnBrk="0" hangingPunct="0"/>
                        <a:endParaRPr lang="en-US"/>
                      </a:p>
                    </p:txBody>
                  </p:sp>
                  <p:grpSp>
                    <p:nvGrpSpPr>
                      <p:cNvPr id="44206" name="Group 275"/>
                      <p:cNvGrpSpPr>
                        <a:grpSpLocks/>
                      </p:cNvGrpSpPr>
                      <p:nvPr/>
                    </p:nvGrpSpPr>
                    <p:grpSpPr bwMode="auto">
                      <a:xfrm>
                        <a:off x="4193" y="123"/>
                        <a:ext cx="101" cy="128"/>
                        <a:chOff x="4193" y="123"/>
                        <a:chExt cx="101" cy="128"/>
                      </a:xfrm>
                    </p:grpSpPr>
                    <p:grpSp>
                      <p:nvGrpSpPr>
                        <p:cNvPr id="44222" name="Group 266"/>
                        <p:cNvGrpSpPr>
                          <a:grpSpLocks/>
                        </p:cNvGrpSpPr>
                        <p:nvPr/>
                      </p:nvGrpSpPr>
                      <p:grpSpPr bwMode="auto">
                        <a:xfrm>
                          <a:off x="4216" y="207"/>
                          <a:ext cx="57" cy="44"/>
                          <a:chOff x="4216" y="207"/>
                          <a:chExt cx="57" cy="44"/>
                        </a:xfrm>
                      </p:grpSpPr>
                      <p:grpSp>
                        <p:nvGrpSpPr>
                          <p:cNvPr id="44231" name="Group 264"/>
                          <p:cNvGrpSpPr>
                            <a:grpSpLocks/>
                          </p:cNvGrpSpPr>
                          <p:nvPr/>
                        </p:nvGrpSpPr>
                        <p:grpSpPr bwMode="auto">
                          <a:xfrm>
                            <a:off x="4216" y="236"/>
                            <a:ext cx="19" cy="15"/>
                            <a:chOff x="4216" y="236"/>
                            <a:chExt cx="19" cy="15"/>
                          </a:xfrm>
                        </p:grpSpPr>
                        <p:sp>
                          <p:nvSpPr>
                            <p:cNvPr id="44233" name="Oval 262"/>
                            <p:cNvSpPr>
                              <a:spLocks noChangeArrowheads="1"/>
                            </p:cNvSpPr>
                            <p:nvPr/>
                          </p:nvSpPr>
                          <p:spPr bwMode="auto">
                            <a:xfrm>
                              <a:off x="4226" y="236"/>
                              <a:ext cx="9" cy="9"/>
                            </a:xfrm>
                            <a:prstGeom prst="ellipse">
                              <a:avLst/>
                            </a:prstGeom>
                            <a:solidFill>
                              <a:srgbClr val="9F9F9F"/>
                            </a:solidFill>
                            <a:ln w="9525">
                              <a:noFill/>
                              <a:round/>
                              <a:headEnd/>
                              <a:tailEnd/>
                            </a:ln>
                          </p:spPr>
                          <p:txBody>
                            <a:bodyPr/>
                            <a:lstStyle/>
                            <a:p>
                              <a:pPr eaLnBrk="0" hangingPunct="0"/>
                              <a:endParaRPr lang="en-US"/>
                            </a:p>
                          </p:txBody>
                        </p:sp>
                        <p:sp>
                          <p:nvSpPr>
                            <p:cNvPr id="44234" name="Freeform 263"/>
                            <p:cNvSpPr>
                              <a:spLocks/>
                            </p:cNvSpPr>
                            <p:nvPr/>
                          </p:nvSpPr>
                          <p:spPr bwMode="auto">
                            <a:xfrm>
                              <a:off x="4216" y="238"/>
                              <a:ext cx="17" cy="13"/>
                            </a:xfrm>
                            <a:custGeom>
                              <a:avLst/>
                              <a:gdLst>
                                <a:gd name="T0" fmla="*/ 0 w 83"/>
                                <a:gd name="T1" fmla="*/ 0 h 82"/>
                                <a:gd name="T2" fmla="*/ 0 w 83"/>
                                <a:gd name="T3" fmla="*/ 0 h 82"/>
                                <a:gd name="T4" fmla="*/ 0 w 83"/>
                                <a:gd name="T5" fmla="*/ 0 h 82"/>
                                <a:gd name="T6" fmla="*/ 0 w 83"/>
                                <a:gd name="T7" fmla="*/ 0 h 82"/>
                                <a:gd name="T8" fmla="*/ 0 w 83"/>
                                <a:gd name="T9" fmla="*/ 0 h 82"/>
                                <a:gd name="T10" fmla="*/ 0 60000 65536"/>
                                <a:gd name="T11" fmla="*/ 0 60000 65536"/>
                                <a:gd name="T12" fmla="*/ 0 60000 65536"/>
                                <a:gd name="T13" fmla="*/ 0 60000 65536"/>
                                <a:gd name="T14" fmla="*/ 0 60000 65536"/>
                                <a:gd name="T15" fmla="*/ 0 w 83"/>
                                <a:gd name="T16" fmla="*/ 0 h 82"/>
                                <a:gd name="T17" fmla="*/ 83 w 83"/>
                                <a:gd name="T18" fmla="*/ 82 h 82"/>
                              </a:gdLst>
                              <a:ahLst/>
                              <a:cxnLst>
                                <a:cxn ang="T10">
                                  <a:pos x="T0" y="T1"/>
                                </a:cxn>
                                <a:cxn ang="T11">
                                  <a:pos x="T2" y="T3"/>
                                </a:cxn>
                                <a:cxn ang="T12">
                                  <a:pos x="T4" y="T5"/>
                                </a:cxn>
                                <a:cxn ang="T13">
                                  <a:pos x="T6" y="T7"/>
                                </a:cxn>
                                <a:cxn ang="T14">
                                  <a:pos x="T8" y="T9"/>
                                </a:cxn>
                              </a:cxnLst>
                              <a:rect l="T15" t="T16" r="T17" b="T18"/>
                              <a:pathLst>
                                <a:path w="83" h="82">
                                  <a:moveTo>
                                    <a:pt x="52" y="0"/>
                                  </a:moveTo>
                                  <a:lnTo>
                                    <a:pt x="0" y="72"/>
                                  </a:lnTo>
                                  <a:lnTo>
                                    <a:pt x="8" y="82"/>
                                  </a:lnTo>
                                  <a:lnTo>
                                    <a:pt x="83" y="39"/>
                                  </a:lnTo>
                                  <a:lnTo>
                                    <a:pt x="52" y="0"/>
                                  </a:lnTo>
                                  <a:close/>
                                </a:path>
                              </a:pathLst>
                            </a:custGeom>
                            <a:solidFill>
                              <a:srgbClr val="9F9F9F"/>
                            </a:solidFill>
                            <a:ln w="9525">
                              <a:noFill/>
                              <a:round/>
                              <a:headEnd/>
                              <a:tailEnd/>
                            </a:ln>
                          </p:spPr>
                          <p:txBody>
                            <a:bodyPr/>
                            <a:lstStyle/>
                            <a:p>
                              <a:pPr eaLnBrk="0" hangingPunct="0"/>
                              <a:endParaRPr lang="en-US"/>
                            </a:p>
                          </p:txBody>
                        </p:sp>
                      </p:grpSp>
                      <p:sp>
                        <p:nvSpPr>
                          <p:cNvPr id="44232" name="Freeform 265"/>
                          <p:cNvSpPr>
                            <a:spLocks/>
                          </p:cNvSpPr>
                          <p:nvPr/>
                        </p:nvSpPr>
                        <p:spPr bwMode="auto">
                          <a:xfrm>
                            <a:off x="4232" y="207"/>
                            <a:ext cx="41" cy="32"/>
                          </a:xfrm>
                          <a:custGeom>
                            <a:avLst/>
                            <a:gdLst>
                              <a:gd name="T0" fmla="*/ 0 w 201"/>
                              <a:gd name="T1" fmla="*/ 0 h 192"/>
                              <a:gd name="T2" fmla="*/ 0 w 201"/>
                              <a:gd name="T3" fmla="*/ 0 h 192"/>
                              <a:gd name="T4" fmla="*/ 0 w 201"/>
                              <a:gd name="T5" fmla="*/ 0 h 192"/>
                              <a:gd name="T6" fmla="*/ 0 w 201"/>
                              <a:gd name="T7" fmla="*/ 0 h 192"/>
                              <a:gd name="T8" fmla="*/ 0 w 201"/>
                              <a:gd name="T9" fmla="*/ 0 h 192"/>
                              <a:gd name="T10" fmla="*/ 0 60000 65536"/>
                              <a:gd name="T11" fmla="*/ 0 60000 65536"/>
                              <a:gd name="T12" fmla="*/ 0 60000 65536"/>
                              <a:gd name="T13" fmla="*/ 0 60000 65536"/>
                              <a:gd name="T14" fmla="*/ 0 60000 65536"/>
                              <a:gd name="T15" fmla="*/ 0 w 201"/>
                              <a:gd name="T16" fmla="*/ 0 h 192"/>
                              <a:gd name="T17" fmla="*/ 201 w 201"/>
                              <a:gd name="T18" fmla="*/ 192 h 192"/>
                            </a:gdLst>
                            <a:ahLst/>
                            <a:cxnLst>
                              <a:cxn ang="T10">
                                <a:pos x="T0" y="T1"/>
                              </a:cxn>
                              <a:cxn ang="T11">
                                <a:pos x="T2" y="T3"/>
                              </a:cxn>
                              <a:cxn ang="T12">
                                <a:pos x="T4" y="T5"/>
                              </a:cxn>
                              <a:cxn ang="T13">
                                <a:pos x="T6" y="T7"/>
                              </a:cxn>
                              <a:cxn ang="T14">
                                <a:pos x="T8" y="T9"/>
                              </a:cxn>
                            </a:cxnLst>
                            <a:rect l="T15" t="T16" r="T17" b="T18"/>
                            <a:pathLst>
                              <a:path w="201" h="192">
                                <a:moveTo>
                                  <a:pt x="0" y="184"/>
                                </a:moveTo>
                                <a:lnTo>
                                  <a:pt x="192" y="0"/>
                                </a:lnTo>
                                <a:lnTo>
                                  <a:pt x="201" y="8"/>
                                </a:lnTo>
                                <a:lnTo>
                                  <a:pt x="7" y="192"/>
                                </a:lnTo>
                                <a:lnTo>
                                  <a:pt x="0" y="184"/>
                                </a:lnTo>
                                <a:close/>
                              </a:path>
                            </a:pathLst>
                          </a:custGeom>
                          <a:solidFill>
                            <a:srgbClr val="9F9F9F"/>
                          </a:solidFill>
                          <a:ln w="9525">
                            <a:noFill/>
                            <a:round/>
                            <a:headEnd/>
                            <a:tailEnd/>
                          </a:ln>
                        </p:spPr>
                        <p:txBody>
                          <a:bodyPr/>
                          <a:lstStyle/>
                          <a:p>
                            <a:pPr eaLnBrk="0" hangingPunct="0"/>
                            <a:endParaRPr lang="en-US"/>
                          </a:p>
                        </p:txBody>
                      </p:sp>
                    </p:grpSp>
                    <p:grpSp>
                      <p:nvGrpSpPr>
                        <p:cNvPr id="44223" name="Group 271"/>
                        <p:cNvGrpSpPr>
                          <a:grpSpLocks/>
                        </p:cNvGrpSpPr>
                        <p:nvPr/>
                      </p:nvGrpSpPr>
                      <p:grpSpPr bwMode="auto">
                        <a:xfrm>
                          <a:off x="4193" y="142"/>
                          <a:ext cx="81" cy="65"/>
                          <a:chOff x="4193" y="142"/>
                          <a:chExt cx="81" cy="65"/>
                        </a:xfrm>
                      </p:grpSpPr>
                      <p:grpSp>
                        <p:nvGrpSpPr>
                          <p:cNvPr id="44227" name="Group 269"/>
                          <p:cNvGrpSpPr>
                            <a:grpSpLocks/>
                          </p:cNvGrpSpPr>
                          <p:nvPr/>
                        </p:nvGrpSpPr>
                        <p:grpSpPr bwMode="auto">
                          <a:xfrm>
                            <a:off x="4193" y="142"/>
                            <a:ext cx="20" cy="18"/>
                            <a:chOff x="4193" y="142"/>
                            <a:chExt cx="20" cy="18"/>
                          </a:xfrm>
                        </p:grpSpPr>
                        <p:sp>
                          <p:nvSpPr>
                            <p:cNvPr id="44229" name="Oval 267"/>
                            <p:cNvSpPr>
                              <a:spLocks noChangeArrowheads="1"/>
                            </p:cNvSpPr>
                            <p:nvPr/>
                          </p:nvSpPr>
                          <p:spPr bwMode="auto">
                            <a:xfrm>
                              <a:off x="4204" y="151"/>
                              <a:ext cx="9" cy="9"/>
                            </a:xfrm>
                            <a:prstGeom prst="ellipse">
                              <a:avLst/>
                            </a:prstGeom>
                            <a:solidFill>
                              <a:srgbClr val="9F9F9F"/>
                            </a:solidFill>
                            <a:ln w="9525">
                              <a:noFill/>
                              <a:round/>
                              <a:headEnd/>
                              <a:tailEnd/>
                            </a:ln>
                          </p:spPr>
                          <p:txBody>
                            <a:bodyPr/>
                            <a:lstStyle/>
                            <a:p>
                              <a:pPr eaLnBrk="0" hangingPunct="0"/>
                              <a:endParaRPr lang="en-US"/>
                            </a:p>
                          </p:txBody>
                        </p:sp>
                        <p:sp>
                          <p:nvSpPr>
                            <p:cNvPr id="44230" name="Freeform 268"/>
                            <p:cNvSpPr>
                              <a:spLocks/>
                            </p:cNvSpPr>
                            <p:nvPr/>
                          </p:nvSpPr>
                          <p:spPr bwMode="auto">
                            <a:xfrm>
                              <a:off x="4193" y="142"/>
                              <a:ext cx="18" cy="16"/>
                            </a:xfrm>
                            <a:custGeom>
                              <a:avLst/>
                              <a:gdLst>
                                <a:gd name="T0" fmla="*/ 0 w 92"/>
                                <a:gd name="T1" fmla="*/ 0 h 97"/>
                                <a:gd name="T2" fmla="*/ 0 w 92"/>
                                <a:gd name="T3" fmla="*/ 0 h 97"/>
                                <a:gd name="T4" fmla="*/ 0 w 92"/>
                                <a:gd name="T5" fmla="*/ 0 h 97"/>
                                <a:gd name="T6" fmla="*/ 0 w 92"/>
                                <a:gd name="T7" fmla="*/ 0 h 97"/>
                                <a:gd name="T8" fmla="*/ 0 60000 65536"/>
                                <a:gd name="T9" fmla="*/ 0 60000 65536"/>
                                <a:gd name="T10" fmla="*/ 0 60000 65536"/>
                                <a:gd name="T11" fmla="*/ 0 60000 65536"/>
                                <a:gd name="T12" fmla="*/ 0 w 92"/>
                                <a:gd name="T13" fmla="*/ 0 h 97"/>
                                <a:gd name="T14" fmla="*/ 92 w 92"/>
                                <a:gd name="T15" fmla="*/ 97 h 97"/>
                              </a:gdLst>
                              <a:ahLst/>
                              <a:cxnLst>
                                <a:cxn ang="T8">
                                  <a:pos x="T0" y="T1"/>
                                </a:cxn>
                                <a:cxn ang="T9">
                                  <a:pos x="T2" y="T3"/>
                                </a:cxn>
                                <a:cxn ang="T10">
                                  <a:pos x="T4" y="T5"/>
                                </a:cxn>
                                <a:cxn ang="T11">
                                  <a:pos x="T6" y="T7"/>
                                </a:cxn>
                              </a:cxnLst>
                              <a:rect l="T12" t="T13" r="T14" b="T15"/>
                              <a:pathLst>
                                <a:path w="92" h="97">
                                  <a:moveTo>
                                    <a:pt x="60" y="97"/>
                                  </a:moveTo>
                                  <a:lnTo>
                                    <a:pt x="0" y="0"/>
                                  </a:lnTo>
                                  <a:lnTo>
                                    <a:pt x="92" y="55"/>
                                  </a:lnTo>
                                  <a:lnTo>
                                    <a:pt x="60" y="97"/>
                                  </a:lnTo>
                                  <a:close/>
                                </a:path>
                              </a:pathLst>
                            </a:custGeom>
                            <a:solidFill>
                              <a:srgbClr val="9F9F9F"/>
                            </a:solidFill>
                            <a:ln w="9525">
                              <a:noFill/>
                              <a:round/>
                              <a:headEnd/>
                              <a:tailEnd/>
                            </a:ln>
                          </p:spPr>
                          <p:txBody>
                            <a:bodyPr/>
                            <a:lstStyle/>
                            <a:p>
                              <a:pPr eaLnBrk="0" hangingPunct="0"/>
                              <a:endParaRPr lang="en-US"/>
                            </a:p>
                          </p:txBody>
                        </p:sp>
                      </p:grpSp>
                      <p:sp>
                        <p:nvSpPr>
                          <p:cNvPr id="44228" name="Freeform 270"/>
                          <p:cNvSpPr>
                            <a:spLocks/>
                          </p:cNvSpPr>
                          <p:nvPr/>
                        </p:nvSpPr>
                        <p:spPr bwMode="auto">
                          <a:xfrm>
                            <a:off x="4210" y="157"/>
                            <a:ext cx="64" cy="50"/>
                          </a:xfrm>
                          <a:custGeom>
                            <a:avLst/>
                            <a:gdLst>
                              <a:gd name="T0" fmla="*/ 0 w 318"/>
                              <a:gd name="T1" fmla="*/ 0 h 305"/>
                              <a:gd name="T2" fmla="*/ 0 w 318"/>
                              <a:gd name="T3" fmla="*/ 0 h 305"/>
                              <a:gd name="T4" fmla="*/ 0 w 318"/>
                              <a:gd name="T5" fmla="*/ 0 h 305"/>
                              <a:gd name="T6" fmla="*/ 0 w 318"/>
                              <a:gd name="T7" fmla="*/ 0 h 305"/>
                              <a:gd name="T8" fmla="*/ 0 w 318"/>
                              <a:gd name="T9" fmla="*/ 0 h 305"/>
                              <a:gd name="T10" fmla="*/ 0 60000 65536"/>
                              <a:gd name="T11" fmla="*/ 0 60000 65536"/>
                              <a:gd name="T12" fmla="*/ 0 60000 65536"/>
                              <a:gd name="T13" fmla="*/ 0 60000 65536"/>
                              <a:gd name="T14" fmla="*/ 0 60000 65536"/>
                              <a:gd name="T15" fmla="*/ 0 w 318"/>
                              <a:gd name="T16" fmla="*/ 0 h 305"/>
                              <a:gd name="T17" fmla="*/ 318 w 318"/>
                              <a:gd name="T18" fmla="*/ 305 h 305"/>
                            </a:gdLst>
                            <a:ahLst/>
                            <a:cxnLst>
                              <a:cxn ang="T10">
                                <a:pos x="T0" y="T1"/>
                              </a:cxn>
                              <a:cxn ang="T11">
                                <a:pos x="T2" y="T3"/>
                              </a:cxn>
                              <a:cxn ang="T12">
                                <a:pos x="T4" y="T5"/>
                              </a:cxn>
                              <a:cxn ang="T13">
                                <a:pos x="T6" y="T7"/>
                              </a:cxn>
                              <a:cxn ang="T14">
                                <a:pos x="T8" y="T9"/>
                              </a:cxn>
                            </a:cxnLst>
                            <a:rect l="T15" t="T16" r="T17" b="T18"/>
                            <a:pathLst>
                              <a:path w="318" h="305">
                                <a:moveTo>
                                  <a:pt x="0" y="10"/>
                                </a:moveTo>
                                <a:lnTo>
                                  <a:pt x="313" y="305"/>
                                </a:lnTo>
                                <a:lnTo>
                                  <a:pt x="318" y="295"/>
                                </a:lnTo>
                                <a:lnTo>
                                  <a:pt x="8" y="0"/>
                                </a:lnTo>
                                <a:lnTo>
                                  <a:pt x="0" y="10"/>
                                </a:lnTo>
                                <a:close/>
                              </a:path>
                            </a:pathLst>
                          </a:custGeom>
                          <a:solidFill>
                            <a:srgbClr val="9F9F9F"/>
                          </a:solidFill>
                          <a:ln w="9525">
                            <a:noFill/>
                            <a:round/>
                            <a:headEnd/>
                            <a:tailEnd/>
                          </a:ln>
                        </p:spPr>
                        <p:txBody>
                          <a:bodyPr/>
                          <a:lstStyle/>
                          <a:p>
                            <a:pPr eaLnBrk="0" hangingPunct="0"/>
                            <a:endParaRPr lang="en-US"/>
                          </a:p>
                        </p:txBody>
                      </p:sp>
                    </p:grpSp>
                    <p:grpSp>
                      <p:nvGrpSpPr>
                        <p:cNvPr id="44224" name="Group 274"/>
                        <p:cNvGrpSpPr>
                          <a:grpSpLocks/>
                        </p:cNvGrpSpPr>
                        <p:nvPr/>
                      </p:nvGrpSpPr>
                      <p:grpSpPr bwMode="auto">
                        <a:xfrm>
                          <a:off x="4262" y="123"/>
                          <a:ext cx="32" cy="128"/>
                          <a:chOff x="4262" y="123"/>
                          <a:chExt cx="32" cy="128"/>
                        </a:xfrm>
                      </p:grpSpPr>
                      <p:sp>
                        <p:nvSpPr>
                          <p:cNvPr id="44225" name="Freeform 272"/>
                          <p:cNvSpPr>
                            <a:spLocks/>
                          </p:cNvSpPr>
                          <p:nvPr/>
                        </p:nvSpPr>
                        <p:spPr bwMode="auto">
                          <a:xfrm>
                            <a:off x="4262" y="231"/>
                            <a:ext cx="6" cy="20"/>
                          </a:xfrm>
                          <a:custGeom>
                            <a:avLst/>
                            <a:gdLst>
                              <a:gd name="T0" fmla="*/ 0 w 32"/>
                              <a:gd name="T1" fmla="*/ 0 h 115"/>
                              <a:gd name="T2" fmla="*/ 0 w 32"/>
                              <a:gd name="T3" fmla="*/ 0 h 115"/>
                              <a:gd name="T4" fmla="*/ 0 w 32"/>
                              <a:gd name="T5" fmla="*/ 0 h 115"/>
                              <a:gd name="T6" fmla="*/ 0 w 32"/>
                              <a:gd name="T7" fmla="*/ 0 h 115"/>
                              <a:gd name="T8" fmla="*/ 0 w 32"/>
                              <a:gd name="T9" fmla="*/ 0 h 115"/>
                              <a:gd name="T10" fmla="*/ 0 w 32"/>
                              <a:gd name="T11" fmla="*/ 0 h 115"/>
                              <a:gd name="T12" fmla="*/ 0 60000 65536"/>
                              <a:gd name="T13" fmla="*/ 0 60000 65536"/>
                              <a:gd name="T14" fmla="*/ 0 60000 65536"/>
                              <a:gd name="T15" fmla="*/ 0 60000 65536"/>
                              <a:gd name="T16" fmla="*/ 0 60000 65536"/>
                              <a:gd name="T17" fmla="*/ 0 60000 65536"/>
                              <a:gd name="T18" fmla="*/ 0 w 32"/>
                              <a:gd name="T19" fmla="*/ 0 h 115"/>
                              <a:gd name="T20" fmla="*/ 32 w 32"/>
                              <a:gd name="T21" fmla="*/ 115 h 115"/>
                            </a:gdLst>
                            <a:ahLst/>
                            <a:cxnLst>
                              <a:cxn ang="T12">
                                <a:pos x="T0" y="T1"/>
                              </a:cxn>
                              <a:cxn ang="T13">
                                <a:pos x="T2" y="T3"/>
                              </a:cxn>
                              <a:cxn ang="T14">
                                <a:pos x="T4" y="T5"/>
                              </a:cxn>
                              <a:cxn ang="T15">
                                <a:pos x="T6" y="T7"/>
                              </a:cxn>
                              <a:cxn ang="T16">
                                <a:pos x="T8" y="T9"/>
                              </a:cxn>
                              <a:cxn ang="T17">
                                <a:pos x="T10" y="T11"/>
                              </a:cxn>
                            </a:cxnLst>
                            <a:rect l="T18" t="T19" r="T20" b="T21"/>
                            <a:pathLst>
                              <a:path w="32" h="115">
                                <a:moveTo>
                                  <a:pt x="31" y="0"/>
                                </a:moveTo>
                                <a:lnTo>
                                  <a:pt x="16" y="33"/>
                                </a:lnTo>
                                <a:lnTo>
                                  <a:pt x="0" y="111"/>
                                </a:lnTo>
                                <a:lnTo>
                                  <a:pt x="16" y="115"/>
                                </a:lnTo>
                                <a:lnTo>
                                  <a:pt x="32" y="37"/>
                                </a:lnTo>
                                <a:lnTo>
                                  <a:pt x="31" y="0"/>
                                </a:lnTo>
                                <a:close/>
                              </a:path>
                            </a:pathLst>
                          </a:custGeom>
                          <a:solidFill>
                            <a:srgbClr val="9F9F9F"/>
                          </a:solidFill>
                          <a:ln w="9525">
                            <a:noFill/>
                            <a:round/>
                            <a:headEnd/>
                            <a:tailEnd/>
                          </a:ln>
                        </p:spPr>
                        <p:txBody>
                          <a:bodyPr/>
                          <a:lstStyle/>
                          <a:p>
                            <a:pPr eaLnBrk="0" hangingPunct="0"/>
                            <a:endParaRPr lang="en-US"/>
                          </a:p>
                        </p:txBody>
                      </p:sp>
                      <p:sp>
                        <p:nvSpPr>
                          <p:cNvPr id="44226" name="Line 273"/>
                          <p:cNvSpPr>
                            <a:spLocks noChangeShapeType="1"/>
                          </p:cNvSpPr>
                          <p:nvPr/>
                        </p:nvSpPr>
                        <p:spPr bwMode="auto">
                          <a:xfrm flipV="1">
                            <a:off x="4267" y="123"/>
                            <a:ext cx="27" cy="113"/>
                          </a:xfrm>
                          <a:prstGeom prst="line">
                            <a:avLst/>
                          </a:prstGeom>
                          <a:noFill/>
                          <a:ln w="3175">
                            <a:solidFill>
                              <a:srgbClr val="9F9F9F"/>
                            </a:solidFill>
                            <a:round/>
                            <a:headEnd/>
                            <a:tailEnd/>
                          </a:ln>
                        </p:spPr>
                        <p:txBody>
                          <a:bodyPr/>
                          <a:lstStyle/>
                          <a:p>
                            <a:endParaRPr lang="en-US"/>
                          </a:p>
                        </p:txBody>
                      </p:sp>
                    </p:grpSp>
                  </p:grpSp>
                  <p:grpSp>
                    <p:nvGrpSpPr>
                      <p:cNvPr id="44207" name="Group 289"/>
                      <p:cNvGrpSpPr>
                        <a:grpSpLocks/>
                      </p:cNvGrpSpPr>
                      <p:nvPr/>
                    </p:nvGrpSpPr>
                    <p:grpSpPr bwMode="auto">
                      <a:xfrm>
                        <a:off x="4192" y="120"/>
                        <a:ext cx="101" cy="129"/>
                        <a:chOff x="4192" y="120"/>
                        <a:chExt cx="101" cy="129"/>
                      </a:xfrm>
                    </p:grpSpPr>
                    <p:grpSp>
                      <p:nvGrpSpPr>
                        <p:cNvPr id="44209" name="Group 280"/>
                        <p:cNvGrpSpPr>
                          <a:grpSpLocks/>
                        </p:cNvGrpSpPr>
                        <p:nvPr/>
                      </p:nvGrpSpPr>
                      <p:grpSpPr bwMode="auto">
                        <a:xfrm>
                          <a:off x="4216" y="205"/>
                          <a:ext cx="56" cy="44"/>
                          <a:chOff x="4216" y="205"/>
                          <a:chExt cx="56" cy="44"/>
                        </a:xfrm>
                      </p:grpSpPr>
                      <p:grpSp>
                        <p:nvGrpSpPr>
                          <p:cNvPr id="44218" name="Group 278"/>
                          <p:cNvGrpSpPr>
                            <a:grpSpLocks/>
                          </p:cNvGrpSpPr>
                          <p:nvPr/>
                        </p:nvGrpSpPr>
                        <p:grpSpPr bwMode="auto">
                          <a:xfrm>
                            <a:off x="4216" y="234"/>
                            <a:ext cx="19" cy="15"/>
                            <a:chOff x="4216" y="234"/>
                            <a:chExt cx="19" cy="15"/>
                          </a:xfrm>
                        </p:grpSpPr>
                        <p:sp>
                          <p:nvSpPr>
                            <p:cNvPr id="44220" name="Oval 276"/>
                            <p:cNvSpPr>
                              <a:spLocks noChangeArrowheads="1"/>
                            </p:cNvSpPr>
                            <p:nvPr/>
                          </p:nvSpPr>
                          <p:spPr bwMode="auto">
                            <a:xfrm>
                              <a:off x="4225" y="234"/>
                              <a:ext cx="10" cy="9"/>
                            </a:xfrm>
                            <a:prstGeom prst="ellipse">
                              <a:avLst/>
                            </a:prstGeom>
                            <a:solidFill>
                              <a:srgbClr val="000000"/>
                            </a:solidFill>
                            <a:ln w="9525">
                              <a:noFill/>
                              <a:round/>
                              <a:headEnd/>
                              <a:tailEnd/>
                            </a:ln>
                          </p:spPr>
                          <p:txBody>
                            <a:bodyPr/>
                            <a:lstStyle/>
                            <a:p>
                              <a:pPr eaLnBrk="0" hangingPunct="0"/>
                              <a:endParaRPr lang="en-US"/>
                            </a:p>
                          </p:txBody>
                        </p:sp>
                        <p:sp>
                          <p:nvSpPr>
                            <p:cNvPr id="44221" name="Freeform 277"/>
                            <p:cNvSpPr>
                              <a:spLocks/>
                            </p:cNvSpPr>
                            <p:nvPr/>
                          </p:nvSpPr>
                          <p:spPr bwMode="auto">
                            <a:xfrm>
                              <a:off x="4216" y="235"/>
                              <a:ext cx="16" cy="14"/>
                            </a:xfrm>
                            <a:custGeom>
                              <a:avLst/>
                              <a:gdLst>
                                <a:gd name="T0" fmla="*/ 0 w 83"/>
                                <a:gd name="T1" fmla="*/ 0 h 83"/>
                                <a:gd name="T2" fmla="*/ 0 w 83"/>
                                <a:gd name="T3" fmla="*/ 0 h 83"/>
                                <a:gd name="T4" fmla="*/ 0 w 83"/>
                                <a:gd name="T5" fmla="*/ 0 h 83"/>
                                <a:gd name="T6" fmla="*/ 0 w 83"/>
                                <a:gd name="T7" fmla="*/ 0 h 83"/>
                                <a:gd name="T8" fmla="*/ 0 w 83"/>
                                <a:gd name="T9" fmla="*/ 0 h 83"/>
                                <a:gd name="T10" fmla="*/ 0 60000 65536"/>
                                <a:gd name="T11" fmla="*/ 0 60000 65536"/>
                                <a:gd name="T12" fmla="*/ 0 60000 65536"/>
                                <a:gd name="T13" fmla="*/ 0 60000 65536"/>
                                <a:gd name="T14" fmla="*/ 0 60000 65536"/>
                                <a:gd name="T15" fmla="*/ 0 w 83"/>
                                <a:gd name="T16" fmla="*/ 0 h 83"/>
                                <a:gd name="T17" fmla="*/ 83 w 83"/>
                                <a:gd name="T18" fmla="*/ 83 h 83"/>
                              </a:gdLst>
                              <a:ahLst/>
                              <a:cxnLst>
                                <a:cxn ang="T10">
                                  <a:pos x="T0" y="T1"/>
                                </a:cxn>
                                <a:cxn ang="T11">
                                  <a:pos x="T2" y="T3"/>
                                </a:cxn>
                                <a:cxn ang="T12">
                                  <a:pos x="T4" y="T5"/>
                                </a:cxn>
                                <a:cxn ang="T13">
                                  <a:pos x="T6" y="T7"/>
                                </a:cxn>
                                <a:cxn ang="T14">
                                  <a:pos x="T8" y="T9"/>
                                </a:cxn>
                              </a:cxnLst>
                              <a:rect l="T15" t="T16" r="T17" b="T18"/>
                              <a:pathLst>
                                <a:path w="83" h="83">
                                  <a:moveTo>
                                    <a:pt x="53" y="0"/>
                                  </a:moveTo>
                                  <a:lnTo>
                                    <a:pt x="0" y="73"/>
                                  </a:lnTo>
                                  <a:lnTo>
                                    <a:pt x="8" y="83"/>
                                  </a:lnTo>
                                  <a:lnTo>
                                    <a:pt x="83" y="39"/>
                                  </a:lnTo>
                                  <a:lnTo>
                                    <a:pt x="53" y="0"/>
                                  </a:lnTo>
                                  <a:close/>
                                </a:path>
                              </a:pathLst>
                            </a:custGeom>
                            <a:solidFill>
                              <a:srgbClr val="000000"/>
                            </a:solidFill>
                            <a:ln w="9525">
                              <a:noFill/>
                              <a:round/>
                              <a:headEnd/>
                              <a:tailEnd/>
                            </a:ln>
                          </p:spPr>
                          <p:txBody>
                            <a:bodyPr/>
                            <a:lstStyle/>
                            <a:p>
                              <a:pPr eaLnBrk="0" hangingPunct="0"/>
                              <a:endParaRPr lang="en-US"/>
                            </a:p>
                          </p:txBody>
                        </p:sp>
                      </p:grpSp>
                      <p:sp>
                        <p:nvSpPr>
                          <p:cNvPr id="44219" name="Freeform 279"/>
                          <p:cNvSpPr>
                            <a:spLocks/>
                          </p:cNvSpPr>
                          <p:nvPr/>
                        </p:nvSpPr>
                        <p:spPr bwMode="auto">
                          <a:xfrm>
                            <a:off x="4232" y="205"/>
                            <a:ext cx="40" cy="32"/>
                          </a:xfrm>
                          <a:custGeom>
                            <a:avLst/>
                            <a:gdLst>
                              <a:gd name="T0" fmla="*/ 0 w 200"/>
                              <a:gd name="T1" fmla="*/ 0 h 192"/>
                              <a:gd name="T2" fmla="*/ 0 w 200"/>
                              <a:gd name="T3" fmla="*/ 0 h 192"/>
                              <a:gd name="T4" fmla="*/ 0 w 200"/>
                              <a:gd name="T5" fmla="*/ 0 h 192"/>
                              <a:gd name="T6" fmla="*/ 0 w 200"/>
                              <a:gd name="T7" fmla="*/ 0 h 192"/>
                              <a:gd name="T8" fmla="*/ 0 w 200"/>
                              <a:gd name="T9" fmla="*/ 0 h 192"/>
                              <a:gd name="T10" fmla="*/ 0 60000 65536"/>
                              <a:gd name="T11" fmla="*/ 0 60000 65536"/>
                              <a:gd name="T12" fmla="*/ 0 60000 65536"/>
                              <a:gd name="T13" fmla="*/ 0 60000 65536"/>
                              <a:gd name="T14" fmla="*/ 0 60000 65536"/>
                              <a:gd name="T15" fmla="*/ 0 w 200"/>
                              <a:gd name="T16" fmla="*/ 0 h 192"/>
                              <a:gd name="T17" fmla="*/ 200 w 200"/>
                              <a:gd name="T18" fmla="*/ 192 h 192"/>
                            </a:gdLst>
                            <a:ahLst/>
                            <a:cxnLst>
                              <a:cxn ang="T10">
                                <a:pos x="T0" y="T1"/>
                              </a:cxn>
                              <a:cxn ang="T11">
                                <a:pos x="T2" y="T3"/>
                              </a:cxn>
                              <a:cxn ang="T12">
                                <a:pos x="T4" y="T5"/>
                              </a:cxn>
                              <a:cxn ang="T13">
                                <a:pos x="T6" y="T7"/>
                              </a:cxn>
                              <a:cxn ang="T14">
                                <a:pos x="T8" y="T9"/>
                              </a:cxn>
                            </a:cxnLst>
                            <a:rect l="T15" t="T16" r="T17" b="T18"/>
                            <a:pathLst>
                              <a:path w="200" h="192">
                                <a:moveTo>
                                  <a:pt x="0" y="183"/>
                                </a:moveTo>
                                <a:lnTo>
                                  <a:pt x="192" y="0"/>
                                </a:lnTo>
                                <a:lnTo>
                                  <a:pt x="200" y="7"/>
                                </a:lnTo>
                                <a:lnTo>
                                  <a:pt x="7" y="192"/>
                                </a:lnTo>
                                <a:lnTo>
                                  <a:pt x="0" y="183"/>
                                </a:lnTo>
                                <a:close/>
                              </a:path>
                            </a:pathLst>
                          </a:custGeom>
                          <a:solidFill>
                            <a:srgbClr val="000000"/>
                          </a:solidFill>
                          <a:ln w="9525">
                            <a:noFill/>
                            <a:round/>
                            <a:headEnd/>
                            <a:tailEnd/>
                          </a:ln>
                        </p:spPr>
                        <p:txBody>
                          <a:bodyPr/>
                          <a:lstStyle/>
                          <a:p>
                            <a:pPr eaLnBrk="0" hangingPunct="0"/>
                            <a:endParaRPr lang="en-US"/>
                          </a:p>
                        </p:txBody>
                      </p:sp>
                    </p:grpSp>
                    <p:grpSp>
                      <p:nvGrpSpPr>
                        <p:cNvPr id="44210" name="Group 285"/>
                        <p:cNvGrpSpPr>
                          <a:grpSpLocks/>
                        </p:cNvGrpSpPr>
                        <p:nvPr/>
                      </p:nvGrpSpPr>
                      <p:grpSpPr bwMode="auto">
                        <a:xfrm>
                          <a:off x="4192" y="140"/>
                          <a:ext cx="81" cy="65"/>
                          <a:chOff x="4192" y="140"/>
                          <a:chExt cx="81" cy="65"/>
                        </a:xfrm>
                      </p:grpSpPr>
                      <p:grpSp>
                        <p:nvGrpSpPr>
                          <p:cNvPr id="44214" name="Group 283"/>
                          <p:cNvGrpSpPr>
                            <a:grpSpLocks/>
                          </p:cNvGrpSpPr>
                          <p:nvPr/>
                        </p:nvGrpSpPr>
                        <p:grpSpPr bwMode="auto">
                          <a:xfrm>
                            <a:off x="4192" y="140"/>
                            <a:ext cx="21" cy="17"/>
                            <a:chOff x="4192" y="140"/>
                            <a:chExt cx="21" cy="17"/>
                          </a:xfrm>
                        </p:grpSpPr>
                        <p:sp>
                          <p:nvSpPr>
                            <p:cNvPr id="44216" name="Oval 281"/>
                            <p:cNvSpPr>
                              <a:spLocks noChangeArrowheads="1"/>
                            </p:cNvSpPr>
                            <p:nvPr/>
                          </p:nvSpPr>
                          <p:spPr bwMode="auto">
                            <a:xfrm>
                              <a:off x="4203" y="148"/>
                              <a:ext cx="10" cy="9"/>
                            </a:xfrm>
                            <a:prstGeom prst="ellipse">
                              <a:avLst/>
                            </a:prstGeom>
                            <a:solidFill>
                              <a:srgbClr val="000000"/>
                            </a:solidFill>
                            <a:ln w="9525">
                              <a:noFill/>
                              <a:round/>
                              <a:headEnd/>
                              <a:tailEnd/>
                            </a:ln>
                          </p:spPr>
                          <p:txBody>
                            <a:bodyPr/>
                            <a:lstStyle/>
                            <a:p>
                              <a:pPr eaLnBrk="0" hangingPunct="0"/>
                              <a:endParaRPr lang="en-US"/>
                            </a:p>
                          </p:txBody>
                        </p:sp>
                        <p:sp>
                          <p:nvSpPr>
                            <p:cNvPr id="44217" name="Freeform 282"/>
                            <p:cNvSpPr>
                              <a:spLocks/>
                            </p:cNvSpPr>
                            <p:nvPr/>
                          </p:nvSpPr>
                          <p:spPr bwMode="auto">
                            <a:xfrm>
                              <a:off x="4192" y="140"/>
                              <a:ext cx="18" cy="16"/>
                            </a:xfrm>
                            <a:custGeom>
                              <a:avLst/>
                              <a:gdLst>
                                <a:gd name="T0" fmla="*/ 0 w 92"/>
                                <a:gd name="T1" fmla="*/ 0 h 98"/>
                                <a:gd name="T2" fmla="*/ 0 w 92"/>
                                <a:gd name="T3" fmla="*/ 0 h 98"/>
                                <a:gd name="T4" fmla="*/ 0 w 92"/>
                                <a:gd name="T5" fmla="*/ 0 h 98"/>
                                <a:gd name="T6" fmla="*/ 0 w 92"/>
                                <a:gd name="T7" fmla="*/ 0 h 98"/>
                                <a:gd name="T8" fmla="*/ 0 60000 65536"/>
                                <a:gd name="T9" fmla="*/ 0 60000 65536"/>
                                <a:gd name="T10" fmla="*/ 0 60000 65536"/>
                                <a:gd name="T11" fmla="*/ 0 60000 65536"/>
                                <a:gd name="T12" fmla="*/ 0 w 92"/>
                                <a:gd name="T13" fmla="*/ 0 h 98"/>
                                <a:gd name="T14" fmla="*/ 92 w 92"/>
                                <a:gd name="T15" fmla="*/ 98 h 98"/>
                              </a:gdLst>
                              <a:ahLst/>
                              <a:cxnLst>
                                <a:cxn ang="T8">
                                  <a:pos x="T0" y="T1"/>
                                </a:cxn>
                                <a:cxn ang="T9">
                                  <a:pos x="T2" y="T3"/>
                                </a:cxn>
                                <a:cxn ang="T10">
                                  <a:pos x="T4" y="T5"/>
                                </a:cxn>
                                <a:cxn ang="T11">
                                  <a:pos x="T6" y="T7"/>
                                </a:cxn>
                              </a:cxnLst>
                              <a:rect l="T12" t="T13" r="T14" b="T15"/>
                              <a:pathLst>
                                <a:path w="92" h="98">
                                  <a:moveTo>
                                    <a:pt x="60" y="98"/>
                                  </a:moveTo>
                                  <a:lnTo>
                                    <a:pt x="0" y="0"/>
                                  </a:lnTo>
                                  <a:lnTo>
                                    <a:pt x="92" y="57"/>
                                  </a:lnTo>
                                  <a:lnTo>
                                    <a:pt x="60" y="98"/>
                                  </a:lnTo>
                                  <a:close/>
                                </a:path>
                              </a:pathLst>
                            </a:custGeom>
                            <a:solidFill>
                              <a:srgbClr val="000000"/>
                            </a:solidFill>
                            <a:ln w="9525">
                              <a:noFill/>
                              <a:round/>
                              <a:headEnd/>
                              <a:tailEnd/>
                            </a:ln>
                          </p:spPr>
                          <p:txBody>
                            <a:bodyPr/>
                            <a:lstStyle/>
                            <a:p>
                              <a:pPr eaLnBrk="0" hangingPunct="0"/>
                              <a:endParaRPr lang="en-US"/>
                            </a:p>
                          </p:txBody>
                        </p:sp>
                      </p:grpSp>
                      <p:sp>
                        <p:nvSpPr>
                          <p:cNvPr id="44215" name="Freeform 284"/>
                          <p:cNvSpPr>
                            <a:spLocks/>
                          </p:cNvSpPr>
                          <p:nvPr/>
                        </p:nvSpPr>
                        <p:spPr bwMode="auto">
                          <a:xfrm>
                            <a:off x="4210" y="154"/>
                            <a:ext cx="63" cy="51"/>
                          </a:xfrm>
                          <a:custGeom>
                            <a:avLst/>
                            <a:gdLst>
                              <a:gd name="T0" fmla="*/ 0 w 318"/>
                              <a:gd name="T1" fmla="*/ 0 h 306"/>
                              <a:gd name="T2" fmla="*/ 0 w 318"/>
                              <a:gd name="T3" fmla="*/ 0 h 306"/>
                              <a:gd name="T4" fmla="*/ 0 w 318"/>
                              <a:gd name="T5" fmla="*/ 0 h 306"/>
                              <a:gd name="T6" fmla="*/ 0 w 318"/>
                              <a:gd name="T7" fmla="*/ 0 h 306"/>
                              <a:gd name="T8" fmla="*/ 0 w 318"/>
                              <a:gd name="T9" fmla="*/ 0 h 306"/>
                              <a:gd name="T10" fmla="*/ 0 60000 65536"/>
                              <a:gd name="T11" fmla="*/ 0 60000 65536"/>
                              <a:gd name="T12" fmla="*/ 0 60000 65536"/>
                              <a:gd name="T13" fmla="*/ 0 60000 65536"/>
                              <a:gd name="T14" fmla="*/ 0 60000 65536"/>
                              <a:gd name="T15" fmla="*/ 0 w 318"/>
                              <a:gd name="T16" fmla="*/ 0 h 306"/>
                              <a:gd name="T17" fmla="*/ 318 w 318"/>
                              <a:gd name="T18" fmla="*/ 306 h 306"/>
                            </a:gdLst>
                            <a:ahLst/>
                            <a:cxnLst>
                              <a:cxn ang="T10">
                                <a:pos x="T0" y="T1"/>
                              </a:cxn>
                              <a:cxn ang="T11">
                                <a:pos x="T2" y="T3"/>
                              </a:cxn>
                              <a:cxn ang="T12">
                                <a:pos x="T4" y="T5"/>
                              </a:cxn>
                              <a:cxn ang="T13">
                                <a:pos x="T6" y="T7"/>
                              </a:cxn>
                              <a:cxn ang="T14">
                                <a:pos x="T8" y="T9"/>
                              </a:cxn>
                            </a:cxnLst>
                            <a:rect l="T15" t="T16" r="T17" b="T18"/>
                            <a:pathLst>
                              <a:path w="318" h="306">
                                <a:moveTo>
                                  <a:pt x="0" y="10"/>
                                </a:moveTo>
                                <a:lnTo>
                                  <a:pt x="312" y="306"/>
                                </a:lnTo>
                                <a:lnTo>
                                  <a:pt x="318" y="294"/>
                                </a:lnTo>
                                <a:lnTo>
                                  <a:pt x="8" y="0"/>
                                </a:lnTo>
                                <a:lnTo>
                                  <a:pt x="0" y="10"/>
                                </a:lnTo>
                                <a:close/>
                              </a:path>
                            </a:pathLst>
                          </a:custGeom>
                          <a:solidFill>
                            <a:srgbClr val="000000"/>
                          </a:solidFill>
                          <a:ln w="9525">
                            <a:noFill/>
                            <a:round/>
                            <a:headEnd/>
                            <a:tailEnd/>
                          </a:ln>
                        </p:spPr>
                        <p:txBody>
                          <a:bodyPr/>
                          <a:lstStyle/>
                          <a:p>
                            <a:pPr eaLnBrk="0" hangingPunct="0"/>
                            <a:endParaRPr lang="en-US"/>
                          </a:p>
                        </p:txBody>
                      </p:sp>
                    </p:grpSp>
                    <p:grpSp>
                      <p:nvGrpSpPr>
                        <p:cNvPr id="44211" name="Group 288"/>
                        <p:cNvGrpSpPr>
                          <a:grpSpLocks/>
                        </p:cNvGrpSpPr>
                        <p:nvPr/>
                      </p:nvGrpSpPr>
                      <p:grpSpPr bwMode="auto">
                        <a:xfrm>
                          <a:off x="4261" y="120"/>
                          <a:ext cx="32" cy="128"/>
                          <a:chOff x="4261" y="120"/>
                          <a:chExt cx="32" cy="128"/>
                        </a:xfrm>
                      </p:grpSpPr>
                      <p:sp>
                        <p:nvSpPr>
                          <p:cNvPr id="44212" name="Freeform 286"/>
                          <p:cNvSpPr>
                            <a:spLocks/>
                          </p:cNvSpPr>
                          <p:nvPr/>
                        </p:nvSpPr>
                        <p:spPr bwMode="auto">
                          <a:xfrm>
                            <a:off x="4261" y="229"/>
                            <a:ext cx="7" cy="19"/>
                          </a:xfrm>
                          <a:custGeom>
                            <a:avLst/>
                            <a:gdLst>
                              <a:gd name="T0" fmla="*/ 0 w 32"/>
                              <a:gd name="T1" fmla="*/ 0 h 116"/>
                              <a:gd name="T2" fmla="*/ 0 w 32"/>
                              <a:gd name="T3" fmla="*/ 0 h 116"/>
                              <a:gd name="T4" fmla="*/ 0 w 32"/>
                              <a:gd name="T5" fmla="*/ 0 h 116"/>
                              <a:gd name="T6" fmla="*/ 0 w 32"/>
                              <a:gd name="T7" fmla="*/ 0 h 116"/>
                              <a:gd name="T8" fmla="*/ 0 w 32"/>
                              <a:gd name="T9" fmla="*/ 0 h 116"/>
                              <a:gd name="T10" fmla="*/ 0 w 32"/>
                              <a:gd name="T11" fmla="*/ 0 h 116"/>
                              <a:gd name="T12" fmla="*/ 0 60000 65536"/>
                              <a:gd name="T13" fmla="*/ 0 60000 65536"/>
                              <a:gd name="T14" fmla="*/ 0 60000 65536"/>
                              <a:gd name="T15" fmla="*/ 0 60000 65536"/>
                              <a:gd name="T16" fmla="*/ 0 60000 65536"/>
                              <a:gd name="T17" fmla="*/ 0 60000 65536"/>
                              <a:gd name="T18" fmla="*/ 0 w 32"/>
                              <a:gd name="T19" fmla="*/ 0 h 116"/>
                              <a:gd name="T20" fmla="*/ 32 w 32"/>
                              <a:gd name="T21" fmla="*/ 116 h 116"/>
                            </a:gdLst>
                            <a:ahLst/>
                            <a:cxnLst>
                              <a:cxn ang="T12">
                                <a:pos x="T0" y="T1"/>
                              </a:cxn>
                              <a:cxn ang="T13">
                                <a:pos x="T2" y="T3"/>
                              </a:cxn>
                              <a:cxn ang="T14">
                                <a:pos x="T4" y="T5"/>
                              </a:cxn>
                              <a:cxn ang="T15">
                                <a:pos x="T6" y="T7"/>
                              </a:cxn>
                              <a:cxn ang="T16">
                                <a:pos x="T8" y="T9"/>
                              </a:cxn>
                              <a:cxn ang="T17">
                                <a:pos x="T10" y="T11"/>
                              </a:cxn>
                            </a:cxnLst>
                            <a:rect l="T18" t="T19" r="T20" b="T21"/>
                            <a:pathLst>
                              <a:path w="32" h="116">
                                <a:moveTo>
                                  <a:pt x="31" y="0"/>
                                </a:moveTo>
                                <a:lnTo>
                                  <a:pt x="16" y="33"/>
                                </a:lnTo>
                                <a:lnTo>
                                  <a:pt x="0" y="111"/>
                                </a:lnTo>
                                <a:lnTo>
                                  <a:pt x="16" y="116"/>
                                </a:lnTo>
                                <a:lnTo>
                                  <a:pt x="32" y="38"/>
                                </a:lnTo>
                                <a:lnTo>
                                  <a:pt x="31" y="0"/>
                                </a:lnTo>
                                <a:close/>
                              </a:path>
                            </a:pathLst>
                          </a:custGeom>
                          <a:solidFill>
                            <a:srgbClr val="000000"/>
                          </a:solidFill>
                          <a:ln w="9525">
                            <a:noFill/>
                            <a:round/>
                            <a:headEnd/>
                            <a:tailEnd/>
                          </a:ln>
                        </p:spPr>
                        <p:txBody>
                          <a:bodyPr/>
                          <a:lstStyle/>
                          <a:p>
                            <a:pPr eaLnBrk="0" hangingPunct="0"/>
                            <a:endParaRPr lang="en-US"/>
                          </a:p>
                        </p:txBody>
                      </p:sp>
                      <p:sp>
                        <p:nvSpPr>
                          <p:cNvPr id="44213" name="Line 287"/>
                          <p:cNvSpPr>
                            <a:spLocks noChangeShapeType="1"/>
                          </p:cNvSpPr>
                          <p:nvPr/>
                        </p:nvSpPr>
                        <p:spPr bwMode="auto">
                          <a:xfrm flipV="1">
                            <a:off x="4266" y="120"/>
                            <a:ext cx="27" cy="114"/>
                          </a:xfrm>
                          <a:prstGeom prst="line">
                            <a:avLst/>
                          </a:prstGeom>
                          <a:noFill/>
                          <a:ln w="3175">
                            <a:solidFill>
                              <a:srgbClr val="000000"/>
                            </a:solidFill>
                            <a:round/>
                            <a:headEnd/>
                            <a:tailEnd/>
                          </a:ln>
                        </p:spPr>
                        <p:txBody>
                          <a:bodyPr/>
                          <a:lstStyle/>
                          <a:p>
                            <a:endParaRPr lang="en-US"/>
                          </a:p>
                        </p:txBody>
                      </p:sp>
                    </p:grpSp>
                  </p:grpSp>
                  <p:sp>
                    <p:nvSpPr>
                      <p:cNvPr id="44208" name="Oval 290"/>
                      <p:cNvSpPr>
                        <a:spLocks noChangeArrowheads="1"/>
                      </p:cNvSpPr>
                      <p:nvPr/>
                    </p:nvSpPr>
                    <p:spPr bwMode="auto">
                      <a:xfrm>
                        <a:off x="4266" y="199"/>
                        <a:ext cx="13" cy="12"/>
                      </a:xfrm>
                      <a:prstGeom prst="ellipse">
                        <a:avLst/>
                      </a:prstGeom>
                      <a:solidFill>
                        <a:srgbClr val="FFFFFF"/>
                      </a:solidFill>
                      <a:ln w="3175">
                        <a:solidFill>
                          <a:srgbClr val="000000"/>
                        </a:solidFill>
                        <a:round/>
                        <a:headEnd/>
                        <a:tailEnd/>
                      </a:ln>
                    </p:spPr>
                    <p:txBody>
                      <a:bodyPr/>
                      <a:lstStyle/>
                      <a:p>
                        <a:pPr eaLnBrk="0" hangingPunct="0"/>
                        <a:endParaRPr lang="en-US"/>
                      </a:p>
                    </p:txBody>
                  </p:sp>
                </p:grpSp>
              </p:grpSp>
              <p:grpSp>
                <p:nvGrpSpPr>
                  <p:cNvPr id="44097" name="Group 295"/>
                  <p:cNvGrpSpPr>
                    <a:grpSpLocks/>
                  </p:cNvGrpSpPr>
                  <p:nvPr/>
                </p:nvGrpSpPr>
                <p:grpSpPr bwMode="auto">
                  <a:xfrm>
                    <a:off x="4340" y="105"/>
                    <a:ext cx="18" cy="25"/>
                    <a:chOff x="4340" y="105"/>
                    <a:chExt cx="18" cy="25"/>
                  </a:xfrm>
                </p:grpSpPr>
                <p:sp>
                  <p:nvSpPr>
                    <p:cNvPr id="44198" name="Oval 293"/>
                    <p:cNvSpPr>
                      <a:spLocks noChangeArrowheads="1"/>
                    </p:cNvSpPr>
                    <p:nvPr/>
                  </p:nvSpPr>
                  <p:spPr bwMode="auto">
                    <a:xfrm>
                      <a:off x="4341" y="105"/>
                      <a:ext cx="17" cy="17"/>
                    </a:xfrm>
                    <a:prstGeom prst="ellipse">
                      <a:avLst/>
                    </a:prstGeom>
                    <a:solidFill>
                      <a:srgbClr val="FFFFFF"/>
                    </a:solidFill>
                    <a:ln w="9525">
                      <a:noFill/>
                      <a:round/>
                      <a:headEnd/>
                      <a:tailEnd/>
                    </a:ln>
                  </p:spPr>
                  <p:txBody>
                    <a:bodyPr/>
                    <a:lstStyle/>
                    <a:p>
                      <a:pPr eaLnBrk="0" hangingPunct="0"/>
                      <a:endParaRPr lang="en-US"/>
                    </a:p>
                  </p:txBody>
                </p:sp>
                <p:sp>
                  <p:nvSpPr>
                    <p:cNvPr id="44199" name="Oval 294"/>
                    <p:cNvSpPr>
                      <a:spLocks noChangeArrowheads="1"/>
                    </p:cNvSpPr>
                    <p:nvPr/>
                  </p:nvSpPr>
                  <p:spPr bwMode="auto">
                    <a:xfrm>
                      <a:off x="4340" y="120"/>
                      <a:ext cx="10" cy="10"/>
                    </a:xfrm>
                    <a:prstGeom prst="ellipse">
                      <a:avLst/>
                    </a:prstGeom>
                    <a:solidFill>
                      <a:srgbClr val="FFFFFF"/>
                    </a:solidFill>
                    <a:ln w="9525">
                      <a:noFill/>
                      <a:round/>
                      <a:headEnd/>
                      <a:tailEnd/>
                    </a:ln>
                  </p:spPr>
                  <p:txBody>
                    <a:bodyPr/>
                    <a:lstStyle/>
                    <a:p>
                      <a:pPr eaLnBrk="0" hangingPunct="0"/>
                      <a:endParaRPr lang="en-US"/>
                    </a:p>
                  </p:txBody>
                </p:sp>
              </p:grpSp>
              <p:grpSp>
                <p:nvGrpSpPr>
                  <p:cNvPr id="44098" name="Group 395"/>
                  <p:cNvGrpSpPr>
                    <a:grpSpLocks/>
                  </p:cNvGrpSpPr>
                  <p:nvPr/>
                </p:nvGrpSpPr>
                <p:grpSpPr bwMode="auto">
                  <a:xfrm>
                    <a:off x="4135" y="78"/>
                    <a:ext cx="276" cy="256"/>
                    <a:chOff x="4135" y="78"/>
                    <a:chExt cx="276" cy="256"/>
                  </a:xfrm>
                </p:grpSpPr>
                <p:grpSp>
                  <p:nvGrpSpPr>
                    <p:cNvPr id="44099" name="Group 304"/>
                    <p:cNvGrpSpPr>
                      <a:grpSpLocks/>
                    </p:cNvGrpSpPr>
                    <p:nvPr/>
                  </p:nvGrpSpPr>
                  <p:grpSpPr bwMode="auto">
                    <a:xfrm>
                      <a:off x="4256" y="78"/>
                      <a:ext cx="34" cy="34"/>
                      <a:chOff x="4256" y="78"/>
                      <a:chExt cx="34" cy="34"/>
                    </a:xfrm>
                  </p:grpSpPr>
                  <p:sp>
                    <p:nvSpPr>
                      <p:cNvPr id="44190" name="Rectangle 296"/>
                      <p:cNvSpPr>
                        <a:spLocks noChangeArrowheads="1"/>
                      </p:cNvSpPr>
                      <p:nvPr/>
                    </p:nvSpPr>
                    <p:spPr bwMode="auto">
                      <a:xfrm>
                        <a:off x="4260" y="78"/>
                        <a:ext cx="5" cy="33"/>
                      </a:xfrm>
                      <a:prstGeom prst="rect">
                        <a:avLst/>
                      </a:prstGeom>
                      <a:solidFill>
                        <a:srgbClr val="000000"/>
                      </a:solidFill>
                      <a:ln w="9525">
                        <a:noFill/>
                        <a:miter lim="800000"/>
                        <a:headEnd/>
                        <a:tailEnd/>
                      </a:ln>
                    </p:spPr>
                    <p:txBody>
                      <a:bodyPr/>
                      <a:lstStyle/>
                      <a:p>
                        <a:pPr eaLnBrk="0" hangingPunct="0"/>
                        <a:endParaRPr lang="en-US"/>
                      </a:p>
                    </p:txBody>
                  </p:sp>
                  <p:grpSp>
                    <p:nvGrpSpPr>
                      <p:cNvPr id="44191" name="Group 299"/>
                      <p:cNvGrpSpPr>
                        <a:grpSpLocks/>
                      </p:cNvGrpSpPr>
                      <p:nvPr/>
                    </p:nvGrpSpPr>
                    <p:grpSpPr bwMode="auto">
                      <a:xfrm>
                        <a:off x="4267" y="78"/>
                        <a:ext cx="19" cy="33"/>
                        <a:chOff x="4267" y="78"/>
                        <a:chExt cx="19" cy="33"/>
                      </a:xfrm>
                    </p:grpSpPr>
                    <p:sp>
                      <p:nvSpPr>
                        <p:cNvPr id="44196" name="Freeform 297"/>
                        <p:cNvSpPr>
                          <a:spLocks/>
                        </p:cNvSpPr>
                        <p:nvPr/>
                      </p:nvSpPr>
                      <p:spPr bwMode="auto">
                        <a:xfrm>
                          <a:off x="4267" y="79"/>
                          <a:ext cx="19" cy="32"/>
                        </a:xfrm>
                        <a:custGeom>
                          <a:avLst/>
                          <a:gdLst>
                            <a:gd name="T0" fmla="*/ 0 w 98"/>
                            <a:gd name="T1" fmla="*/ 0 h 197"/>
                            <a:gd name="T2" fmla="*/ 0 w 98"/>
                            <a:gd name="T3" fmla="*/ 0 h 197"/>
                            <a:gd name="T4" fmla="*/ 0 w 98"/>
                            <a:gd name="T5" fmla="*/ 0 h 197"/>
                            <a:gd name="T6" fmla="*/ 0 w 98"/>
                            <a:gd name="T7" fmla="*/ 0 h 197"/>
                            <a:gd name="T8" fmla="*/ 0 w 98"/>
                            <a:gd name="T9" fmla="*/ 0 h 197"/>
                            <a:gd name="T10" fmla="*/ 0 60000 65536"/>
                            <a:gd name="T11" fmla="*/ 0 60000 65536"/>
                            <a:gd name="T12" fmla="*/ 0 60000 65536"/>
                            <a:gd name="T13" fmla="*/ 0 60000 65536"/>
                            <a:gd name="T14" fmla="*/ 0 60000 65536"/>
                            <a:gd name="T15" fmla="*/ 0 w 98"/>
                            <a:gd name="T16" fmla="*/ 0 h 197"/>
                            <a:gd name="T17" fmla="*/ 98 w 98"/>
                            <a:gd name="T18" fmla="*/ 197 h 197"/>
                          </a:gdLst>
                          <a:ahLst/>
                          <a:cxnLst>
                            <a:cxn ang="T10">
                              <a:pos x="T0" y="T1"/>
                            </a:cxn>
                            <a:cxn ang="T11">
                              <a:pos x="T2" y="T3"/>
                            </a:cxn>
                            <a:cxn ang="T12">
                              <a:pos x="T4" y="T5"/>
                            </a:cxn>
                            <a:cxn ang="T13">
                              <a:pos x="T6" y="T7"/>
                            </a:cxn>
                            <a:cxn ang="T14">
                              <a:pos x="T8" y="T9"/>
                            </a:cxn>
                          </a:cxnLst>
                          <a:rect l="T15" t="T16" r="T17" b="T18"/>
                          <a:pathLst>
                            <a:path w="98" h="197">
                              <a:moveTo>
                                <a:pt x="0" y="0"/>
                              </a:moveTo>
                              <a:lnTo>
                                <a:pt x="24" y="0"/>
                              </a:lnTo>
                              <a:lnTo>
                                <a:pt x="98" y="197"/>
                              </a:lnTo>
                              <a:lnTo>
                                <a:pt x="73" y="197"/>
                              </a:lnTo>
                              <a:lnTo>
                                <a:pt x="0" y="0"/>
                              </a:lnTo>
                              <a:close/>
                            </a:path>
                          </a:pathLst>
                        </a:custGeom>
                        <a:solidFill>
                          <a:srgbClr val="000000"/>
                        </a:solidFill>
                        <a:ln w="9525">
                          <a:noFill/>
                          <a:round/>
                          <a:headEnd/>
                          <a:tailEnd/>
                        </a:ln>
                      </p:spPr>
                      <p:txBody>
                        <a:bodyPr/>
                        <a:lstStyle/>
                        <a:p>
                          <a:pPr eaLnBrk="0" hangingPunct="0"/>
                          <a:endParaRPr lang="en-US"/>
                        </a:p>
                      </p:txBody>
                    </p:sp>
                    <p:sp>
                      <p:nvSpPr>
                        <p:cNvPr id="44197" name="Line 298"/>
                        <p:cNvSpPr>
                          <a:spLocks noChangeShapeType="1"/>
                        </p:cNvSpPr>
                        <p:nvPr/>
                      </p:nvSpPr>
                      <p:spPr bwMode="auto">
                        <a:xfrm flipH="1">
                          <a:off x="4267" y="78"/>
                          <a:ext cx="19" cy="33"/>
                        </a:xfrm>
                        <a:prstGeom prst="line">
                          <a:avLst/>
                        </a:prstGeom>
                        <a:noFill/>
                        <a:ln w="3175">
                          <a:solidFill>
                            <a:srgbClr val="000000"/>
                          </a:solidFill>
                          <a:round/>
                          <a:headEnd/>
                          <a:tailEnd/>
                        </a:ln>
                      </p:spPr>
                      <p:txBody>
                        <a:bodyPr/>
                        <a:lstStyle/>
                        <a:p>
                          <a:endParaRPr lang="en-US"/>
                        </a:p>
                      </p:txBody>
                    </p:sp>
                  </p:grpSp>
                  <p:sp>
                    <p:nvSpPr>
                      <p:cNvPr id="44192" name="Line 300"/>
                      <p:cNvSpPr>
                        <a:spLocks noChangeShapeType="1"/>
                      </p:cNvSpPr>
                      <p:nvPr/>
                    </p:nvSpPr>
                    <p:spPr bwMode="auto">
                      <a:xfrm>
                        <a:off x="4256" y="78"/>
                        <a:ext cx="19" cy="1"/>
                      </a:xfrm>
                      <a:prstGeom prst="line">
                        <a:avLst/>
                      </a:prstGeom>
                      <a:noFill/>
                      <a:ln w="3175">
                        <a:solidFill>
                          <a:srgbClr val="000000"/>
                        </a:solidFill>
                        <a:round/>
                        <a:headEnd/>
                        <a:tailEnd/>
                      </a:ln>
                    </p:spPr>
                    <p:txBody>
                      <a:bodyPr/>
                      <a:lstStyle/>
                      <a:p>
                        <a:endParaRPr lang="en-US"/>
                      </a:p>
                    </p:txBody>
                  </p:sp>
                  <p:sp>
                    <p:nvSpPr>
                      <p:cNvPr id="44193" name="Line 301"/>
                      <p:cNvSpPr>
                        <a:spLocks noChangeShapeType="1"/>
                      </p:cNvSpPr>
                      <p:nvPr/>
                    </p:nvSpPr>
                    <p:spPr bwMode="auto">
                      <a:xfrm>
                        <a:off x="4256" y="111"/>
                        <a:ext cx="18" cy="1"/>
                      </a:xfrm>
                      <a:prstGeom prst="line">
                        <a:avLst/>
                      </a:prstGeom>
                      <a:noFill/>
                      <a:ln w="3175">
                        <a:solidFill>
                          <a:srgbClr val="000000"/>
                        </a:solidFill>
                        <a:round/>
                        <a:headEnd/>
                        <a:tailEnd/>
                      </a:ln>
                    </p:spPr>
                    <p:txBody>
                      <a:bodyPr/>
                      <a:lstStyle/>
                      <a:p>
                        <a:endParaRPr lang="en-US"/>
                      </a:p>
                    </p:txBody>
                  </p:sp>
                  <p:sp>
                    <p:nvSpPr>
                      <p:cNvPr id="44194" name="Line 302"/>
                      <p:cNvSpPr>
                        <a:spLocks noChangeShapeType="1"/>
                      </p:cNvSpPr>
                      <p:nvPr/>
                    </p:nvSpPr>
                    <p:spPr bwMode="auto">
                      <a:xfrm>
                        <a:off x="4281" y="78"/>
                        <a:ext cx="9" cy="1"/>
                      </a:xfrm>
                      <a:prstGeom prst="line">
                        <a:avLst/>
                      </a:prstGeom>
                      <a:noFill/>
                      <a:ln w="3175">
                        <a:solidFill>
                          <a:srgbClr val="000000"/>
                        </a:solidFill>
                        <a:round/>
                        <a:headEnd/>
                        <a:tailEnd/>
                      </a:ln>
                    </p:spPr>
                    <p:txBody>
                      <a:bodyPr/>
                      <a:lstStyle/>
                      <a:p>
                        <a:endParaRPr lang="en-US"/>
                      </a:p>
                    </p:txBody>
                  </p:sp>
                  <p:sp>
                    <p:nvSpPr>
                      <p:cNvPr id="44195" name="Line 303"/>
                      <p:cNvSpPr>
                        <a:spLocks noChangeShapeType="1"/>
                      </p:cNvSpPr>
                      <p:nvPr/>
                    </p:nvSpPr>
                    <p:spPr bwMode="auto">
                      <a:xfrm>
                        <a:off x="4280" y="111"/>
                        <a:ext cx="10" cy="1"/>
                      </a:xfrm>
                      <a:prstGeom prst="line">
                        <a:avLst/>
                      </a:prstGeom>
                      <a:noFill/>
                      <a:ln w="3175">
                        <a:solidFill>
                          <a:srgbClr val="000000"/>
                        </a:solidFill>
                        <a:round/>
                        <a:headEnd/>
                        <a:tailEnd/>
                      </a:ln>
                    </p:spPr>
                    <p:txBody>
                      <a:bodyPr/>
                      <a:lstStyle/>
                      <a:p>
                        <a:endParaRPr lang="en-US"/>
                      </a:p>
                    </p:txBody>
                  </p:sp>
                </p:grpSp>
                <p:grpSp>
                  <p:nvGrpSpPr>
                    <p:cNvPr id="44100" name="Group 318"/>
                    <p:cNvGrpSpPr>
                      <a:grpSpLocks/>
                    </p:cNvGrpSpPr>
                    <p:nvPr/>
                  </p:nvGrpSpPr>
                  <p:grpSpPr bwMode="auto">
                    <a:xfrm>
                      <a:off x="4192" y="277"/>
                      <a:ext cx="39" cy="57"/>
                      <a:chOff x="4192" y="277"/>
                      <a:chExt cx="39" cy="57"/>
                    </a:xfrm>
                  </p:grpSpPr>
                  <p:sp>
                    <p:nvSpPr>
                      <p:cNvPr id="44177" name="Line 305"/>
                      <p:cNvSpPr>
                        <a:spLocks noChangeShapeType="1"/>
                      </p:cNvSpPr>
                      <p:nvPr/>
                    </p:nvSpPr>
                    <p:spPr bwMode="auto">
                      <a:xfrm>
                        <a:off x="4192" y="312"/>
                        <a:ext cx="13" cy="12"/>
                      </a:xfrm>
                      <a:prstGeom prst="line">
                        <a:avLst/>
                      </a:prstGeom>
                      <a:noFill/>
                      <a:ln w="3175">
                        <a:solidFill>
                          <a:srgbClr val="000000"/>
                        </a:solidFill>
                        <a:round/>
                        <a:headEnd/>
                        <a:tailEnd/>
                      </a:ln>
                    </p:spPr>
                    <p:txBody>
                      <a:bodyPr/>
                      <a:lstStyle/>
                      <a:p>
                        <a:endParaRPr lang="en-US"/>
                      </a:p>
                    </p:txBody>
                  </p:sp>
                  <p:grpSp>
                    <p:nvGrpSpPr>
                      <p:cNvPr id="44178" name="Group 317"/>
                      <p:cNvGrpSpPr>
                        <a:grpSpLocks/>
                      </p:cNvGrpSpPr>
                      <p:nvPr/>
                    </p:nvGrpSpPr>
                    <p:grpSpPr bwMode="auto">
                      <a:xfrm>
                        <a:off x="4193" y="277"/>
                        <a:ext cx="38" cy="57"/>
                        <a:chOff x="4193" y="277"/>
                        <a:chExt cx="38" cy="57"/>
                      </a:xfrm>
                    </p:grpSpPr>
                    <p:grpSp>
                      <p:nvGrpSpPr>
                        <p:cNvPr id="44179" name="Group 311"/>
                        <p:cNvGrpSpPr>
                          <a:grpSpLocks/>
                        </p:cNvGrpSpPr>
                        <p:nvPr/>
                      </p:nvGrpSpPr>
                      <p:grpSpPr bwMode="auto">
                        <a:xfrm>
                          <a:off x="4204" y="293"/>
                          <a:ext cx="27" cy="41"/>
                          <a:chOff x="4204" y="293"/>
                          <a:chExt cx="27" cy="41"/>
                        </a:xfrm>
                      </p:grpSpPr>
                      <p:sp>
                        <p:nvSpPr>
                          <p:cNvPr id="44185" name="Line 306"/>
                          <p:cNvSpPr>
                            <a:spLocks noChangeShapeType="1"/>
                          </p:cNvSpPr>
                          <p:nvPr/>
                        </p:nvSpPr>
                        <p:spPr bwMode="auto">
                          <a:xfrm>
                            <a:off x="4209" y="328"/>
                            <a:ext cx="7" cy="6"/>
                          </a:xfrm>
                          <a:prstGeom prst="line">
                            <a:avLst/>
                          </a:prstGeom>
                          <a:noFill/>
                          <a:ln w="3175">
                            <a:solidFill>
                              <a:srgbClr val="000000"/>
                            </a:solidFill>
                            <a:round/>
                            <a:headEnd/>
                            <a:tailEnd/>
                          </a:ln>
                        </p:spPr>
                        <p:txBody>
                          <a:bodyPr/>
                          <a:lstStyle/>
                          <a:p>
                            <a:endParaRPr lang="en-US"/>
                          </a:p>
                        </p:txBody>
                      </p:sp>
                      <p:grpSp>
                        <p:nvGrpSpPr>
                          <p:cNvPr id="44186" name="Group 310"/>
                          <p:cNvGrpSpPr>
                            <a:grpSpLocks/>
                          </p:cNvGrpSpPr>
                          <p:nvPr/>
                        </p:nvGrpSpPr>
                        <p:grpSpPr bwMode="auto">
                          <a:xfrm>
                            <a:off x="4204" y="293"/>
                            <a:ext cx="27" cy="40"/>
                            <a:chOff x="4204" y="293"/>
                            <a:chExt cx="27" cy="40"/>
                          </a:xfrm>
                        </p:grpSpPr>
                        <p:sp>
                          <p:nvSpPr>
                            <p:cNvPr id="44187" name="Freeform 307"/>
                            <p:cNvSpPr>
                              <a:spLocks/>
                            </p:cNvSpPr>
                            <p:nvPr/>
                          </p:nvSpPr>
                          <p:spPr bwMode="auto">
                            <a:xfrm>
                              <a:off x="4211" y="295"/>
                              <a:ext cx="19" cy="38"/>
                            </a:xfrm>
                            <a:custGeom>
                              <a:avLst/>
                              <a:gdLst>
                                <a:gd name="T0" fmla="*/ 0 w 96"/>
                                <a:gd name="T1" fmla="*/ 0 h 225"/>
                                <a:gd name="T2" fmla="*/ 0 w 96"/>
                                <a:gd name="T3" fmla="*/ 0 h 225"/>
                                <a:gd name="T4" fmla="*/ 0 w 96"/>
                                <a:gd name="T5" fmla="*/ 0 h 225"/>
                                <a:gd name="T6" fmla="*/ 0 w 96"/>
                                <a:gd name="T7" fmla="*/ 0 h 225"/>
                                <a:gd name="T8" fmla="*/ 0 w 96"/>
                                <a:gd name="T9" fmla="*/ 0 h 225"/>
                                <a:gd name="T10" fmla="*/ 0 60000 65536"/>
                                <a:gd name="T11" fmla="*/ 0 60000 65536"/>
                                <a:gd name="T12" fmla="*/ 0 60000 65536"/>
                                <a:gd name="T13" fmla="*/ 0 60000 65536"/>
                                <a:gd name="T14" fmla="*/ 0 60000 65536"/>
                                <a:gd name="T15" fmla="*/ 0 w 96"/>
                                <a:gd name="T16" fmla="*/ 0 h 225"/>
                                <a:gd name="T17" fmla="*/ 96 w 96"/>
                                <a:gd name="T18" fmla="*/ 225 h 225"/>
                              </a:gdLst>
                              <a:ahLst/>
                              <a:cxnLst>
                                <a:cxn ang="T10">
                                  <a:pos x="T0" y="T1"/>
                                </a:cxn>
                                <a:cxn ang="T11">
                                  <a:pos x="T2" y="T3"/>
                                </a:cxn>
                                <a:cxn ang="T12">
                                  <a:pos x="T4" y="T5"/>
                                </a:cxn>
                                <a:cxn ang="T13">
                                  <a:pos x="T6" y="T7"/>
                                </a:cxn>
                                <a:cxn ang="T14">
                                  <a:pos x="T8" y="T9"/>
                                </a:cxn>
                              </a:cxnLst>
                              <a:rect l="T15" t="T16" r="T17" b="T18"/>
                              <a:pathLst>
                                <a:path w="96" h="225">
                                  <a:moveTo>
                                    <a:pt x="96" y="20"/>
                                  </a:moveTo>
                                  <a:lnTo>
                                    <a:pt x="17" y="225"/>
                                  </a:lnTo>
                                  <a:lnTo>
                                    <a:pt x="0" y="205"/>
                                  </a:lnTo>
                                  <a:lnTo>
                                    <a:pt x="78" y="0"/>
                                  </a:lnTo>
                                  <a:lnTo>
                                    <a:pt x="96" y="20"/>
                                  </a:lnTo>
                                  <a:close/>
                                </a:path>
                              </a:pathLst>
                            </a:custGeom>
                            <a:solidFill>
                              <a:srgbClr val="000000"/>
                            </a:solidFill>
                            <a:ln w="9525">
                              <a:noFill/>
                              <a:round/>
                              <a:headEnd/>
                              <a:tailEnd/>
                            </a:ln>
                          </p:spPr>
                          <p:txBody>
                            <a:bodyPr/>
                            <a:lstStyle/>
                            <a:p>
                              <a:pPr eaLnBrk="0" hangingPunct="0"/>
                              <a:endParaRPr lang="en-US"/>
                            </a:p>
                          </p:txBody>
                        </p:sp>
                        <p:sp>
                          <p:nvSpPr>
                            <p:cNvPr id="44188" name="Line 308"/>
                            <p:cNvSpPr>
                              <a:spLocks noChangeShapeType="1"/>
                            </p:cNvSpPr>
                            <p:nvPr/>
                          </p:nvSpPr>
                          <p:spPr bwMode="auto">
                            <a:xfrm flipV="1">
                              <a:off x="4204" y="295"/>
                              <a:ext cx="22" cy="28"/>
                            </a:xfrm>
                            <a:prstGeom prst="line">
                              <a:avLst/>
                            </a:prstGeom>
                            <a:noFill/>
                            <a:ln w="3175">
                              <a:solidFill>
                                <a:srgbClr val="000000"/>
                              </a:solidFill>
                              <a:round/>
                              <a:headEnd/>
                              <a:tailEnd/>
                            </a:ln>
                          </p:spPr>
                          <p:txBody>
                            <a:bodyPr/>
                            <a:lstStyle/>
                            <a:p>
                              <a:endParaRPr lang="en-US"/>
                            </a:p>
                          </p:txBody>
                        </p:sp>
                        <p:sp>
                          <p:nvSpPr>
                            <p:cNvPr id="44189" name="Line 309"/>
                            <p:cNvSpPr>
                              <a:spLocks noChangeShapeType="1"/>
                            </p:cNvSpPr>
                            <p:nvPr/>
                          </p:nvSpPr>
                          <p:spPr bwMode="auto">
                            <a:xfrm>
                              <a:off x="4225" y="293"/>
                              <a:ext cx="6" cy="6"/>
                            </a:xfrm>
                            <a:prstGeom prst="line">
                              <a:avLst/>
                            </a:prstGeom>
                            <a:noFill/>
                            <a:ln w="3175">
                              <a:solidFill>
                                <a:srgbClr val="000000"/>
                              </a:solidFill>
                              <a:round/>
                              <a:headEnd/>
                              <a:tailEnd/>
                            </a:ln>
                          </p:spPr>
                          <p:txBody>
                            <a:bodyPr/>
                            <a:lstStyle/>
                            <a:p>
                              <a:endParaRPr lang="en-US"/>
                            </a:p>
                          </p:txBody>
                        </p:sp>
                      </p:grpSp>
                    </p:grpSp>
                    <p:grpSp>
                      <p:nvGrpSpPr>
                        <p:cNvPr id="44180" name="Group 316"/>
                        <p:cNvGrpSpPr>
                          <a:grpSpLocks/>
                        </p:cNvGrpSpPr>
                        <p:nvPr/>
                      </p:nvGrpSpPr>
                      <p:grpSpPr bwMode="auto">
                        <a:xfrm>
                          <a:off x="4193" y="277"/>
                          <a:ext cx="26" cy="45"/>
                          <a:chOff x="4193" y="277"/>
                          <a:chExt cx="26" cy="45"/>
                        </a:xfrm>
                      </p:grpSpPr>
                      <p:grpSp>
                        <p:nvGrpSpPr>
                          <p:cNvPr id="44181" name="Group 314"/>
                          <p:cNvGrpSpPr>
                            <a:grpSpLocks/>
                          </p:cNvGrpSpPr>
                          <p:nvPr/>
                        </p:nvGrpSpPr>
                        <p:grpSpPr bwMode="auto">
                          <a:xfrm>
                            <a:off x="4193" y="279"/>
                            <a:ext cx="25" cy="43"/>
                            <a:chOff x="4193" y="279"/>
                            <a:chExt cx="25" cy="43"/>
                          </a:xfrm>
                        </p:grpSpPr>
                        <p:sp>
                          <p:nvSpPr>
                            <p:cNvPr id="44183" name="Freeform 312"/>
                            <p:cNvSpPr>
                              <a:spLocks/>
                            </p:cNvSpPr>
                            <p:nvPr/>
                          </p:nvSpPr>
                          <p:spPr bwMode="auto">
                            <a:xfrm>
                              <a:off x="4199" y="284"/>
                              <a:ext cx="19" cy="38"/>
                            </a:xfrm>
                            <a:custGeom>
                              <a:avLst/>
                              <a:gdLst>
                                <a:gd name="T0" fmla="*/ 0 w 96"/>
                                <a:gd name="T1" fmla="*/ 0 h 226"/>
                                <a:gd name="T2" fmla="*/ 0 w 96"/>
                                <a:gd name="T3" fmla="*/ 0 h 226"/>
                                <a:gd name="T4" fmla="*/ 0 w 96"/>
                                <a:gd name="T5" fmla="*/ 0 h 226"/>
                                <a:gd name="T6" fmla="*/ 0 w 96"/>
                                <a:gd name="T7" fmla="*/ 0 h 226"/>
                                <a:gd name="T8" fmla="*/ 0 w 96"/>
                                <a:gd name="T9" fmla="*/ 0 h 226"/>
                                <a:gd name="T10" fmla="*/ 0 60000 65536"/>
                                <a:gd name="T11" fmla="*/ 0 60000 65536"/>
                                <a:gd name="T12" fmla="*/ 0 60000 65536"/>
                                <a:gd name="T13" fmla="*/ 0 60000 65536"/>
                                <a:gd name="T14" fmla="*/ 0 60000 65536"/>
                                <a:gd name="T15" fmla="*/ 0 w 96"/>
                                <a:gd name="T16" fmla="*/ 0 h 226"/>
                                <a:gd name="T17" fmla="*/ 96 w 96"/>
                                <a:gd name="T18" fmla="*/ 226 h 226"/>
                              </a:gdLst>
                              <a:ahLst/>
                              <a:cxnLst>
                                <a:cxn ang="T10">
                                  <a:pos x="T0" y="T1"/>
                                </a:cxn>
                                <a:cxn ang="T11">
                                  <a:pos x="T2" y="T3"/>
                                </a:cxn>
                                <a:cxn ang="T12">
                                  <a:pos x="T4" y="T5"/>
                                </a:cxn>
                                <a:cxn ang="T13">
                                  <a:pos x="T6" y="T7"/>
                                </a:cxn>
                                <a:cxn ang="T14">
                                  <a:pos x="T8" y="T9"/>
                                </a:cxn>
                              </a:cxnLst>
                              <a:rect l="T15" t="T16" r="T17" b="T18"/>
                              <a:pathLst>
                                <a:path w="96" h="226">
                                  <a:moveTo>
                                    <a:pt x="96" y="21"/>
                                  </a:moveTo>
                                  <a:lnTo>
                                    <a:pt x="17" y="226"/>
                                  </a:lnTo>
                                  <a:lnTo>
                                    <a:pt x="0" y="206"/>
                                  </a:lnTo>
                                  <a:lnTo>
                                    <a:pt x="78" y="0"/>
                                  </a:lnTo>
                                  <a:lnTo>
                                    <a:pt x="96" y="21"/>
                                  </a:lnTo>
                                  <a:close/>
                                </a:path>
                              </a:pathLst>
                            </a:custGeom>
                            <a:solidFill>
                              <a:srgbClr val="000000"/>
                            </a:solidFill>
                            <a:ln w="9525">
                              <a:noFill/>
                              <a:round/>
                              <a:headEnd/>
                              <a:tailEnd/>
                            </a:ln>
                          </p:spPr>
                          <p:txBody>
                            <a:bodyPr/>
                            <a:lstStyle/>
                            <a:p>
                              <a:pPr eaLnBrk="0" hangingPunct="0"/>
                              <a:endParaRPr lang="en-US"/>
                            </a:p>
                          </p:txBody>
                        </p:sp>
                        <p:sp>
                          <p:nvSpPr>
                            <p:cNvPr id="44184" name="Freeform 313"/>
                            <p:cNvSpPr>
                              <a:spLocks/>
                            </p:cNvSpPr>
                            <p:nvPr/>
                          </p:nvSpPr>
                          <p:spPr bwMode="auto">
                            <a:xfrm>
                              <a:off x="4193" y="279"/>
                              <a:ext cx="20" cy="37"/>
                            </a:xfrm>
                            <a:custGeom>
                              <a:avLst/>
                              <a:gdLst>
                                <a:gd name="T0" fmla="*/ 0 w 96"/>
                                <a:gd name="T1" fmla="*/ 0 h 225"/>
                                <a:gd name="T2" fmla="*/ 0 w 96"/>
                                <a:gd name="T3" fmla="*/ 0 h 225"/>
                                <a:gd name="T4" fmla="*/ 0 w 96"/>
                                <a:gd name="T5" fmla="*/ 0 h 225"/>
                                <a:gd name="T6" fmla="*/ 0 w 96"/>
                                <a:gd name="T7" fmla="*/ 0 h 225"/>
                                <a:gd name="T8" fmla="*/ 0 w 96"/>
                                <a:gd name="T9" fmla="*/ 0 h 225"/>
                                <a:gd name="T10" fmla="*/ 0 60000 65536"/>
                                <a:gd name="T11" fmla="*/ 0 60000 65536"/>
                                <a:gd name="T12" fmla="*/ 0 60000 65536"/>
                                <a:gd name="T13" fmla="*/ 0 60000 65536"/>
                                <a:gd name="T14" fmla="*/ 0 60000 65536"/>
                                <a:gd name="T15" fmla="*/ 0 w 96"/>
                                <a:gd name="T16" fmla="*/ 0 h 225"/>
                                <a:gd name="T17" fmla="*/ 96 w 96"/>
                                <a:gd name="T18" fmla="*/ 225 h 225"/>
                              </a:gdLst>
                              <a:ahLst/>
                              <a:cxnLst>
                                <a:cxn ang="T10">
                                  <a:pos x="T0" y="T1"/>
                                </a:cxn>
                                <a:cxn ang="T11">
                                  <a:pos x="T2" y="T3"/>
                                </a:cxn>
                                <a:cxn ang="T12">
                                  <a:pos x="T4" y="T5"/>
                                </a:cxn>
                                <a:cxn ang="T13">
                                  <a:pos x="T6" y="T7"/>
                                </a:cxn>
                                <a:cxn ang="T14">
                                  <a:pos x="T8" y="T9"/>
                                </a:cxn>
                              </a:cxnLst>
                              <a:rect l="T15" t="T16" r="T17" b="T18"/>
                              <a:pathLst>
                                <a:path w="96" h="225">
                                  <a:moveTo>
                                    <a:pt x="96" y="19"/>
                                  </a:moveTo>
                                  <a:lnTo>
                                    <a:pt x="18" y="225"/>
                                  </a:lnTo>
                                  <a:lnTo>
                                    <a:pt x="0" y="204"/>
                                  </a:lnTo>
                                  <a:lnTo>
                                    <a:pt x="79" y="0"/>
                                  </a:lnTo>
                                  <a:lnTo>
                                    <a:pt x="96" y="19"/>
                                  </a:lnTo>
                                  <a:close/>
                                </a:path>
                              </a:pathLst>
                            </a:custGeom>
                            <a:solidFill>
                              <a:srgbClr val="000000"/>
                            </a:solidFill>
                            <a:ln w="9525">
                              <a:noFill/>
                              <a:round/>
                              <a:headEnd/>
                              <a:tailEnd/>
                            </a:ln>
                          </p:spPr>
                          <p:txBody>
                            <a:bodyPr/>
                            <a:lstStyle/>
                            <a:p>
                              <a:pPr eaLnBrk="0" hangingPunct="0"/>
                              <a:endParaRPr lang="en-US"/>
                            </a:p>
                          </p:txBody>
                        </p:sp>
                      </p:grpSp>
                      <p:sp>
                        <p:nvSpPr>
                          <p:cNvPr id="44182" name="Line 315"/>
                          <p:cNvSpPr>
                            <a:spLocks noChangeShapeType="1"/>
                          </p:cNvSpPr>
                          <p:nvPr/>
                        </p:nvSpPr>
                        <p:spPr bwMode="auto">
                          <a:xfrm>
                            <a:off x="4207" y="277"/>
                            <a:ext cx="12" cy="11"/>
                          </a:xfrm>
                          <a:prstGeom prst="line">
                            <a:avLst/>
                          </a:prstGeom>
                          <a:noFill/>
                          <a:ln w="3175">
                            <a:solidFill>
                              <a:srgbClr val="000000"/>
                            </a:solidFill>
                            <a:round/>
                            <a:headEnd/>
                            <a:tailEnd/>
                          </a:ln>
                        </p:spPr>
                        <p:txBody>
                          <a:bodyPr/>
                          <a:lstStyle/>
                          <a:p>
                            <a:endParaRPr lang="en-US"/>
                          </a:p>
                        </p:txBody>
                      </p:sp>
                    </p:grpSp>
                  </p:grpSp>
                </p:grpSp>
                <p:grpSp>
                  <p:nvGrpSpPr>
                    <p:cNvPr id="44101" name="Group 324"/>
                    <p:cNvGrpSpPr>
                      <a:grpSpLocks/>
                    </p:cNvGrpSpPr>
                    <p:nvPr/>
                  </p:nvGrpSpPr>
                  <p:grpSpPr bwMode="auto">
                    <a:xfrm>
                      <a:off x="4322" y="289"/>
                      <a:ext cx="32" cy="41"/>
                      <a:chOff x="4322" y="289"/>
                      <a:chExt cx="32" cy="41"/>
                    </a:xfrm>
                  </p:grpSpPr>
                  <p:sp>
                    <p:nvSpPr>
                      <p:cNvPr id="44172" name="Line 319"/>
                      <p:cNvSpPr>
                        <a:spLocks noChangeShapeType="1"/>
                      </p:cNvSpPr>
                      <p:nvPr/>
                    </p:nvSpPr>
                    <p:spPr bwMode="auto">
                      <a:xfrm flipH="1">
                        <a:off x="4322" y="289"/>
                        <a:ext cx="7" cy="7"/>
                      </a:xfrm>
                      <a:prstGeom prst="line">
                        <a:avLst/>
                      </a:prstGeom>
                      <a:noFill/>
                      <a:ln w="3175">
                        <a:solidFill>
                          <a:srgbClr val="000000"/>
                        </a:solidFill>
                        <a:round/>
                        <a:headEnd/>
                        <a:tailEnd/>
                      </a:ln>
                    </p:spPr>
                    <p:txBody>
                      <a:bodyPr/>
                      <a:lstStyle/>
                      <a:p>
                        <a:endParaRPr lang="en-US"/>
                      </a:p>
                    </p:txBody>
                  </p:sp>
                  <p:sp>
                    <p:nvSpPr>
                      <p:cNvPr id="44173" name="Freeform 320"/>
                      <p:cNvSpPr>
                        <a:spLocks/>
                      </p:cNvSpPr>
                      <p:nvPr/>
                    </p:nvSpPr>
                    <p:spPr bwMode="auto">
                      <a:xfrm>
                        <a:off x="4324" y="291"/>
                        <a:ext cx="19" cy="38"/>
                      </a:xfrm>
                      <a:custGeom>
                        <a:avLst/>
                        <a:gdLst>
                          <a:gd name="T0" fmla="*/ 0 w 96"/>
                          <a:gd name="T1" fmla="*/ 0 h 224"/>
                          <a:gd name="T2" fmla="*/ 0 w 96"/>
                          <a:gd name="T3" fmla="*/ 0 h 224"/>
                          <a:gd name="T4" fmla="*/ 0 w 96"/>
                          <a:gd name="T5" fmla="*/ 0 h 224"/>
                          <a:gd name="T6" fmla="*/ 0 w 96"/>
                          <a:gd name="T7" fmla="*/ 0 h 224"/>
                          <a:gd name="T8" fmla="*/ 0 w 96"/>
                          <a:gd name="T9" fmla="*/ 0 h 224"/>
                          <a:gd name="T10" fmla="*/ 0 60000 65536"/>
                          <a:gd name="T11" fmla="*/ 0 60000 65536"/>
                          <a:gd name="T12" fmla="*/ 0 60000 65536"/>
                          <a:gd name="T13" fmla="*/ 0 60000 65536"/>
                          <a:gd name="T14" fmla="*/ 0 60000 65536"/>
                          <a:gd name="T15" fmla="*/ 0 w 96"/>
                          <a:gd name="T16" fmla="*/ 0 h 224"/>
                          <a:gd name="T17" fmla="*/ 96 w 96"/>
                          <a:gd name="T18" fmla="*/ 224 h 224"/>
                        </a:gdLst>
                        <a:ahLst/>
                        <a:cxnLst>
                          <a:cxn ang="T10">
                            <a:pos x="T0" y="T1"/>
                          </a:cxn>
                          <a:cxn ang="T11">
                            <a:pos x="T2" y="T3"/>
                          </a:cxn>
                          <a:cxn ang="T12">
                            <a:pos x="T4" y="T5"/>
                          </a:cxn>
                          <a:cxn ang="T13">
                            <a:pos x="T6" y="T7"/>
                          </a:cxn>
                          <a:cxn ang="T14">
                            <a:pos x="T8" y="T9"/>
                          </a:cxn>
                        </a:cxnLst>
                        <a:rect l="T15" t="T16" r="T17" b="T18"/>
                        <a:pathLst>
                          <a:path w="96" h="224">
                            <a:moveTo>
                              <a:pt x="0" y="19"/>
                            </a:moveTo>
                            <a:lnTo>
                              <a:pt x="78" y="224"/>
                            </a:lnTo>
                            <a:lnTo>
                              <a:pt x="96" y="205"/>
                            </a:lnTo>
                            <a:lnTo>
                              <a:pt x="17" y="0"/>
                            </a:lnTo>
                            <a:lnTo>
                              <a:pt x="0" y="19"/>
                            </a:lnTo>
                            <a:close/>
                          </a:path>
                        </a:pathLst>
                      </a:custGeom>
                      <a:solidFill>
                        <a:srgbClr val="000000"/>
                      </a:solidFill>
                      <a:ln w="9525">
                        <a:noFill/>
                        <a:round/>
                        <a:headEnd/>
                        <a:tailEnd/>
                      </a:ln>
                    </p:spPr>
                    <p:txBody>
                      <a:bodyPr/>
                      <a:lstStyle/>
                      <a:p>
                        <a:pPr eaLnBrk="0" hangingPunct="0"/>
                        <a:endParaRPr lang="en-US"/>
                      </a:p>
                    </p:txBody>
                  </p:sp>
                  <p:sp>
                    <p:nvSpPr>
                      <p:cNvPr id="44174" name="Line 321"/>
                      <p:cNvSpPr>
                        <a:spLocks noChangeShapeType="1"/>
                      </p:cNvSpPr>
                      <p:nvPr/>
                    </p:nvSpPr>
                    <p:spPr bwMode="auto">
                      <a:xfrm flipH="1" flipV="1">
                        <a:off x="4327" y="291"/>
                        <a:ext cx="23" cy="27"/>
                      </a:xfrm>
                      <a:prstGeom prst="line">
                        <a:avLst/>
                      </a:prstGeom>
                      <a:noFill/>
                      <a:ln w="3175">
                        <a:solidFill>
                          <a:srgbClr val="000000"/>
                        </a:solidFill>
                        <a:round/>
                        <a:headEnd/>
                        <a:tailEnd/>
                      </a:ln>
                    </p:spPr>
                    <p:txBody>
                      <a:bodyPr/>
                      <a:lstStyle/>
                      <a:p>
                        <a:endParaRPr lang="en-US"/>
                      </a:p>
                    </p:txBody>
                  </p:sp>
                  <p:sp>
                    <p:nvSpPr>
                      <p:cNvPr id="44175" name="Line 322"/>
                      <p:cNvSpPr>
                        <a:spLocks noChangeShapeType="1"/>
                      </p:cNvSpPr>
                      <p:nvPr/>
                    </p:nvSpPr>
                    <p:spPr bwMode="auto">
                      <a:xfrm flipV="1">
                        <a:off x="4337" y="323"/>
                        <a:ext cx="7" cy="7"/>
                      </a:xfrm>
                      <a:prstGeom prst="line">
                        <a:avLst/>
                      </a:prstGeom>
                      <a:noFill/>
                      <a:ln w="3175">
                        <a:solidFill>
                          <a:srgbClr val="000000"/>
                        </a:solidFill>
                        <a:round/>
                        <a:headEnd/>
                        <a:tailEnd/>
                      </a:ln>
                    </p:spPr>
                    <p:txBody>
                      <a:bodyPr/>
                      <a:lstStyle/>
                      <a:p>
                        <a:endParaRPr lang="en-US"/>
                      </a:p>
                    </p:txBody>
                  </p:sp>
                  <p:sp>
                    <p:nvSpPr>
                      <p:cNvPr id="44176" name="Line 323"/>
                      <p:cNvSpPr>
                        <a:spLocks noChangeShapeType="1"/>
                      </p:cNvSpPr>
                      <p:nvPr/>
                    </p:nvSpPr>
                    <p:spPr bwMode="auto">
                      <a:xfrm flipV="1">
                        <a:off x="4346" y="315"/>
                        <a:ext cx="8" cy="6"/>
                      </a:xfrm>
                      <a:prstGeom prst="line">
                        <a:avLst/>
                      </a:prstGeom>
                      <a:noFill/>
                      <a:ln w="3175">
                        <a:solidFill>
                          <a:srgbClr val="000000"/>
                        </a:solidFill>
                        <a:round/>
                        <a:headEnd/>
                        <a:tailEnd/>
                      </a:ln>
                    </p:spPr>
                    <p:txBody>
                      <a:bodyPr/>
                      <a:lstStyle/>
                      <a:p>
                        <a:endParaRPr lang="en-US"/>
                      </a:p>
                    </p:txBody>
                  </p:sp>
                </p:grpSp>
                <p:grpSp>
                  <p:nvGrpSpPr>
                    <p:cNvPr id="44102" name="Group 328"/>
                    <p:cNvGrpSpPr>
                      <a:grpSpLocks/>
                    </p:cNvGrpSpPr>
                    <p:nvPr/>
                  </p:nvGrpSpPr>
                  <p:grpSpPr bwMode="auto">
                    <a:xfrm>
                      <a:off x="4321" y="81"/>
                      <a:ext cx="23" cy="40"/>
                      <a:chOff x="4321" y="81"/>
                      <a:chExt cx="23" cy="40"/>
                    </a:xfrm>
                  </p:grpSpPr>
                  <p:sp>
                    <p:nvSpPr>
                      <p:cNvPr id="44169" name="Freeform 325"/>
                      <p:cNvSpPr>
                        <a:spLocks/>
                      </p:cNvSpPr>
                      <p:nvPr/>
                    </p:nvSpPr>
                    <p:spPr bwMode="auto">
                      <a:xfrm>
                        <a:off x="4323" y="82"/>
                        <a:ext cx="19" cy="38"/>
                      </a:xfrm>
                      <a:custGeom>
                        <a:avLst/>
                        <a:gdLst>
                          <a:gd name="T0" fmla="*/ 0 w 97"/>
                          <a:gd name="T1" fmla="*/ 0 h 226"/>
                          <a:gd name="T2" fmla="*/ 0 w 97"/>
                          <a:gd name="T3" fmla="*/ 0 h 226"/>
                          <a:gd name="T4" fmla="*/ 0 w 97"/>
                          <a:gd name="T5" fmla="*/ 0 h 226"/>
                          <a:gd name="T6" fmla="*/ 0 w 97"/>
                          <a:gd name="T7" fmla="*/ 0 h 226"/>
                          <a:gd name="T8" fmla="*/ 0 w 97"/>
                          <a:gd name="T9" fmla="*/ 0 h 226"/>
                          <a:gd name="T10" fmla="*/ 0 60000 65536"/>
                          <a:gd name="T11" fmla="*/ 0 60000 65536"/>
                          <a:gd name="T12" fmla="*/ 0 60000 65536"/>
                          <a:gd name="T13" fmla="*/ 0 60000 65536"/>
                          <a:gd name="T14" fmla="*/ 0 60000 65536"/>
                          <a:gd name="T15" fmla="*/ 0 w 97"/>
                          <a:gd name="T16" fmla="*/ 0 h 226"/>
                          <a:gd name="T17" fmla="*/ 97 w 97"/>
                          <a:gd name="T18" fmla="*/ 226 h 226"/>
                        </a:gdLst>
                        <a:ahLst/>
                        <a:cxnLst>
                          <a:cxn ang="T10">
                            <a:pos x="T0" y="T1"/>
                          </a:cxn>
                          <a:cxn ang="T11">
                            <a:pos x="T2" y="T3"/>
                          </a:cxn>
                          <a:cxn ang="T12">
                            <a:pos x="T4" y="T5"/>
                          </a:cxn>
                          <a:cxn ang="T13">
                            <a:pos x="T6" y="T7"/>
                          </a:cxn>
                          <a:cxn ang="T14">
                            <a:pos x="T8" y="T9"/>
                          </a:cxn>
                        </a:cxnLst>
                        <a:rect l="T15" t="T16" r="T17" b="T18"/>
                        <a:pathLst>
                          <a:path w="97" h="226">
                            <a:moveTo>
                              <a:pt x="97" y="20"/>
                            </a:moveTo>
                            <a:lnTo>
                              <a:pt x="19" y="226"/>
                            </a:lnTo>
                            <a:lnTo>
                              <a:pt x="0" y="205"/>
                            </a:lnTo>
                            <a:lnTo>
                              <a:pt x="79" y="0"/>
                            </a:lnTo>
                            <a:lnTo>
                              <a:pt x="97" y="20"/>
                            </a:lnTo>
                            <a:close/>
                          </a:path>
                        </a:pathLst>
                      </a:custGeom>
                      <a:solidFill>
                        <a:srgbClr val="000000"/>
                      </a:solidFill>
                      <a:ln w="9525">
                        <a:noFill/>
                        <a:round/>
                        <a:headEnd/>
                        <a:tailEnd/>
                      </a:ln>
                    </p:spPr>
                    <p:txBody>
                      <a:bodyPr/>
                      <a:lstStyle/>
                      <a:p>
                        <a:pPr eaLnBrk="0" hangingPunct="0"/>
                        <a:endParaRPr lang="en-US"/>
                      </a:p>
                    </p:txBody>
                  </p:sp>
                  <p:sp>
                    <p:nvSpPr>
                      <p:cNvPr id="44170" name="Line 326"/>
                      <p:cNvSpPr>
                        <a:spLocks noChangeShapeType="1"/>
                      </p:cNvSpPr>
                      <p:nvPr/>
                    </p:nvSpPr>
                    <p:spPr bwMode="auto">
                      <a:xfrm>
                        <a:off x="4321" y="114"/>
                        <a:ext cx="7" cy="7"/>
                      </a:xfrm>
                      <a:prstGeom prst="line">
                        <a:avLst/>
                      </a:prstGeom>
                      <a:noFill/>
                      <a:ln w="3175">
                        <a:solidFill>
                          <a:srgbClr val="000000"/>
                        </a:solidFill>
                        <a:round/>
                        <a:headEnd/>
                        <a:tailEnd/>
                      </a:ln>
                    </p:spPr>
                    <p:txBody>
                      <a:bodyPr/>
                      <a:lstStyle/>
                      <a:p>
                        <a:endParaRPr lang="en-US"/>
                      </a:p>
                    </p:txBody>
                  </p:sp>
                  <p:sp>
                    <p:nvSpPr>
                      <p:cNvPr id="44171" name="Line 327"/>
                      <p:cNvSpPr>
                        <a:spLocks noChangeShapeType="1"/>
                      </p:cNvSpPr>
                      <p:nvPr/>
                    </p:nvSpPr>
                    <p:spPr bwMode="auto">
                      <a:xfrm>
                        <a:off x="4337" y="81"/>
                        <a:ext cx="7" cy="6"/>
                      </a:xfrm>
                      <a:prstGeom prst="line">
                        <a:avLst/>
                      </a:prstGeom>
                      <a:noFill/>
                      <a:ln w="3175">
                        <a:solidFill>
                          <a:srgbClr val="000000"/>
                        </a:solidFill>
                        <a:round/>
                        <a:headEnd/>
                        <a:tailEnd/>
                      </a:ln>
                    </p:spPr>
                    <p:txBody>
                      <a:bodyPr/>
                      <a:lstStyle/>
                      <a:p>
                        <a:endParaRPr lang="en-US"/>
                      </a:p>
                    </p:txBody>
                  </p:sp>
                </p:grpSp>
                <p:grpSp>
                  <p:nvGrpSpPr>
                    <p:cNvPr id="44103" name="Group 337"/>
                    <p:cNvGrpSpPr>
                      <a:grpSpLocks/>
                    </p:cNvGrpSpPr>
                    <p:nvPr/>
                  </p:nvGrpSpPr>
                  <p:grpSpPr bwMode="auto">
                    <a:xfrm>
                      <a:off x="4136" y="190"/>
                      <a:ext cx="37" cy="31"/>
                      <a:chOff x="4136" y="190"/>
                      <a:chExt cx="37" cy="31"/>
                    </a:xfrm>
                  </p:grpSpPr>
                  <p:sp>
                    <p:nvSpPr>
                      <p:cNvPr id="44161" name="Rectangle 329"/>
                      <p:cNvSpPr>
                        <a:spLocks noChangeArrowheads="1"/>
                      </p:cNvSpPr>
                      <p:nvPr/>
                    </p:nvSpPr>
                    <p:spPr bwMode="auto">
                      <a:xfrm>
                        <a:off x="4136" y="213"/>
                        <a:ext cx="36" cy="4"/>
                      </a:xfrm>
                      <a:prstGeom prst="rect">
                        <a:avLst/>
                      </a:prstGeom>
                      <a:solidFill>
                        <a:srgbClr val="000000"/>
                      </a:solidFill>
                      <a:ln w="9525">
                        <a:noFill/>
                        <a:miter lim="800000"/>
                        <a:headEnd/>
                        <a:tailEnd/>
                      </a:ln>
                    </p:spPr>
                    <p:txBody>
                      <a:bodyPr/>
                      <a:lstStyle/>
                      <a:p>
                        <a:pPr eaLnBrk="0" hangingPunct="0"/>
                        <a:endParaRPr lang="en-US"/>
                      </a:p>
                    </p:txBody>
                  </p:sp>
                  <p:grpSp>
                    <p:nvGrpSpPr>
                      <p:cNvPr id="44162" name="Group 332"/>
                      <p:cNvGrpSpPr>
                        <a:grpSpLocks/>
                      </p:cNvGrpSpPr>
                      <p:nvPr/>
                    </p:nvGrpSpPr>
                    <p:grpSpPr bwMode="auto">
                      <a:xfrm>
                        <a:off x="4136" y="193"/>
                        <a:ext cx="36" cy="18"/>
                        <a:chOff x="4136" y="193"/>
                        <a:chExt cx="36" cy="18"/>
                      </a:xfrm>
                    </p:grpSpPr>
                    <p:sp>
                      <p:nvSpPr>
                        <p:cNvPr id="44167" name="Freeform 330"/>
                        <p:cNvSpPr>
                          <a:spLocks/>
                        </p:cNvSpPr>
                        <p:nvPr/>
                      </p:nvSpPr>
                      <p:spPr bwMode="auto">
                        <a:xfrm>
                          <a:off x="4136" y="193"/>
                          <a:ext cx="36" cy="18"/>
                        </a:xfrm>
                        <a:custGeom>
                          <a:avLst/>
                          <a:gdLst>
                            <a:gd name="T0" fmla="*/ 0 w 178"/>
                            <a:gd name="T1" fmla="*/ 0 h 110"/>
                            <a:gd name="T2" fmla="*/ 0 w 178"/>
                            <a:gd name="T3" fmla="*/ 0 h 110"/>
                            <a:gd name="T4" fmla="*/ 0 w 178"/>
                            <a:gd name="T5" fmla="*/ 0 h 110"/>
                            <a:gd name="T6" fmla="*/ 0 w 178"/>
                            <a:gd name="T7" fmla="*/ 0 h 110"/>
                            <a:gd name="T8" fmla="*/ 0 w 178"/>
                            <a:gd name="T9" fmla="*/ 0 h 110"/>
                            <a:gd name="T10" fmla="*/ 0 60000 65536"/>
                            <a:gd name="T11" fmla="*/ 0 60000 65536"/>
                            <a:gd name="T12" fmla="*/ 0 60000 65536"/>
                            <a:gd name="T13" fmla="*/ 0 60000 65536"/>
                            <a:gd name="T14" fmla="*/ 0 60000 65536"/>
                            <a:gd name="T15" fmla="*/ 0 w 178"/>
                            <a:gd name="T16" fmla="*/ 0 h 110"/>
                            <a:gd name="T17" fmla="*/ 178 w 178"/>
                            <a:gd name="T18" fmla="*/ 110 h 110"/>
                          </a:gdLst>
                          <a:ahLst/>
                          <a:cxnLst>
                            <a:cxn ang="T10">
                              <a:pos x="T0" y="T1"/>
                            </a:cxn>
                            <a:cxn ang="T11">
                              <a:pos x="T2" y="T3"/>
                            </a:cxn>
                            <a:cxn ang="T12">
                              <a:pos x="T4" y="T5"/>
                            </a:cxn>
                            <a:cxn ang="T13">
                              <a:pos x="T6" y="T7"/>
                            </a:cxn>
                            <a:cxn ang="T14">
                              <a:pos x="T8" y="T9"/>
                            </a:cxn>
                          </a:cxnLst>
                          <a:rect l="T15" t="T16" r="T17" b="T18"/>
                          <a:pathLst>
                            <a:path w="178" h="110">
                              <a:moveTo>
                                <a:pt x="178" y="110"/>
                              </a:moveTo>
                              <a:lnTo>
                                <a:pt x="178" y="82"/>
                              </a:lnTo>
                              <a:lnTo>
                                <a:pt x="0" y="0"/>
                              </a:lnTo>
                              <a:lnTo>
                                <a:pt x="0" y="28"/>
                              </a:lnTo>
                              <a:lnTo>
                                <a:pt x="178" y="110"/>
                              </a:lnTo>
                              <a:close/>
                            </a:path>
                          </a:pathLst>
                        </a:custGeom>
                        <a:solidFill>
                          <a:srgbClr val="000000"/>
                        </a:solidFill>
                        <a:ln w="9525">
                          <a:noFill/>
                          <a:round/>
                          <a:headEnd/>
                          <a:tailEnd/>
                        </a:ln>
                      </p:spPr>
                      <p:txBody>
                        <a:bodyPr/>
                        <a:lstStyle/>
                        <a:p>
                          <a:pPr eaLnBrk="0" hangingPunct="0"/>
                          <a:endParaRPr lang="en-US"/>
                        </a:p>
                      </p:txBody>
                    </p:sp>
                    <p:sp>
                      <p:nvSpPr>
                        <p:cNvPr id="44168" name="Line 331"/>
                        <p:cNvSpPr>
                          <a:spLocks noChangeShapeType="1"/>
                        </p:cNvSpPr>
                        <p:nvPr/>
                      </p:nvSpPr>
                      <p:spPr bwMode="auto">
                        <a:xfrm flipV="1">
                          <a:off x="4137" y="193"/>
                          <a:ext cx="35" cy="18"/>
                        </a:xfrm>
                        <a:prstGeom prst="line">
                          <a:avLst/>
                        </a:prstGeom>
                        <a:noFill/>
                        <a:ln w="3175">
                          <a:solidFill>
                            <a:srgbClr val="000000"/>
                          </a:solidFill>
                          <a:round/>
                          <a:headEnd/>
                          <a:tailEnd/>
                        </a:ln>
                      </p:spPr>
                      <p:txBody>
                        <a:bodyPr/>
                        <a:lstStyle/>
                        <a:p>
                          <a:endParaRPr lang="en-US"/>
                        </a:p>
                      </p:txBody>
                    </p:sp>
                  </p:grpSp>
                  <p:sp>
                    <p:nvSpPr>
                      <p:cNvPr id="44163" name="Line 333"/>
                      <p:cNvSpPr>
                        <a:spLocks noChangeShapeType="1"/>
                      </p:cNvSpPr>
                      <p:nvPr/>
                    </p:nvSpPr>
                    <p:spPr bwMode="auto">
                      <a:xfrm>
                        <a:off x="4172" y="203"/>
                        <a:ext cx="1" cy="17"/>
                      </a:xfrm>
                      <a:prstGeom prst="line">
                        <a:avLst/>
                      </a:prstGeom>
                      <a:noFill/>
                      <a:ln w="3175">
                        <a:solidFill>
                          <a:srgbClr val="000000"/>
                        </a:solidFill>
                        <a:round/>
                        <a:headEnd/>
                        <a:tailEnd/>
                      </a:ln>
                    </p:spPr>
                    <p:txBody>
                      <a:bodyPr/>
                      <a:lstStyle/>
                      <a:p>
                        <a:endParaRPr lang="en-US"/>
                      </a:p>
                    </p:txBody>
                  </p:sp>
                  <p:sp>
                    <p:nvSpPr>
                      <p:cNvPr id="44164" name="Line 334"/>
                      <p:cNvSpPr>
                        <a:spLocks noChangeShapeType="1"/>
                      </p:cNvSpPr>
                      <p:nvPr/>
                    </p:nvSpPr>
                    <p:spPr bwMode="auto">
                      <a:xfrm>
                        <a:off x="4136" y="204"/>
                        <a:ext cx="1" cy="17"/>
                      </a:xfrm>
                      <a:prstGeom prst="line">
                        <a:avLst/>
                      </a:prstGeom>
                      <a:noFill/>
                      <a:ln w="3175">
                        <a:solidFill>
                          <a:srgbClr val="000000"/>
                        </a:solidFill>
                        <a:round/>
                        <a:headEnd/>
                        <a:tailEnd/>
                      </a:ln>
                    </p:spPr>
                    <p:txBody>
                      <a:bodyPr/>
                      <a:lstStyle/>
                      <a:p>
                        <a:endParaRPr lang="en-US"/>
                      </a:p>
                    </p:txBody>
                  </p:sp>
                  <p:sp>
                    <p:nvSpPr>
                      <p:cNvPr id="44165" name="Line 335"/>
                      <p:cNvSpPr>
                        <a:spLocks noChangeShapeType="1"/>
                      </p:cNvSpPr>
                      <p:nvPr/>
                    </p:nvSpPr>
                    <p:spPr bwMode="auto">
                      <a:xfrm>
                        <a:off x="4172" y="190"/>
                        <a:ext cx="1" cy="7"/>
                      </a:xfrm>
                      <a:prstGeom prst="line">
                        <a:avLst/>
                      </a:prstGeom>
                      <a:noFill/>
                      <a:ln w="3175">
                        <a:solidFill>
                          <a:srgbClr val="000000"/>
                        </a:solidFill>
                        <a:round/>
                        <a:headEnd/>
                        <a:tailEnd/>
                      </a:ln>
                    </p:spPr>
                    <p:txBody>
                      <a:bodyPr/>
                      <a:lstStyle/>
                      <a:p>
                        <a:endParaRPr lang="en-US"/>
                      </a:p>
                    </p:txBody>
                  </p:sp>
                  <p:sp>
                    <p:nvSpPr>
                      <p:cNvPr id="44166" name="Line 336"/>
                      <p:cNvSpPr>
                        <a:spLocks noChangeShapeType="1"/>
                      </p:cNvSpPr>
                      <p:nvPr/>
                    </p:nvSpPr>
                    <p:spPr bwMode="auto">
                      <a:xfrm>
                        <a:off x="4136" y="190"/>
                        <a:ext cx="1" cy="8"/>
                      </a:xfrm>
                      <a:prstGeom prst="line">
                        <a:avLst/>
                      </a:prstGeom>
                      <a:noFill/>
                      <a:ln w="3175">
                        <a:solidFill>
                          <a:srgbClr val="000000"/>
                        </a:solidFill>
                        <a:round/>
                        <a:headEnd/>
                        <a:tailEnd/>
                      </a:ln>
                    </p:spPr>
                    <p:txBody>
                      <a:bodyPr/>
                      <a:lstStyle/>
                      <a:p>
                        <a:endParaRPr lang="en-US"/>
                      </a:p>
                    </p:txBody>
                  </p:sp>
                </p:grpSp>
                <p:grpSp>
                  <p:nvGrpSpPr>
                    <p:cNvPr id="44104" name="Group 345"/>
                    <p:cNvGrpSpPr>
                      <a:grpSpLocks/>
                    </p:cNvGrpSpPr>
                    <p:nvPr/>
                  </p:nvGrpSpPr>
                  <p:grpSpPr bwMode="auto">
                    <a:xfrm>
                      <a:off x="4188" y="78"/>
                      <a:ext cx="39" cy="56"/>
                      <a:chOff x="4188" y="78"/>
                      <a:chExt cx="39" cy="56"/>
                    </a:xfrm>
                  </p:grpSpPr>
                  <p:sp>
                    <p:nvSpPr>
                      <p:cNvPr id="44154" name="Freeform 338"/>
                      <p:cNvSpPr>
                        <a:spLocks/>
                      </p:cNvSpPr>
                      <p:nvPr/>
                    </p:nvSpPr>
                    <p:spPr bwMode="auto">
                      <a:xfrm>
                        <a:off x="4206" y="80"/>
                        <a:ext cx="19" cy="37"/>
                      </a:xfrm>
                      <a:custGeom>
                        <a:avLst/>
                        <a:gdLst>
                          <a:gd name="T0" fmla="*/ 0 w 95"/>
                          <a:gd name="T1" fmla="*/ 0 h 225"/>
                          <a:gd name="T2" fmla="*/ 0 w 95"/>
                          <a:gd name="T3" fmla="*/ 0 h 225"/>
                          <a:gd name="T4" fmla="*/ 0 w 95"/>
                          <a:gd name="T5" fmla="*/ 0 h 225"/>
                          <a:gd name="T6" fmla="*/ 0 w 95"/>
                          <a:gd name="T7" fmla="*/ 0 h 225"/>
                          <a:gd name="T8" fmla="*/ 0 w 95"/>
                          <a:gd name="T9" fmla="*/ 0 h 225"/>
                          <a:gd name="T10" fmla="*/ 0 60000 65536"/>
                          <a:gd name="T11" fmla="*/ 0 60000 65536"/>
                          <a:gd name="T12" fmla="*/ 0 60000 65536"/>
                          <a:gd name="T13" fmla="*/ 0 60000 65536"/>
                          <a:gd name="T14" fmla="*/ 0 60000 65536"/>
                          <a:gd name="T15" fmla="*/ 0 w 95"/>
                          <a:gd name="T16" fmla="*/ 0 h 225"/>
                          <a:gd name="T17" fmla="*/ 95 w 95"/>
                          <a:gd name="T18" fmla="*/ 225 h 225"/>
                        </a:gdLst>
                        <a:ahLst/>
                        <a:cxnLst>
                          <a:cxn ang="T10">
                            <a:pos x="T0" y="T1"/>
                          </a:cxn>
                          <a:cxn ang="T11">
                            <a:pos x="T2" y="T3"/>
                          </a:cxn>
                          <a:cxn ang="T12">
                            <a:pos x="T4" y="T5"/>
                          </a:cxn>
                          <a:cxn ang="T13">
                            <a:pos x="T6" y="T7"/>
                          </a:cxn>
                          <a:cxn ang="T14">
                            <a:pos x="T8" y="T9"/>
                          </a:cxn>
                        </a:cxnLst>
                        <a:rect l="T15" t="T16" r="T17" b="T18"/>
                        <a:pathLst>
                          <a:path w="95" h="225">
                            <a:moveTo>
                              <a:pt x="0" y="20"/>
                            </a:moveTo>
                            <a:lnTo>
                              <a:pt x="78" y="225"/>
                            </a:lnTo>
                            <a:lnTo>
                              <a:pt x="95" y="204"/>
                            </a:lnTo>
                            <a:lnTo>
                              <a:pt x="17" y="0"/>
                            </a:lnTo>
                            <a:lnTo>
                              <a:pt x="0" y="20"/>
                            </a:lnTo>
                            <a:close/>
                          </a:path>
                        </a:pathLst>
                      </a:custGeom>
                      <a:solidFill>
                        <a:srgbClr val="000000"/>
                      </a:solidFill>
                      <a:ln w="9525">
                        <a:noFill/>
                        <a:round/>
                        <a:headEnd/>
                        <a:tailEnd/>
                      </a:ln>
                    </p:spPr>
                    <p:txBody>
                      <a:bodyPr/>
                      <a:lstStyle/>
                      <a:p>
                        <a:pPr eaLnBrk="0" hangingPunct="0"/>
                        <a:endParaRPr lang="en-US"/>
                      </a:p>
                    </p:txBody>
                  </p:sp>
                  <p:sp>
                    <p:nvSpPr>
                      <p:cNvPr id="44155" name="Line 339"/>
                      <p:cNvSpPr>
                        <a:spLocks noChangeShapeType="1"/>
                      </p:cNvSpPr>
                      <p:nvPr/>
                    </p:nvSpPr>
                    <p:spPr bwMode="auto">
                      <a:xfrm flipH="1">
                        <a:off x="4217" y="112"/>
                        <a:ext cx="10" cy="9"/>
                      </a:xfrm>
                      <a:prstGeom prst="line">
                        <a:avLst/>
                      </a:prstGeom>
                      <a:noFill/>
                      <a:ln w="3175">
                        <a:solidFill>
                          <a:srgbClr val="000000"/>
                        </a:solidFill>
                        <a:round/>
                        <a:headEnd/>
                        <a:tailEnd/>
                      </a:ln>
                    </p:spPr>
                    <p:txBody>
                      <a:bodyPr/>
                      <a:lstStyle/>
                      <a:p>
                        <a:endParaRPr lang="en-US"/>
                      </a:p>
                    </p:txBody>
                  </p:sp>
                  <p:sp>
                    <p:nvSpPr>
                      <p:cNvPr id="44156" name="Line 340"/>
                      <p:cNvSpPr>
                        <a:spLocks noChangeShapeType="1"/>
                      </p:cNvSpPr>
                      <p:nvPr/>
                    </p:nvSpPr>
                    <p:spPr bwMode="auto">
                      <a:xfrm flipH="1">
                        <a:off x="4203" y="78"/>
                        <a:ext cx="8" cy="8"/>
                      </a:xfrm>
                      <a:prstGeom prst="line">
                        <a:avLst/>
                      </a:prstGeom>
                      <a:noFill/>
                      <a:ln w="3175">
                        <a:solidFill>
                          <a:srgbClr val="000000"/>
                        </a:solidFill>
                        <a:round/>
                        <a:headEnd/>
                        <a:tailEnd/>
                      </a:ln>
                    </p:spPr>
                    <p:txBody>
                      <a:bodyPr/>
                      <a:lstStyle/>
                      <a:p>
                        <a:endParaRPr lang="en-US"/>
                      </a:p>
                    </p:txBody>
                  </p:sp>
                  <p:sp>
                    <p:nvSpPr>
                      <p:cNvPr id="44157" name="Freeform 341"/>
                      <p:cNvSpPr>
                        <a:spLocks/>
                      </p:cNvSpPr>
                      <p:nvPr/>
                    </p:nvSpPr>
                    <p:spPr bwMode="auto">
                      <a:xfrm>
                        <a:off x="4191" y="94"/>
                        <a:ext cx="31" cy="26"/>
                      </a:xfrm>
                      <a:custGeom>
                        <a:avLst/>
                        <a:gdLst>
                          <a:gd name="T0" fmla="*/ 0 w 155"/>
                          <a:gd name="T1" fmla="*/ 0 h 153"/>
                          <a:gd name="T2" fmla="*/ 0 w 155"/>
                          <a:gd name="T3" fmla="*/ 0 h 153"/>
                          <a:gd name="T4" fmla="*/ 0 w 155"/>
                          <a:gd name="T5" fmla="*/ 0 h 153"/>
                          <a:gd name="T6" fmla="*/ 0 w 155"/>
                          <a:gd name="T7" fmla="*/ 0 h 153"/>
                          <a:gd name="T8" fmla="*/ 0 w 155"/>
                          <a:gd name="T9" fmla="*/ 0 h 153"/>
                          <a:gd name="T10" fmla="*/ 0 60000 65536"/>
                          <a:gd name="T11" fmla="*/ 0 60000 65536"/>
                          <a:gd name="T12" fmla="*/ 0 60000 65536"/>
                          <a:gd name="T13" fmla="*/ 0 60000 65536"/>
                          <a:gd name="T14" fmla="*/ 0 60000 65536"/>
                          <a:gd name="T15" fmla="*/ 0 w 155"/>
                          <a:gd name="T16" fmla="*/ 0 h 153"/>
                          <a:gd name="T17" fmla="*/ 155 w 155"/>
                          <a:gd name="T18" fmla="*/ 153 h 153"/>
                        </a:gdLst>
                        <a:ahLst/>
                        <a:cxnLst>
                          <a:cxn ang="T10">
                            <a:pos x="T0" y="T1"/>
                          </a:cxn>
                          <a:cxn ang="T11">
                            <a:pos x="T2" y="T3"/>
                          </a:cxn>
                          <a:cxn ang="T12">
                            <a:pos x="T4" y="T5"/>
                          </a:cxn>
                          <a:cxn ang="T13">
                            <a:pos x="T6" y="T7"/>
                          </a:cxn>
                          <a:cxn ang="T14">
                            <a:pos x="T8" y="T9"/>
                          </a:cxn>
                        </a:cxnLst>
                        <a:rect l="T15" t="T16" r="T17" b="T18"/>
                        <a:pathLst>
                          <a:path w="155" h="153">
                            <a:moveTo>
                              <a:pt x="16" y="0"/>
                            </a:moveTo>
                            <a:lnTo>
                              <a:pt x="155" y="135"/>
                            </a:lnTo>
                            <a:lnTo>
                              <a:pt x="140" y="153"/>
                            </a:lnTo>
                            <a:lnTo>
                              <a:pt x="0" y="18"/>
                            </a:lnTo>
                            <a:lnTo>
                              <a:pt x="16" y="0"/>
                            </a:lnTo>
                            <a:close/>
                          </a:path>
                        </a:pathLst>
                      </a:custGeom>
                      <a:solidFill>
                        <a:srgbClr val="000000"/>
                      </a:solidFill>
                      <a:ln w="9525">
                        <a:noFill/>
                        <a:round/>
                        <a:headEnd/>
                        <a:tailEnd/>
                      </a:ln>
                    </p:spPr>
                    <p:txBody>
                      <a:bodyPr/>
                      <a:lstStyle/>
                      <a:p>
                        <a:pPr eaLnBrk="0" hangingPunct="0"/>
                        <a:endParaRPr lang="en-US"/>
                      </a:p>
                    </p:txBody>
                  </p:sp>
                  <p:sp>
                    <p:nvSpPr>
                      <p:cNvPr id="44158" name="Line 342"/>
                      <p:cNvSpPr>
                        <a:spLocks noChangeShapeType="1"/>
                      </p:cNvSpPr>
                      <p:nvPr/>
                    </p:nvSpPr>
                    <p:spPr bwMode="auto">
                      <a:xfrm>
                        <a:off x="4205" y="84"/>
                        <a:ext cx="2" cy="47"/>
                      </a:xfrm>
                      <a:prstGeom prst="line">
                        <a:avLst/>
                      </a:prstGeom>
                      <a:noFill/>
                      <a:ln w="3175">
                        <a:solidFill>
                          <a:srgbClr val="000000"/>
                        </a:solidFill>
                        <a:round/>
                        <a:headEnd/>
                        <a:tailEnd/>
                      </a:ln>
                    </p:spPr>
                    <p:txBody>
                      <a:bodyPr/>
                      <a:lstStyle/>
                      <a:p>
                        <a:endParaRPr lang="en-US"/>
                      </a:p>
                    </p:txBody>
                  </p:sp>
                  <p:sp>
                    <p:nvSpPr>
                      <p:cNvPr id="44159" name="Line 343"/>
                      <p:cNvSpPr>
                        <a:spLocks noChangeShapeType="1"/>
                      </p:cNvSpPr>
                      <p:nvPr/>
                    </p:nvSpPr>
                    <p:spPr bwMode="auto">
                      <a:xfrm flipH="1">
                        <a:off x="4188" y="92"/>
                        <a:ext cx="8" cy="7"/>
                      </a:xfrm>
                      <a:prstGeom prst="line">
                        <a:avLst/>
                      </a:prstGeom>
                      <a:noFill/>
                      <a:ln w="3175">
                        <a:solidFill>
                          <a:srgbClr val="000000"/>
                        </a:solidFill>
                        <a:round/>
                        <a:headEnd/>
                        <a:tailEnd/>
                      </a:ln>
                    </p:spPr>
                    <p:txBody>
                      <a:bodyPr/>
                      <a:lstStyle/>
                      <a:p>
                        <a:endParaRPr lang="en-US"/>
                      </a:p>
                    </p:txBody>
                  </p:sp>
                  <p:sp>
                    <p:nvSpPr>
                      <p:cNvPr id="44160" name="Line 344"/>
                      <p:cNvSpPr>
                        <a:spLocks noChangeShapeType="1"/>
                      </p:cNvSpPr>
                      <p:nvPr/>
                    </p:nvSpPr>
                    <p:spPr bwMode="auto">
                      <a:xfrm flipH="1">
                        <a:off x="4204" y="127"/>
                        <a:ext cx="7" cy="7"/>
                      </a:xfrm>
                      <a:prstGeom prst="line">
                        <a:avLst/>
                      </a:prstGeom>
                      <a:noFill/>
                      <a:ln w="3175">
                        <a:solidFill>
                          <a:srgbClr val="000000"/>
                        </a:solidFill>
                        <a:round/>
                        <a:headEnd/>
                        <a:tailEnd/>
                      </a:ln>
                    </p:spPr>
                    <p:txBody>
                      <a:bodyPr/>
                      <a:lstStyle/>
                      <a:p>
                        <a:endParaRPr lang="en-US"/>
                      </a:p>
                    </p:txBody>
                  </p:sp>
                </p:grpSp>
                <p:grpSp>
                  <p:nvGrpSpPr>
                    <p:cNvPr id="44105" name="Group 353"/>
                    <p:cNvGrpSpPr>
                      <a:grpSpLocks/>
                    </p:cNvGrpSpPr>
                    <p:nvPr/>
                  </p:nvGrpSpPr>
                  <p:grpSpPr bwMode="auto">
                    <a:xfrm>
                      <a:off x="4137" y="129"/>
                      <a:ext cx="56" cy="33"/>
                      <a:chOff x="4137" y="129"/>
                      <a:chExt cx="56" cy="33"/>
                    </a:xfrm>
                  </p:grpSpPr>
                  <p:sp>
                    <p:nvSpPr>
                      <p:cNvPr id="44147" name="Freeform 346"/>
                      <p:cNvSpPr>
                        <a:spLocks/>
                      </p:cNvSpPr>
                      <p:nvPr/>
                    </p:nvSpPr>
                    <p:spPr bwMode="auto">
                      <a:xfrm>
                        <a:off x="4140" y="142"/>
                        <a:ext cx="52" cy="8"/>
                      </a:xfrm>
                      <a:custGeom>
                        <a:avLst/>
                        <a:gdLst>
                          <a:gd name="T0" fmla="*/ 0 w 262"/>
                          <a:gd name="T1" fmla="*/ 0 h 49"/>
                          <a:gd name="T2" fmla="*/ 0 w 262"/>
                          <a:gd name="T3" fmla="*/ 0 h 49"/>
                          <a:gd name="T4" fmla="*/ 0 w 262"/>
                          <a:gd name="T5" fmla="*/ 0 h 49"/>
                          <a:gd name="T6" fmla="*/ 0 w 262"/>
                          <a:gd name="T7" fmla="*/ 0 h 49"/>
                          <a:gd name="T8" fmla="*/ 0 w 262"/>
                          <a:gd name="T9" fmla="*/ 0 h 49"/>
                          <a:gd name="T10" fmla="*/ 0 60000 65536"/>
                          <a:gd name="T11" fmla="*/ 0 60000 65536"/>
                          <a:gd name="T12" fmla="*/ 0 60000 65536"/>
                          <a:gd name="T13" fmla="*/ 0 60000 65536"/>
                          <a:gd name="T14" fmla="*/ 0 60000 65536"/>
                          <a:gd name="T15" fmla="*/ 0 w 262"/>
                          <a:gd name="T16" fmla="*/ 0 h 49"/>
                          <a:gd name="T17" fmla="*/ 262 w 262"/>
                          <a:gd name="T18" fmla="*/ 49 h 49"/>
                        </a:gdLst>
                        <a:ahLst/>
                        <a:cxnLst>
                          <a:cxn ang="T10">
                            <a:pos x="T0" y="T1"/>
                          </a:cxn>
                          <a:cxn ang="T11">
                            <a:pos x="T2" y="T3"/>
                          </a:cxn>
                          <a:cxn ang="T12">
                            <a:pos x="T4" y="T5"/>
                          </a:cxn>
                          <a:cxn ang="T13">
                            <a:pos x="T6" y="T7"/>
                          </a:cxn>
                          <a:cxn ang="T14">
                            <a:pos x="T8" y="T9"/>
                          </a:cxn>
                        </a:cxnLst>
                        <a:rect l="T15" t="T16" r="T17" b="T18"/>
                        <a:pathLst>
                          <a:path w="262" h="49">
                            <a:moveTo>
                              <a:pt x="0" y="21"/>
                            </a:moveTo>
                            <a:lnTo>
                              <a:pt x="243" y="49"/>
                            </a:lnTo>
                            <a:lnTo>
                              <a:pt x="262" y="29"/>
                            </a:lnTo>
                            <a:lnTo>
                              <a:pt x="18" y="0"/>
                            </a:lnTo>
                            <a:lnTo>
                              <a:pt x="0" y="21"/>
                            </a:lnTo>
                            <a:close/>
                          </a:path>
                        </a:pathLst>
                      </a:custGeom>
                      <a:solidFill>
                        <a:srgbClr val="000000"/>
                      </a:solidFill>
                      <a:ln w="9525">
                        <a:noFill/>
                        <a:round/>
                        <a:headEnd/>
                        <a:tailEnd/>
                      </a:ln>
                    </p:spPr>
                    <p:txBody>
                      <a:bodyPr/>
                      <a:lstStyle/>
                      <a:p>
                        <a:pPr eaLnBrk="0" hangingPunct="0"/>
                        <a:endParaRPr lang="en-US"/>
                      </a:p>
                    </p:txBody>
                  </p:sp>
                  <p:sp>
                    <p:nvSpPr>
                      <p:cNvPr id="44148" name="Line 347"/>
                      <p:cNvSpPr>
                        <a:spLocks noChangeShapeType="1"/>
                      </p:cNvSpPr>
                      <p:nvPr/>
                    </p:nvSpPr>
                    <p:spPr bwMode="auto">
                      <a:xfrm>
                        <a:off x="4153" y="133"/>
                        <a:ext cx="26" cy="26"/>
                      </a:xfrm>
                      <a:prstGeom prst="line">
                        <a:avLst/>
                      </a:prstGeom>
                      <a:noFill/>
                      <a:ln w="3175">
                        <a:solidFill>
                          <a:srgbClr val="000000"/>
                        </a:solidFill>
                        <a:round/>
                        <a:headEnd/>
                        <a:tailEnd/>
                      </a:ln>
                    </p:spPr>
                    <p:txBody>
                      <a:bodyPr/>
                      <a:lstStyle/>
                      <a:p>
                        <a:endParaRPr lang="en-US"/>
                      </a:p>
                    </p:txBody>
                  </p:sp>
                  <p:grpSp>
                    <p:nvGrpSpPr>
                      <p:cNvPr id="44149" name="Group 352"/>
                      <p:cNvGrpSpPr>
                        <a:grpSpLocks/>
                      </p:cNvGrpSpPr>
                      <p:nvPr/>
                    </p:nvGrpSpPr>
                    <p:grpSpPr bwMode="auto">
                      <a:xfrm>
                        <a:off x="4137" y="129"/>
                        <a:ext cx="56" cy="33"/>
                        <a:chOff x="4137" y="129"/>
                        <a:chExt cx="56" cy="33"/>
                      </a:xfrm>
                    </p:grpSpPr>
                    <p:sp>
                      <p:nvSpPr>
                        <p:cNvPr id="44150" name="Line 348"/>
                        <p:cNvSpPr>
                          <a:spLocks noChangeShapeType="1"/>
                        </p:cNvSpPr>
                        <p:nvPr/>
                      </p:nvSpPr>
                      <p:spPr bwMode="auto">
                        <a:xfrm flipH="1">
                          <a:off x="4175" y="155"/>
                          <a:ext cx="7" cy="7"/>
                        </a:xfrm>
                        <a:prstGeom prst="line">
                          <a:avLst/>
                        </a:prstGeom>
                        <a:noFill/>
                        <a:ln w="3175">
                          <a:solidFill>
                            <a:srgbClr val="000000"/>
                          </a:solidFill>
                          <a:round/>
                          <a:headEnd/>
                          <a:tailEnd/>
                        </a:ln>
                      </p:spPr>
                      <p:txBody>
                        <a:bodyPr/>
                        <a:lstStyle/>
                        <a:p>
                          <a:endParaRPr lang="en-US"/>
                        </a:p>
                      </p:txBody>
                    </p:sp>
                    <p:sp>
                      <p:nvSpPr>
                        <p:cNvPr id="44151" name="Line 349"/>
                        <p:cNvSpPr>
                          <a:spLocks noChangeShapeType="1"/>
                        </p:cNvSpPr>
                        <p:nvPr/>
                      </p:nvSpPr>
                      <p:spPr bwMode="auto">
                        <a:xfrm flipH="1">
                          <a:off x="4186" y="145"/>
                          <a:ext cx="7" cy="6"/>
                        </a:xfrm>
                        <a:prstGeom prst="line">
                          <a:avLst/>
                        </a:prstGeom>
                        <a:noFill/>
                        <a:ln w="3175">
                          <a:solidFill>
                            <a:srgbClr val="000000"/>
                          </a:solidFill>
                          <a:round/>
                          <a:headEnd/>
                          <a:tailEnd/>
                        </a:ln>
                      </p:spPr>
                      <p:txBody>
                        <a:bodyPr/>
                        <a:lstStyle/>
                        <a:p>
                          <a:endParaRPr lang="en-US"/>
                        </a:p>
                      </p:txBody>
                    </p:sp>
                    <p:sp>
                      <p:nvSpPr>
                        <p:cNvPr id="44152" name="Line 350"/>
                        <p:cNvSpPr>
                          <a:spLocks noChangeShapeType="1"/>
                        </p:cNvSpPr>
                        <p:nvPr/>
                      </p:nvSpPr>
                      <p:spPr bwMode="auto">
                        <a:xfrm flipH="1">
                          <a:off x="4149" y="129"/>
                          <a:ext cx="8" cy="7"/>
                        </a:xfrm>
                        <a:prstGeom prst="line">
                          <a:avLst/>
                        </a:prstGeom>
                        <a:noFill/>
                        <a:ln w="3175">
                          <a:solidFill>
                            <a:srgbClr val="000000"/>
                          </a:solidFill>
                          <a:round/>
                          <a:headEnd/>
                          <a:tailEnd/>
                        </a:ln>
                      </p:spPr>
                      <p:txBody>
                        <a:bodyPr/>
                        <a:lstStyle/>
                        <a:p>
                          <a:endParaRPr lang="en-US"/>
                        </a:p>
                      </p:txBody>
                    </p:sp>
                    <p:sp>
                      <p:nvSpPr>
                        <p:cNvPr id="44153" name="Line 351"/>
                        <p:cNvSpPr>
                          <a:spLocks noChangeShapeType="1"/>
                        </p:cNvSpPr>
                        <p:nvPr/>
                      </p:nvSpPr>
                      <p:spPr bwMode="auto">
                        <a:xfrm flipH="1">
                          <a:off x="4137" y="140"/>
                          <a:ext cx="7" cy="7"/>
                        </a:xfrm>
                        <a:prstGeom prst="line">
                          <a:avLst/>
                        </a:prstGeom>
                        <a:noFill/>
                        <a:ln w="3175">
                          <a:solidFill>
                            <a:srgbClr val="000000"/>
                          </a:solidFill>
                          <a:round/>
                          <a:headEnd/>
                          <a:tailEnd/>
                        </a:ln>
                      </p:spPr>
                      <p:txBody>
                        <a:bodyPr/>
                        <a:lstStyle/>
                        <a:p>
                          <a:endParaRPr lang="en-US"/>
                        </a:p>
                      </p:txBody>
                    </p:sp>
                  </p:grpSp>
                </p:grpSp>
                <p:grpSp>
                  <p:nvGrpSpPr>
                    <p:cNvPr id="44106" name="Group 358"/>
                    <p:cNvGrpSpPr>
                      <a:grpSpLocks/>
                    </p:cNvGrpSpPr>
                    <p:nvPr/>
                  </p:nvGrpSpPr>
                  <p:grpSpPr bwMode="auto">
                    <a:xfrm>
                      <a:off x="4357" y="136"/>
                      <a:ext cx="53" cy="26"/>
                      <a:chOff x="4357" y="136"/>
                      <a:chExt cx="53" cy="26"/>
                    </a:xfrm>
                  </p:grpSpPr>
                  <p:sp>
                    <p:nvSpPr>
                      <p:cNvPr id="44143" name="Freeform 354"/>
                      <p:cNvSpPr>
                        <a:spLocks/>
                      </p:cNvSpPr>
                      <p:nvPr/>
                    </p:nvSpPr>
                    <p:spPr bwMode="auto">
                      <a:xfrm>
                        <a:off x="4366" y="144"/>
                        <a:ext cx="42" cy="16"/>
                      </a:xfrm>
                      <a:custGeom>
                        <a:avLst/>
                        <a:gdLst>
                          <a:gd name="T0" fmla="*/ 0 w 210"/>
                          <a:gd name="T1" fmla="*/ 0 h 94"/>
                          <a:gd name="T2" fmla="*/ 0 w 210"/>
                          <a:gd name="T3" fmla="*/ 0 h 94"/>
                          <a:gd name="T4" fmla="*/ 0 w 210"/>
                          <a:gd name="T5" fmla="*/ 0 h 94"/>
                          <a:gd name="T6" fmla="*/ 0 w 210"/>
                          <a:gd name="T7" fmla="*/ 0 h 94"/>
                          <a:gd name="T8" fmla="*/ 0 w 210"/>
                          <a:gd name="T9" fmla="*/ 0 h 94"/>
                          <a:gd name="T10" fmla="*/ 0 60000 65536"/>
                          <a:gd name="T11" fmla="*/ 0 60000 65536"/>
                          <a:gd name="T12" fmla="*/ 0 60000 65536"/>
                          <a:gd name="T13" fmla="*/ 0 60000 65536"/>
                          <a:gd name="T14" fmla="*/ 0 60000 65536"/>
                          <a:gd name="T15" fmla="*/ 0 w 210"/>
                          <a:gd name="T16" fmla="*/ 0 h 94"/>
                          <a:gd name="T17" fmla="*/ 210 w 210"/>
                          <a:gd name="T18" fmla="*/ 94 h 94"/>
                        </a:gdLst>
                        <a:ahLst/>
                        <a:cxnLst>
                          <a:cxn ang="T10">
                            <a:pos x="T0" y="T1"/>
                          </a:cxn>
                          <a:cxn ang="T11">
                            <a:pos x="T2" y="T3"/>
                          </a:cxn>
                          <a:cxn ang="T12">
                            <a:pos x="T4" y="T5"/>
                          </a:cxn>
                          <a:cxn ang="T13">
                            <a:pos x="T6" y="T7"/>
                          </a:cxn>
                          <a:cxn ang="T14">
                            <a:pos x="T8" y="T9"/>
                          </a:cxn>
                        </a:cxnLst>
                        <a:rect l="T15" t="T16" r="T17" b="T18"/>
                        <a:pathLst>
                          <a:path w="210" h="94">
                            <a:moveTo>
                              <a:pt x="193" y="0"/>
                            </a:moveTo>
                            <a:lnTo>
                              <a:pt x="0" y="74"/>
                            </a:lnTo>
                            <a:lnTo>
                              <a:pt x="18" y="94"/>
                            </a:lnTo>
                            <a:lnTo>
                              <a:pt x="210" y="19"/>
                            </a:lnTo>
                            <a:lnTo>
                              <a:pt x="193" y="0"/>
                            </a:lnTo>
                            <a:close/>
                          </a:path>
                        </a:pathLst>
                      </a:custGeom>
                      <a:solidFill>
                        <a:srgbClr val="000000"/>
                      </a:solidFill>
                      <a:ln w="9525">
                        <a:noFill/>
                        <a:round/>
                        <a:headEnd/>
                        <a:tailEnd/>
                      </a:ln>
                    </p:spPr>
                    <p:txBody>
                      <a:bodyPr/>
                      <a:lstStyle/>
                      <a:p>
                        <a:pPr eaLnBrk="0" hangingPunct="0"/>
                        <a:endParaRPr lang="en-US"/>
                      </a:p>
                    </p:txBody>
                  </p:sp>
                  <p:sp>
                    <p:nvSpPr>
                      <p:cNvPr id="44144" name="Freeform 355"/>
                      <p:cNvSpPr>
                        <a:spLocks/>
                      </p:cNvSpPr>
                      <p:nvPr/>
                    </p:nvSpPr>
                    <p:spPr bwMode="auto">
                      <a:xfrm>
                        <a:off x="4360" y="138"/>
                        <a:ext cx="42" cy="16"/>
                      </a:xfrm>
                      <a:custGeom>
                        <a:avLst/>
                        <a:gdLst>
                          <a:gd name="T0" fmla="*/ 0 w 209"/>
                          <a:gd name="T1" fmla="*/ 0 h 94"/>
                          <a:gd name="T2" fmla="*/ 0 w 209"/>
                          <a:gd name="T3" fmla="*/ 0 h 94"/>
                          <a:gd name="T4" fmla="*/ 0 w 209"/>
                          <a:gd name="T5" fmla="*/ 0 h 94"/>
                          <a:gd name="T6" fmla="*/ 0 w 209"/>
                          <a:gd name="T7" fmla="*/ 0 h 94"/>
                          <a:gd name="T8" fmla="*/ 0 w 209"/>
                          <a:gd name="T9" fmla="*/ 0 h 94"/>
                          <a:gd name="T10" fmla="*/ 0 60000 65536"/>
                          <a:gd name="T11" fmla="*/ 0 60000 65536"/>
                          <a:gd name="T12" fmla="*/ 0 60000 65536"/>
                          <a:gd name="T13" fmla="*/ 0 60000 65536"/>
                          <a:gd name="T14" fmla="*/ 0 60000 65536"/>
                          <a:gd name="T15" fmla="*/ 0 w 209"/>
                          <a:gd name="T16" fmla="*/ 0 h 94"/>
                          <a:gd name="T17" fmla="*/ 209 w 209"/>
                          <a:gd name="T18" fmla="*/ 94 h 94"/>
                        </a:gdLst>
                        <a:ahLst/>
                        <a:cxnLst>
                          <a:cxn ang="T10">
                            <a:pos x="T0" y="T1"/>
                          </a:cxn>
                          <a:cxn ang="T11">
                            <a:pos x="T2" y="T3"/>
                          </a:cxn>
                          <a:cxn ang="T12">
                            <a:pos x="T4" y="T5"/>
                          </a:cxn>
                          <a:cxn ang="T13">
                            <a:pos x="T6" y="T7"/>
                          </a:cxn>
                          <a:cxn ang="T14">
                            <a:pos x="T8" y="T9"/>
                          </a:cxn>
                        </a:cxnLst>
                        <a:rect l="T15" t="T16" r="T17" b="T18"/>
                        <a:pathLst>
                          <a:path w="209" h="94">
                            <a:moveTo>
                              <a:pt x="192" y="0"/>
                            </a:moveTo>
                            <a:lnTo>
                              <a:pt x="0" y="75"/>
                            </a:lnTo>
                            <a:lnTo>
                              <a:pt x="18" y="94"/>
                            </a:lnTo>
                            <a:lnTo>
                              <a:pt x="209" y="19"/>
                            </a:lnTo>
                            <a:lnTo>
                              <a:pt x="192" y="0"/>
                            </a:lnTo>
                            <a:close/>
                          </a:path>
                        </a:pathLst>
                      </a:custGeom>
                      <a:solidFill>
                        <a:srgbClr val="000000"/>
                      </a:solidFill>
                      <a:ln w="9525">
                        <a:noFill/>
                        <a:round/>
                        <a:headEnd/>
                        <a:tailEnd/>
                      </a:ln>
                    </p:spPr>
                    <p:txBody>
                      <a:bodyPr/>
                      <a:lstStyle/>
                      <a:p>
                        <a:pPr eaLnBrk="0" hangingPunct="0"/>
                        <a:endParaRPr lang="en-US"/>
                      </a:p>
                    </p:txBody>
                  </p:sp>
                  <p:sp>
                    <p:nvSpPr>
                      <p:cNvPr id="44145" name="Line 356"/>
                      <p:cNvSpPr>
                        <a:spLocks noChangeShapeType="1"/>
                      </p:cNvSpPr>
                      <p:nvPr/>
                    </p:nvSpPr>
                    <p:spPr bwMode="auto">
                      <a:xfrm>
                        <a:off x="4396" y="136"/>
                        <a:ext cx="14" cy="13"/>
                      </a:xfrm>
                      <a:prstGeom prst="line">
                        <a:avLst/>
                      </a:prstGeom>
                      <a:noFill/>
                      <a:ln w="3175">
                        <a:solidFill>
                          <a:srgbClr val="000000"/>
                        </a:solidFill>
                        <a:round/>
                        <a:headEnd/>
                        <a:tailEnd/>
                      </a:ln>
                    </p:spPr>
                    <p:txBody>
                      <a:bodyPr/>
                      <a:lstStyle/>
                      <a:p>
                        <a:endParaRPr lang="en-US"/>
                      </a:p>
                    </p:txBody>
                  </p:sp>
                  <p:sp>
                    <p:nvSpPr>
                      <p:cNvPr id="44146" name="Line 357"/>
                      <p:cNvSpPr>
                        <a:spLocks noChangeShapeType="1"/>
                      </p:cNvSpPr>
                      <p:nvPr/>
                    </p:nvSpPr>
                    <p:spPr bwMode="auto">
                      <a:xfrm>
                        <a:off x="4357" y="149"/>
                        <a:ext cx="15" cy="13"/>
                      </a:xfrm>
                      <a:prstGeom prst="line">
                        <a:avLst/>
                      </a:prstGeom>
                      <a:noFill/>
                      <a:ln w="3175">
                        <a:solidFill>
                          <a:srgbClr val="000000"/>
                        </a:solidFill>
                        <a:round/>
                        <a:headEnd/>
                        <a:tailEnd/>
                      </a:ln>
                    </p:spPr>
                    <p:txBody>
                      <a:bodyPr/>
                      <a:lstStyle/>
                      <a:p>
                        <a:endParaRPr lang="en-US"/>
                      </a:p>
                    </p:txBody>
                  </p:sp>
                </p:grpSp>
                <p:grpSp>
                  <p:nvGrpSpPr>
                    <p:cNvPr id="44107" name="Group 365"/>
                    <p:cNvGrpSpPr>
                      <a:grpSpLocks/>
                    </p:cNvGrpSpPr>
                    <p:nvPr/>
                  </p:nvGrpSpPr>
                  <p:grpSpPr bwMode="auto">
                    <a:xfrm>
                      <a:off x="4374" y="193"/>
                      <a:ext cx="37" cy="25"/>
                      <a:chOff x="4374" y="193"/>
                      <a:chExt cx="37" cy="25"/>
                    </a:xfrm>
                  </p:grpSpPr>
                  <p:sp>
                    <p:nvSpPr>
                      <p:cNvPr id="44137" name="Line 359"/>
                      <p:cNvSpPr>
                        <a:spLocks noChangeShapeType="1"/>
                      </p:cNvSpPr>
                      <p:nvPr/>
                    </p:nvSpPr>
                    <p:spPr bwMode="auto">
                      <a:xfrm flipV="1">
                        <a:off x="4410" y="193"/>
                        <a:ext cx="1" cy="25"/>
                      </a:xfrm>
                      <a:prstGeom prst="line">
                        <a:avLst/>
                      </a:prstGeom>
                      <a:noFill/>
                      <a:ln w="3175">
                        <a:solidFill>
                          <a:srgbClr val="000000"/>
                        </a:solidFill>
                        <a:round/>
                        <a:headEnd/>
                        <a:tailEnd/>
                      </a:ln>
                    </p:spPr>
                    <p:txBody>
                      <a:bodyPr/>
                      <a:lstStyle/>
                      <a:p>
                        <a:endParaRPr lang="en-US"/>
                      </a:p>
                    </p:txBody>
                  </p:sp>
                  <p:grpSp>
                    <p:nvGrpSpPr>
                      <p:cNvPr id="44138" name="Group 363"/>
                      <p:cNvGrpSpPr>
                        <a:grpSpLocks/>
                      </p:cNvGrpSpPr>
                      <p:nvPr/>
                    </p:nvGrpSpPr>
                    <p:grpSpPr bwMode="auto">
                      <a:xfrm>
                        <a:off x="4374" y="195"/>
                        <a:ext cx="36" cy="20"/>
                        <a:chOff x="4374" y="195"/>
                        <a:chExt cx="36" cy="20"/>
                      </a:xfrm>
                    </p:grpSpPr>
                    <p:sp>
                      <p:nvSpPr>
                        <p:cNvPr id="44140" name="Rectangle 360"/>
                        <p:cNvSpPr>
                          <a:spLocks noChangeArrowheads="1"/>
                        </p:cNvSpPr>
                        <p:nvPr/>
                      </p:nvSpPr>
                      <p:spPr bwMode="auto">
                        <a:xfrm>
                          <a:off x="4374" y="195"/>
                          <a:ext cx="36" cy="5"/>
                        </a:xfrm>
                        <a:prstGeom prst="rect">
                          <a:avLst/>
                        </a:prstGeom>
                        <a:solidFill>
                          <a:srgbClr val="000000"/>
                        </a:solidFill>
                        <a:ln w="9525">
                          <a:noFill/>
                          <a:miter lim="800000"/>
                          <a:headEnd/>
                          <a:tailEnd/>
                        </a:ln>
                      </p:spPr>
                      <p:txBody>
                        <a:bodyPr/>
                        <a:lstStyle/>
                        <a:p>
                          <a:pPr eaLnBrk="0" hangingPunct="0"/>
                          <a:endParaRPr lang="en-US"/>
                        </a:p>
                      </p:txBody>
                    </p:sp>
                    <p:sp>
                      <p:nvSpPr>
                        <p:cNvPr id="44141" name="Rectangle 361"/>
                        <p:cNvSpPr>
                          <a:spLocks noChangeArrowheads="1"/>
                        </p:cNvSpPr>
                        <p:nvPr/>
                      </p:nvSpPr>
                      <p:spPr bwMode="auto">
                        <a:xfrm>
                          <a:off x="4374" y="203"/>
                          <a:ext cx="36" cy="4"/>
                        </a:xfrm>
                        <a:prstGeom prst="rect">
                          <a:avLst/>
                        </a:prstGeom>
                        <a:solidFill>
                          <a:srgbClr val="000000"/>
                        </a:solidFill>
                        <a:ln w="9525">
                          <a:noFill/>
                          <a:miter lim="800000"/>
                          <a:headEnd/>
                          <a:tailEnd/>
                        </a:ln>
                      </p:spPr>
                      <p:txBody>
                        <a:bodyPr/>
                        <a:lstStyle/>
                        <a:p>
                          <a:pPr eaLnBrk="0" hangingPunct="0"/>
                          <a:endParaRPr lang="en-US"/>
                        </a:p>
                      </p:txBody>
                    </p:sp>
                    <p:sp>
                      <p:nvSpPr>
                        <p:cNvPr id="44142" name="Rectangle 362"/>
                        <p:cNvSpPr>
                          <a:spLocks noChangeArrowheads="1"/>
                        </p:cNvSpPr>
                        <p:nvPr/>
                      </p:nvSpPr>
                      <p:spPr bwMode="auto">
                        <a:xfrm>
                          <a:off x="4374" y="211"/>
                          <a:ext cx="36" cy="4"/>
                        </a:xfrm>
                        <a:prstGeom prst="rect">
                          <a:avLst/>
                        </a:prstGeom>
                        <a:solidFill>
                          <a:srgbClr val="000000"/>
                        </a:solidFill>
                        <a:ln w="9525">
                          <a:noFill/>
                          <a:miter lim="800000"/>
                          <a:headEnd/>
                          <a:tailEnd/>
                        </a:ln>
                      </p:spPr>
                      <p:txBody>
                        <a:bodyPr/>
                        <a:lstStyle/>
                        <a:p>
                          <a:pPr eaLnBrk="0" hangingPunct="0"/>
                          <a:endParaRPr lang="en-US"/>
                        </a:p>
                      </p:txBody>
                    </p:sp>
                  </p:grpSp>
                  <p:sp>
                    <p:nvSpPr>
                      <p:cNvPr id="44139" name="Line 364"/>
                      <p:cNvSpPr>
                        <a:spLocks noChangeShapeType="1"/>
                      </p:cNvSpPr>
                      <p:nvPr/>
                    </p:nvSpPr>
                    <p:spPr bwMode="auto">
                      <a:xfrm flipV="1">
                        <a:off x="4374" y="193"/>
                        <a:ext cx="1" cy="25"/>
                      </a:xfrm>
                      <a:prstGeom prst="line">
                        <a:avLst/>
                      </a:prstGeom>
                      <a:noFill/>
                      <a:ln w="3175">
                        <a:solidFill>
                          <a:srgbClr val="000000"/>
                        </a:solidFill>
                        <a:round/>
                        <a:headEnd/>
                        <a:tailEnd/>
                      </a:ln>
                    </p:spPr>
                    <p:txBody>
                      <a:bodyPr/>
                      <a:lstStyle/>
                      <a:p>
                        <a:endParaRPr lang="en-US"/>
                      </a:p>
                    </p:txBody>
                  </p:sp>
                </p:grpSp>
                <p:grpSp>
                  <p:nvGrpSpPr>
                    <p:cNvPr id="44108" name="Group 372"/>
                    <p:cNvGrpSpPr>
                      <a:grpSpLocks/>
                    </p:cNvGrpSpPr>
                    <p:nvPr/>
                  </p:nvGrpSpPr>
                  <p:grpSpPr bwMode="auto">
                    <a:xfrm>
                      <a:off x="4258" y="299"/>
                      <a:ext cx="30" cy="35"/>
                      <a:chOff x="4258" y="299"/>
                      <a:chExt cx="30" cy="35"/>
                    </a:xfrm>
                  </p:grpSpPr>
                  <p:sp>
                    <p:nvSpPr>
                      <p:cNvPr id="44131" name="Line 366"/>
                      <p:cNvSpPr>
                        <a:spLocks noChangeShapeType="1"/>
                      </p:cNvSpPr>
                      <p:nvPr/>
                    </p:nvSpPr>
                    <p:spPr bwMode="auto">
                      <a:xfrm>
                        <a:off x="4258" y="333"/>
                        <a:ext cx="30" cy="1"/>
                      </a:xfrm>
                      <a:prstGeom prst="line">
                        <a:avLst/>
                      </a:prstGeom>
                      <a:noFill/>
                      <a:ln w="3175">
                        <a:solidFill>
                          <a:srgbClr val="000000"/>
                        </a:solidFill>
                        <a:round/>
                        <a:headEnd/>
                        <a:tailEnd/>
                      </a:ln>
                    </p:spPr>
                    <p:txBody>
                      <a:bodyPr/>
                      <a:lstStyle/>
                      <a:p>
                        <a:endParaRPr lang="en-US"/>
                      </a:p>
                    </p:txBody>
                  </p:sp>
                  <p:grpSp>
                    <p:nvGrpSpPr>
                      <p:cNvPr id="44132" name="Group 370"/>
                      <p:cNvGrpSpPr>
                        <a:grpSpLocks/>
                      </p:cNvGrpSpPr>
                      <p:nvPr/>
                    </p:nvGrpSpPr>
                    <p:grpSpPr bwMode="auto">
                      <a:xfrm>
                        <a:off x="4261" y="299"/>
                        <a:ext cx="24" cy="34"/>
                        <a:chOff x="4261" y="299"/>
                        <a:chExt cx="24" cy="34"/>
                      </a:xfrm>
                    </p:grpSpPr>
                    <p:sp>
                      <p:nvSpPr>
                        <p:cNvPr id="44134" name="Rectangle 367"/>
                        <p:cNvSpPr>
                          <a:spLocks noChangeArrowheads="1"/>
                        </p:cNvSpPr>
                        <p:nvPr/>
                      </p:nvSpPr>
                      <p:spPr bwMode="auto">
                        <a:xfrm>
                          <a:off x="4261" y="299"/>
                          <a:ext cx="5" cy="34"/>
                        </a:xfrm>
                        <a:prstGeom prst="rect">
                          <a:avLst/>
                        </a:prstGeom>
                        <a:solidFill>
                          <a:srgbClr val="000000"/>
                        </a:solidFill>
                        <a:ln w="9525">
                          <a:noFill/>
                          <a:miter lim="800000"/>
                          <a:headEnd/>
                          <a:tailEnd/>
                        </a:ln>
                      </p:spPr>
                      <p:txBody>
                        <a:bodyPr/>
                        <a:lstStyle/>
                        <a:p>
                          <a:pPr eaLnBrk="0" hangingPunct="0"/>
                          <a:endParaRPr lang="en-US"/>
                        </a:p>
                      </p:txBody>
                    </p:sp>
                    <p:sp>
                      <p:nvSpPr>
                        <p:cNvPr id="44135" name="Freeform 368"/>
                        <p:cNvSpPr>
                          <a:spLocks/>
                        </p:cNvSpPr>
                        <p:nvPr/>
                      </p:nvSpPr>
                      <p:spPr bwMode="auto">
                        <a:xfrm>
                          <a:off x="4274" y="299"/>
                          <a:ext cx="11" cy="34"/>
                        </a:xfrm>
                        <a:custGeom>
                          <a:avLst/>
                          <a:gdLst>
                            <a:gd name="T0" fmla="*/ 0 w 52"/>
                            <a:gd name="T1" fmla="*/ 0 h 201"/>
                            <a:gd name="T2" fmla="*/ 0 w 52"/>
                            <a:gd name="T3" fmla="*/ 0 h 201"/>
                            <a:gd name="T4" fmla="*/ 0 w 52"/>
                            <a:gd name="T5" fmla="*/ 0 h 201"/>
                            <a:gd name="T6" fmla="*/ 0 w 52"/>
                            <a:gd name="T7" fmla="*/ 0 h 201"/>
                            <a:gd name="T8" fmla="*/ 0 w 52"/>
                            <a:gd name="T9" fmla="*/ 0 h 201"/>
                            <a:gd name="T10" fmla="*/ 0 60000 65536"/>
                            <a:gd name="T11" fmla="*/ 0 60000 65536"/>
                            <a:gd name="T12" fmla="*/ 0 60000 65536"/>
                            <a:gd name="T13" fmla="*/ 0 60000 65536"/>
                            <a:gd name="T14" fmla="*/ 0 60000 65536"/>
                            <a:gd name="T15" fmla="*/ 0 w 52"/>
                            <a:gd name="T16" fmla="*/ 0 h 201"/>
                            <a:gd name="T17" fmla="*/ 52 w 52"/>
                            <a:gd name="T18" fmla="*/ 201 h 201"/>
                          </a:gdLst>
                          <a:ahLst/>
                          <a:cxnLst>
                            <a:cxn ang="T10">
                              <a:pos x="T0" y="T1"/>
                            </a:cxn>
                            <a:cxn ang="T11">
                              <a:pos x="T2" y="T3"/>
                            </a:cxn>
                            <a:cxn ang="T12">
                              <a:pos x="T4" y="T5"/>
                            </a:cxn>
                            <a:cxn ang="T13">
                              <a:pos x="T6" y="T7"/>
                            </a:cxn>
                            <a:cxn ang="T14">
                              <a:pos x="T8" y="T9"/>
                            </a:cxn>
                          </a:cxnLst>
                          <a:rect l="T15" t="T16" r="T17" b="T18"/>
                          <a:pathLst>
                            <a:path w="52" h="201">
                              <a:moveTo>
                                <a:pt x="0" y="0"/>
                              </a:moveTo>
                              <a:lnTo>
                                <a:pt x="23" y="0"/>
                              </a:lnTo>
                              <a:lnTo>
                                <a:pt x="52" y="201"/>
                              </a:lnTo>
                              <a:lnTo>
                                <a:pt x="29" y="201"/>
                              </a:lnTo>
                              <a:lnTo>
                                <a:pt x="0" y="0"/>
                              </a:lnTo>
                              <a:close/>
                            </a:path>
                          </a:pathLst>
                        </a:custGeom>
                        <a:solidFill>
                          <a:srgbClr val="000000"/>
                        </a:solidFill>
                        <a:ln w="9525">
                          <a:noFill/>
                          <a:round/>
                          <a:headEnd/>
                          <a:tailEnd/>
                        </a:ln>
                      </p:spPr>
                      <p:txBody>
                        <a:bodyPr/>
                        <a:lstStyle/>
                        <a:p>
                          <a:pPr eaLnBrk="0" hangingPunct="0"/>
                          <a:endParaRPr lang="en-US"/>
                        </a:p>
                      </p:txBody>
                    </p:sp>
                    <p:sp>
                      <p:nvSpPr>
                        <p:cNvPr id="44136" name="Line 369"/>
                        <p:cNvSpPr>
                          <a:spLocks noChangeShapeType="1"/>
                        </p:cNvSpPr>
                        <p:nvPr/>
                      </p:nvSpPr>
                      <p:spPr bwMode="auto">
                        <a:xfrm flipH="1">
                          <a:off x="4266" y="299"/>
                          <a:ext cx="8" cy="34"/>
                        </a:xfrm>
                        <a:prstGeom prst="line">
                          <a:avLst/>
                        </a:prstGeom>
                        <a:noFill/>
                        <a:ln w="3175">
                          <a:solidFill>
                            <a:srgbClr val="000000"/>
                          </a:solidFill>
                          <a:round/>
                          <a:headEnd/>
                          <a:tailEnd/>
                        </a:ln>
                      </p:spPr>
                      <p:txBody>
                        <a:bodyPr/>
                        <a:lstStyle/>
                        <a:p>
                          <a:endParaRPr lang="en-US"/>
                        </a:p>
                      </p:txBody>
                    </p:sp>
                  </p:grpSp>
                  <p:sp>
                    <p:nvSpPr>
                      <p:cNvPr id="44133" name="Line 371"/>
                      <p:cNvSpPr>
                        <a:spLocks noChangeShapeType="1"/>
                      </p:cNvSpPr>
                      <p:nvPr/>
                    </p:nvSpPr>
                    <p:spPr bwMode="auto">
                      <a:xfrm>
                        <a:off x="4258" y="299"/>
                        <a:ext cx="30" cy="1"/>
                      </a:xfrm>
                      <a:prstGeom prst="line">
                        <a:avLst/>
                      </a:prstGeom>
                      <a:noFill/>
                      <a:ln w="3175">
                        <a:solidFill>
                          <a:srgbClr val="000000"/>
                        </a:solidFill>
                        <a:round/>
                        <a:headEnd/>
                        <a:tailEnd/>
                      </a:ln>
                    </p:spPr>
                    <p:txBody>
                      <a:bodyPr/>
                      <a:lstStyle/>
                      <a:p>
                        <a:endParaRPr lang="en-US"/>
                      </a:p>
                    </p:txBody>
                  </p:sp>
                </p:grpSp>
                <p:grpSp>
                  <p:nvGrpSpPr>
                    <p:cNvPr id="44109" name="Group 382"/>
                    <p:cNvGrpSpPr>
                      <a:grpSpLocks/>
                    </p:cNvGrpSpPr>
                    <p:nvPr/>
                  </p:nvGrpSpPr>
                  <p:grpSpPr bwMode="auto">
                    <a:xfrm>
                      <a:off x="4345" y="248"/>
                      <a:ext cx="66" cy="37"/>
                      <a:chOff x="4345" y="248"/>
                      <a:chExt cx="66" cy="37"/>
                    </a:xfrm>
                  </p:grpSpPr>
                  <p:sp>
                    <p:nvSpPr>
                      <p:cNvPr id="44122" name="Freeform 373"/>
                      <p:cNvSpPr>
                        <a:spLocks/>
                      </p:cNvSpPr>
                      <p:nvPr/>
                    </p:nvSpPr>
                    <p:spPr bwMode="auto">
                      <a:xfrm>
                        <a:off x="4348" y="268"/>
                        <a:ext cx="42" cy="15"/>
                      </a:xfrm>
                      <a:custGeom>
                        <a:avLst/>
                        <a:gdLst>
                          <a:gd name="T0" fmla="*/ 0 w 211"/>
                          <a:gd name="T1" fmla="*/ 0 h 94"/>
                          <a:gd name="T2" fmla="*/ 0 w 211"/>
                          <a:gd name="T3" fmla="*/ 0 h 94"/>
                          <a:gd name="T4" fmla="*/ 0 w 211"/>
                          <a:gd name="T5" fmla="*/ 0 h 94"/>
                          <a:gd name="T6" fmla="*/ 0 w 211"/>
                          <a:gd name="T7" fmla="*/ 0 h 94"/>
                          <a:gd name="T8" fmla="*/ 0 w 211"/>
                          <a:gd name="T9" fmla="*/ 0 h 94"/>
                          <a:gd name="T10" fmla="*/ 0 60000 65536"/>
                          <a:gd name="T11" fmla="*/ 0 60000 65536"/>
                          <a:gd name="T12" fmla="*/ 0 60000 65536"/>
                          <a:gd name="T13" fmla="*/ 0 60000 65536"/>
                          <a:gd name="T14" fmla="*/ 0 60000 65536"/>
                          <a:gd name="T15" fmla="*/ 0 w 211"/>
                          <a:gd name="T16" fmla="*/ 0 h 94"/>
                          <a:gd name="T17" fmla="*/ 211 w 211"/>
                          <a:gd name="T18" fmla="*/ 94 h 94"/>
                        </a:gdLst>
                        <a:ahLst/>
                        <a:cxnLst>
                          <a:cxn ang="T10">
                            <a:pos x="T0" y="T1"/>
                          </a:cxn>
                          <a:cxn ang="T11">
                            <a:pos x="T2" y="T3"/>
                          </a:cxn>
                          <a:cxn ang="T12">
                            <a:pos x="T4" y="T5"/>
                          </a:cxn>
                          <a:cxn ang="T13">
                            <a:pos x="T6" y="T7"/>
                          </a:cxn>
                          <a:cxn ang="T14">
                            <a:pos x="T8" y="T9"/>
                          </a:cxn>
                        </a:cxnLst>
                        <a:rect l="T15" t="T16" r="T17" b="T18"/>
                        <a:pathLst>
                          <a:path w="211" h="94">
                            <a:moveTo>
                              <a:pt x="194" y="94"/>
                            </a:moveTo>
                            <a:lnTo>
                              <a:pt x="0" y="19"/>
                            </a:lnTo>
                            <a:lnTo>
                              <a:pt x="19" y="0"/>
                            </a:lnTo>
                            <a:lnTo>
                              <a:pt x="211" y="75"/>
                            </a:lnTo>
                            <a:lnTo>
                              <a:pt x="194" y="94"/>
                            </a:lnTo>
                            <a:close/>
                          </a:path>
                        </a:pathLst>
                      </a:custGeom>
                      <a:solidFill>
                        <a:srgbClr val="000000"/>
                      </a:solidFill>
                      <a:ln w="9525">
                        <a:noFill/>
                        <a:round/>
                        <a:headEnd/>
                        <a:tailEnd/>
                      </a:ln>
                    </p:spPr>
                    <p:txBody>
                      <a:bodyPr/>
                      <a:lstStyle/>
                      <a:p>
                        <a:pPr eaLnBrk="0" hangingPunct="0"/>
                        <a:endParaRPr lang="en-US"/>
                      </a:p>
                    </p:txBody>
                  </p:sp>
                  <p:grpSp>
                    <p:nvGrpSpPr>
                      <p:cNvPr id="44123" name="Group 381"/>
                      <p:cNvGrpSpPr>
                        <a:grpSpLocks/>
                      </p:cNvGrpSpPr>
                      <p:nvPr/>
                    </p:nvGrpSpPr>
                    <p:grpSpPr bwMode="auto">
                      <a:xfrm>
                        <a:off x="4345" y="248"/>
                        <a:ext cx="66" cy="37"/>
                        <a:chOff x="4345" y="248"/>
                        <a:chExt cx="66" cy="37"/>
                      </a:xfrm>
                    </p:grpSpPr>
                    <p:sp>
                      <p:nvSpPr>
                        <p:cNvPr id="44124" name="Freeform 374"/>
                        <p:cNvSpPr>
                          <a:spLocks/>
                        </p:cNvSpPr>
                        <p:nvPr/>
                      </p:nvSpPr>
                      <p:spPr bwMode="auto">
                        <a:xfrm>
                          <a:off x="4361" y="256"/>
                          <a:ext cx="42" cy="16"/>
                        </a:xfrm>
                        <a:custGeom>
                          <a:avLst/>
                          <a:gdLst>
                            <a:gd name="T0" fmla="*/ 0 w 211"/>
                            <a:gd name="T1" fmla="*/ 0 h 94"/>
                            <a:gd name="T2" fmla="*/ 0 w 211"/>
                            <a:gd name="T3" fmla="*/ 0 h 94"/>
                            <a:gd name="T4" fmla="*/ 0 w 211"/>
                            <a:gd name="T5" fmla="*/ 0 h 94"/>
                            <a:gd name="T6" fmla="*/ 0 w 211"/>
                            <a:gd name="T7" fmla="*/ 0 h 94"/>
                            <a:gd name="T8" fmla="*/ 0 w 211"/>
                            <a:gd name="T9" fmla="*/ 0 h 94"/>
                            <a:gd name="T10" fmla="*/ 0 60000 65536"/>
                            <a:gd name="T11" fmla="*/ 0 60000 65536"/>
                            <a:gd name="T12" fmla="*/ 0 60000 65536"/>
                            <a:gd name="T13" fmla="*/ 0 60000 65536"/>
                            <a:gd name="T14" fmla="*/ 0 60000 65536"/>
                            <a:gd name="T15" fmla="*/ 0 w 211"/>
                            <a:gd name="T16" fmla="*/ 0 h 94"/>
                            <a:gd name="T17" fmla="*/ 211 w 211"/>
                            <a:gd name="T18" fmla="*/ 94 h 94"/>
                          </a:gdLst>
                          <a:ahLst/>
                          <a:cxnLst>
                            <a:cxn ang="T10">
                              <a:pos x="T0" y="T1"/>
                            </a:cxn>
                            <a:cxn ang="T11">
                              <a:pos x="T2" y="T3"/>
                            </a:cxn>
                            <a:cxn ang="T12">
                              <a:pos x="T4" y="T5"/>
                            </a:cxn>
                            <a:cxn ang="T13">
                              <a:pos x="T6" y="T7"/>
                            </a:cxn>
                            <a:cxn ang="T14">
                              <a:pos x="T8" y="T9"/>
                            </a:cxn>
                          </a:cxnLst>
                          <a:rect l="T15" t="T16" r="T17" b="T18"/>
                          <a:pathLst>
                            <a:path w="211" h="94">
                              <a:moveTo>
                                <a:pt x="194" y="94"/>
                              </a:moveTo>
                              <a:lnTo>
                                <a:pt x="0" y="19"/>
                              </a:lnTo>
                              <a:lnTo>
                                <a:pt x="20" y="0"/>
                              </a:lnTo>
                              <a:lnTo>
                                <a:pt x="211" y="75"/>
                              </a:lnTo>
                              <a:lnTo>
                                <a:pt x="194" y="94"/>
                              </a:lnTo>
                              <a:close/>
                            </a:path>
                          </a:pathLst>
                        </a:custGeom>
                        <a:solidFill>
                          <a:srgbClr val="000000"/>
                        </a:solidFill>
                        <a:ln w="9525">
                          <a:noFill/>
                          <a:round/>
                          <a:headEnd/>
                          <a:tailEnd/>
                        </a:ln>
                      </p:spPr>
                      <p:txBody>
                        <a:bodyPr/>
                        <a:lstStyle/>
                        <a:p>
                          <a:pPr eaLnBrk="0" hangingPunct="0"/>
                          <a:endParaRPr lang="en-US"/>
                        </a:p>
                      </p:txBody>
                    </p:sp>
                    <p:grpSp>
                      <p:nvGrpSpPr>
                        <p:cNvPr id="44125" name="Group 377"/>
                        <p:cNvGrpSpPr>
                          <a:grpSpLocks/>
                        </p:cNvGrpSpPr>
                        <p:nvPr/>
                      </p:nvGrpSpPr>
                      <p:grpSpPr bwMode="auto">
                        <a:xfrm>
                          <a:off x="4354" y="250"/>
                          <a:ext cx="55" cy="28"/>
                          <a:chOff x="4354" y="250"/>
                          <a:chExt cx="55" cy="28"/>
                        </a:xfrm>
                      </p:grpSpPr>
                      <p:sp>
                        <p:nvSpPr>
                          <p:cNvPr id="44129" name="Freeform 375"/>
                          <p:cNvSpPr>
                            <a:spLocks/>
                          </p:cNvSpPr>
                          <p:nvPr/>
                        </p:nvSpPr>
                        <p:spPr bwMode="auto">
                          <a:xfrm>
                            <a:off x="4367" y="250"/>
                            <a:ext cx="42" cy="16"/>
                          </a:xfrm>
                          <a:custGeom>
                            <a:avLst/>
                            <a:gdLst>
                              <a:gd name="T0" fmla="*/ 0 w 210"/>
                              <a:gd name="T1" fmla="*/ 0 h 93"/>
                              <a:gd name="T2" fmla="*/ 0 w 210"/>
                              <a:gd name="T3" fmla="*/ 0 h 93"/>
                              <a:gd name="T4" fmla="*/ 0 w 210"/>
                              <a:gd name="T5" fmla="*/ 0 h 93"/>
                              <a:gd name="T6" fmla="*/ 0 w 210"/>
                              <a:gd name="T7" fmla="*/ 0 h 93"/>
                              <a:gd name="T8" fmla="*/ 0 w 210"/>
                              <a:gd name="T9" fmla="*/ 0 h 93"/>
                              <a:gd name="T10" fmla="*/ 0 60000 65536"/>
                              <a:gd name="T11" fmla="*/ 0 60000 65536"/>
                              <a:gd name="T12" fmla="*/ 0 60000 65536"/>
                              <a:gd name="T13" fmla="*/ 0 60000 65536"/>
                              <a:gd name="T14" fmla="*/ 0 60000 65536"/>
                              <a:gd name="T15" fmla="*/ 0 w 210"/>
                              <a:gd name="T16" fmla="*/ 0 h 93"/>
                              <a:gd name="T17" fmla="*/ 210 w 210"/>
                              <a:gd name="T18" fmla="*/ 93 h 93"/>
                            </a:gdLst>
                            <a:ahLst/>
                            <a:cxnLst>
                              <a:cxn ang="T10">
                                <a:pos x="T0" y="T1"/>
                              </a:cxn>
                              <a:cxn ang="T11">
                                <a:pos x="T2" y="T3"/>
                              </a:cxn>
                              <a:cxn ang="T12">
                                <a:pos x="T4" y="T5"/>
                              </a:cxn>
                              <a:cxn ang="T13">
                                <a:pos x="T6" y="T7"/>
                              </a:cxn>
                              <a:cxn ang="T14">
                                <a:pos x="T8" y="T9"/>
                              </a:cxn>
                            </a:cxnLst>
                            <a:rect l="T15" t="T16" r="T17" b="T18"/>
                            <a:pathLst>
                              <a:path w="210" h="93">
                                <a:moveTo>
                                  <a:pt x="194" y="93"/>
                                </a:moveTo>
                                <a:lnTo>
                                  <a:pt x="0" y="20"/>
                                </a:lnTo>
                                <a:lnTo>
                                  <a:pt x="19" y="0"/>
                                </a:lnTo>
                                <a:lnTo>
                                  <a:pt x="210" y="74"/>
                                </a:lnTo>
                                <a:lnTo>
                                  <a:pt x="194" y="93"/>
                                </a:lnTo>
                                <a:close/>
                              </a:path>
                            </a:pathLst>
                          </a:custGeom>
                          <a:solidFill>
                            <a:srgbClr val="000000"/>
                          </a:solidFill>
                          <a:ln w="9525">
                            <a:noFill/>
                            <a:round/>
                            <a:headEnd/>
                            <a:tailEnd/>
                          </a:ln>
                        </p:spPr>
                        <p:txBody>
                          <a:bodyPr/>
                          <a:lstStyle/>
                          <a:p>
                            <a:pPr eaLnBrk="0" hangingPunct="0"/>
                            <a:endParaRPr lang="en-US"/>
                          </a:p>
                        </p:txBody>
                      </p:sp>
                      <p:sp>
                        <p:nvSpPr>
                          <p:cNvPr id="44130" name="Freeform 376"/>
                          <p:cNvSpPr>
                            <a:spLocks/>
                          </p:cNvSpPr>
                          <p:nvPr/>
                        </p:nvSpPr>
                        <p:spPr bwMode="auto">
                          <a:xfrm>
                            <a:off x="4354" y="262"/>
                            <a:ext cx="42" cy="16"/>
                          </a:xfrm>
                          <a:custGeom>
                            <a:avLst/>
                            <a:gdLst>
                              <a:gd name="T0" fmla="*/ 0 w 210"/>
                              <a:gd name="T1" fmla="*/ 0 h 93"/>
                              <a:gd name="T2" fmla="*/ 0 w 210"/>
                              <a:gd name="T3" fmla="*/ 0 h 93"/>
                              <a:gd name="T4" fmla="*/ 0 w 210"/>
                              <a:gd name="T5" fmla="*/ 0 h 93"/>
                              <a:gd name="T6" fmla="*/ 0 w 210"/>
                              <a:gd name="T7" fmla="*/ 0 h 93"/>
                              <a:gd name="T8" fmla="*/ 0 w 210"/>
                              <a:gd name="T9" fmla="*/ 0 h 93"/>
                              <a:gd name="T10" fmla="*/ 0 60000 65536"/>
                              <a:gd name="T11" fmla="*/ 0 60000 65536"/>
                              <a:gd name="T12" fmla="*/ 0 60000 65536"/>
                              <a:gd name="T13" fmla="*/ 0 60000 65536"/>
                              <a:gd name="T14" fmla="*/ 0 60000 65536"/>
                              <a:gd name="T15" fmla="*/ 0 w 210"/>
                              <a:gd name="T16" fmla="*/ 0 h 93"/>
                              <a:gd name="T17" fmla="*/ 210 w 210"/>
                              <a:gd name="T18" fmla="*/ 93 h 93"/>
                            </a:gdLst>
                            <a:ahLst/>
                            <a:cxnLst>
                              <a:cxn ang="T10">
                                <a:pos x="T0" y="T1"/>
                              </a:cxn>
                              <a:cxn ang="T11">
                                <a:pos x="T2" y="T3"/>
                              </a:cxn>
                              <a:cxn ang="T12">
                                <a:pos x="T4" y="T5"/>
                              </a:cxn>
                              <a:cxn ang="T13">
                                <a:pos x="T6" y="T7"/>
                              </a:cxn>
                              <a:cxn ang="T14">
                                <a:pos x="T8" y="T9"/>
                              </a:cxn>
                            </a:cxnLst>
                            <a:rect l="T15" t="T16" r="T17" b="T18"/>
                            <a:pathLst>
                              <a:path w="210" h="93">
                                <a:moveTo>
                                  <a:pt x="193" y="93"/>
                                </a:moveTo>
                                <a:lnTo>
                                  <a:pt x="0" y="20"/>
                                </a:lnTo>
                                <a:lnTo>
                                  <a:pt x="19" y="0"/>
                                </a:lnTo>
                                <a:lnTo>
                                  <a:pt x="210" y="74"/>
                                </a:lnTo>
                                <a:lnTo>
                                  <a:pt x="193" y="93"/>
                                </a:lnTo>
                                <a:close/>
                              </a:path>
                            </a:pathLst>
                          </a:custGeom>
                          <a:solidFill>
                            <a:srgbClr val="000000"/>
                          </a:solidFill>
                          <a:ln w="9525">
                            <a:noFill/>
                            <a:round/>
                            <a:headEnd/>
                            <a:tailEnd/>
                          </a:ln>
                        </p:spPr>
                        <p:txBody>
                          <a:bodyPr/>
                          <a:lstStyle/>
                          <a:p>
                            <a:pPr eaLnBrk="0" hangingPunct="0"/>
                            <a:endParaRPr lang="en-US"/>
                          </a:p>
                        </p:txBody>
                      </p:sp>
                    </p:grpSp>
                    <p:grpSp>
                      <p:nvGrpSpPr>
                        <p:cNvPr id="44126" name="Group 380"/>
                        <p:cNvGrpSpPr>
                          <a:grpSpLocks/>
                        </p:cNvGrpSpPr>
                        <p:nvPr/>
                      </p:nvGrpSpPr>
                      <p:grpSpPr bwMode="auto">
                        <a:xfrm>
                          <a:off x="4345" y="248"/>
                          <a:ext cx="66" cy="37"/>
                          <a:chOff x="4345" y="248"/>
                          <a:chExt cx="66" cy="37"/>
                        </a:xfrm>
                      </p:grpSpPr>
                      <p:sp>
                        <p:nvSpPr>
                          <p:cNvPr id="44127" name="Line 378"/>
                          <p:cNvSpPr>
                            <a:spLocks noChangeShapeType="1"/>
                          </p:cNvSpPr>
                          <p:nvPr/>
                        </p:nvSpPr>
                        <p:spPr bwMode="auto">
                          <a:xfrm flipV="1">
                            <a:off x="4345" y="248"/>
                            <a:ext cx="28" cy="25"/>
                          </a:xfrm>
                          <a:prstGeom prst="line">
                            <a:avLst/>
                          </a:prstGeom>
                          <a:noFill/>
                          <a:ln w="3175">
                            <a:solidFill>
                              <a:srgbClr val="000000"/>
                            </a:solidFill>
                            <a:round/>
                            <a:headEnd/>
                            <a:tailEnd/>
                          </a:ln>
                        </p:spPr>
                        <p:txBody>
                          <a:bodyPr/>
                          <a:lstStyle/>
                          <a:p>
                            <a:endParaRPr lang="en-US"/>
                          </a:p>
                        </p:txBody>
                      </p:sp>
                      <p:sp>
                        <p:nvSpPr>
                          <p:cNvPr id="44128" name="Line 379"/>
                          <p:cNvSpPr>
                            <a:spLocks noChangeShapeType="1"/>
                          </p:cNvSpPr>
                          <p:nvPr/>
                        </p:nvSpPr>
                        <p:spPr bwMode="auto">
                          <a:xfrm flipV="1">
                            <a:off x="4384" y="260"/>
                            <a:ext cx="27" cy="25"/>
                          </a:xfrm>
                          <a:prstGeom prst="line">
                            <a:avLst/>
                          </a:prstGeom>
                          <a:noFill/>
                          <a:ln w="3175">
                            <a:solidFill>
                              <a:srgbClr val="000000"/>
                            </a:solidFill>
                            <a:round/>
                            <a:headEnd/>
                            <a:tailEnd/>
                          </a:ln>
                        </p:spPr>
                        <p:txBody>
                          <a:bodyPr/>
                          <a:lstStyle/>
                          <a:p>
                            <a:endParaRPr lang="en-US"/>
                          </a:p>
                        </p:txBody>
                      </p:sp>
                    </p:grpSp>
                  </p:grpSp>
                </p:grpSp>
                <p:grpSp>
                  <p:nvGrpSpPr>
                    <p:cNvPr id="44110" name="Group 394"/>
                    <p:cNvGrpSpPr>
                      <a:grpSpLocks/>
                    </p:cNvGrpSpPr>
                    <p:nvPr/>
                  </p:nvGrpSpPr>
                  <p:grpSpPr bwMode="auto">
                    <a:xfrm>
                      <a:off x="4135" y="249"/>
                      <a:ext cx="64" cy="47"/>
                      <a:chOff x="4135" y="249"/>
                      <a:chExt cx="64" cy="47"/>
                    </a:xfrm>
                  </p:grpSpPr>
                  <p:sp>
                    <p:nvSpPr>
                      <p:cNvPr id="44111" name="Freeform 383"/>
                      <p:cNvSpPr>
                        <a:spLocks/>
                      </p:cNvSpPr>
                      <p:nvPr/>
                    </p:nvSpPr>
                    <p:spPr bwMode="auto">
                      <a:xfrm>
                        <a:off x="4145" y="257"/>
                        <a:ext cx="42" cy="16"/>
                      </a:xfrm>
                      <a:custGeom>
                        <a:avLst/>
                        <a:gdLst>
                          <a:gd name="T0" fmla="*/ 0 w 210"/>
                          <a:gd name="T1" fmla="*/ 0 h 94"/>
                          <a:gd name="T2" fmla="*/ 0 w 210"/>
                          <a:gd name="T3" fmla="*/ 0 h 94"/>
                          <a:gd name="T4" fmla="*/ 0 w 210"/>
                          <a:gd name="T5" fmla="*/ 0 h 94"/>
                          <a:gd name="T6" fmla="*/ 0 w 210"/>
                          <a:gd name="T7" fmla="*/ 0 h 94"/>
                          <a:gd name="T8" fmla="*/ 0 w 210"/>
                          <a:gd name="T9" fmla="*/ 0 h 94"/>
                          <a:gd name="T10" fmla="*/ 0 60000 65536"/>
                          <a:gd name="T11" fmla="*/ 0 60000 65536"/>
                          <a:gd name="T12" fmla="*/ 0 60000 65536"/>
                          <a:gd name="T13" fmla="*/ 0 60000 65536"/>
                          <a:gd name="T14" fmla="*/ 0 60000 65536"/>
                          <a:gd name="T15" fmla="*/ 0 w 210"/>
                          <a:gd name="T16" fmla="*/ 0 h 94"/>
                          <a:gd name="T17" fmla="*/ 210 w 210"/>
                          <a:gd name="T18" fmla="*/ 94 h 94"/>
                        </a:gdLst>
                        <a:ahLst/>
                        <a:cxnLst>
                          <a:cxn ang="T10">
                            <a:pos x="T0" y="T1"/>
                          </a:cxn>
                          <a:cxn ang="T11">
                            <a:pos x="T2" y="T3"/>
                          </a:cxn>
                          <a:cxn ang="T12">
                            <a:pos x="T4" y="T5"/>
                          </a:cxn>
                          <a:cxn ang="T13">
                            <a:pos x="T6" y="T7"/>
                          </a:cxn>
                          <a:cxn ang="T14">
                            <a:pos x="T8" y="T9"/>
                          </a:cxn>
                        </a:cxnLst>
                        <a:rect l="T15" t="T16" r="T17" b="T18"/>
                        <a:pathLst>
                          <a:path w="210" h="94">
                            <a:moveTo>
                              <a:pt x="17" y="94"/>
                            </a:moveTo>
                            <a:lnTo>
                              <a:pt x="210" y="20"/>
                            </a:lnTo>
                            <a:lnTo>
                              <a:pt x="192" y="0"/>
                            </a:lnTo>
                            <a:lnTo>
                              <a:pt x="0" y="75"/>
                            </a:lnTo>
                            <a:lnTo>
                              <a:pt x="17" y="94"/>
                            </a:lnTo>
                            <a:close/>
                          </a:path>
                        </a:pathLst>
                      </a:custGeom>
                      <a:solidFill>
                        <a:srgbClr val="000000"/>
                      </a:solidFill>
                      <a:ln w="9525">
                        <a:noFill/>
                        <a:round/>
                        <a:headEnd/>
                        <a:tailEnd/>
                      </a:ln>
                    </p:spPr>
                    <p:txBody>
                      <a:bodyPr/>
                      <a:lstStyle/>
                      <a:p>
                        <a:pPr eaLnBrk="0" hangingPunct="0"/>
                        <a:endParaRPr lang="en-US"/>
                      </a:p>
                    </p:txBody>
                  </p:sp>
                  <p:grpSp>
                    <p:nvGrpSpPr>
                      <p:cNvPr id="44112" name="Group 393"/>
                      <p:cNvGrpSpPr>
                        <a:grpSpLocks/>
                      </p:cNvGrpSpPr>
                      <p:nvPr/>
                    </p:nvGrpSpPr>
                    <p:grpSpPr bwMode="auto">
                      <a:xfrm>
                        <a:off x="4135" y="249"/>
                        <a:ext cx="64" cy="47"/>
                        <a:chOff x="4135" y="249"/>
                        <a:chExt cx="64" cy="47"/>
                      </a:xfrm>
                    </p:grpSpPr>
                    <p:grpSp>
                      <p:nvGrpSpPr>
                        <p:cNvPr id="44113" name="Group 386"/>
                        <p:cNvGrpSpPr>
                          <a:grpSpLocks/>
                        </p:cNvGrpSpPr>
                        <p:nvPr/>
                      </p:nvGrpSpPr>
                      <p:grpSpPr bwMode="auto">
                        <a:xfrm>
                          <a:off x="4138" y="251"/>
                          <a:ext cx="56" cy="28"/>
                          <a:chOff x="4138" y="251"/>
                          <a:chExt cx="56" cy="28"/>
                        </a:xfrm>
                      </p:grpSpPr>
                      <p:sp>
                        <p:nvSpPr>
                          <p:cNvPr id="44120" name="Freeform 384"/>
                          <p:cNvSpPr>
                            <a:spLocks/>
                          </p:cNvSpPr>
                          <p:nvPr/>
                        </p:nvSpPr>
                        <p:spPr bwMode="auto">
                          <a:xfrm>
                            <a:off x="4138" y="251"/>
                            <a:ext cx="43" cy="16"/>
                          </a:xfrm>
                          <a:custGeom>
                            <a:avLst/>
                            <a:gdLst>
                              <a:gd name="T0" fmla="*/ 0 w 215"/>
                              <a:gd name="T1" fmla="*/ 0 h 96"/>
                              <a:gd name="T2" fmla="*/ 0 w 215"/>
                              <a:gd name="T3" fmla="*/ 0 h 96"/>
                              <a:gd name="T4" fmla="*/ 0 w 215"/>
                              <a:gd name="T5" fmla="*/ 0 h 96"/>
                              <a:gd name="T6" fmla="*/ 0 w 215"/>
                              <a:gd name="T7" fmla="*/ 0 h 96"/>
                              <a:gd name="T8" fmla="*/ 0 w 215"/>
                              <a:gd name="T9" fmla="*/ 0 h 96"/>
                              <a:gd name="T10" fmla="*/ 0 60000 65536"/>
                              <a:gd name="T11" fmla="*/ 0 60000 65536"/>
                              <a:gd name="T12" fmla="*/ 0 60000 65536"/>
                              <a:gd name="T13" fmla="*/ 0 60000 65536"/>
                              <a:gd name="T14" fmla="*/ 0 60000 65536"/>
                              <a:gd name="T15" fmla="*/ 0 w 215"/>
                              <a:gd name="T16" fmla="*/ 0 h 96"/>
                              <a:gd name="T17" fmla="*/ 215 w 215"/>
                              <a:gd name="T18" fmla="*/ 96 h 96"/>
                            </a:gdLst>
                            <a:ahLst/>
                            <a:cxnLst>
                              <a:cxn ang="T10">
                                <a:pos x="T0" y="T1"/>
                              </a:cxn>
                              <a:cxn ang="T11">
                                <a:pos x="T2" y="T3"/>
                              </a:cxn>
                              <a:cxn ang="T12">
                                <a:pos x="T4" y="T5"/>
                              </a:cxn>
                              <a:cxn ang="T13">
                                <a:pos x="T6" y="T7"/>
                              </a:cxn>
                              <a:cxn ang="T14">
                                <a:pos x="T8" y="T9"/>
                              </a:cxn>
                            </a:cxnLst>
                            <a:rect l="T15" t="T16" r="T17" b="T18"/>
                            <a:pathLst>
                              <a:path w="215" h="96">
                                <a:moveTo>
                                  <a:pt x="17" y="96"/>
                                </a:moveTo>
                                <a:lnTo>
                                  <a:pt x="215" y="20"/>
                                </a:lnTo>
                                <a:lnTo>
                                  <a:pt x="196" y="0"/>
                                </a:lnTo>
                                <a:lnTo>
                                  <a:pt x="0" y="76"/>
                                </a:lnTo>
                                <a:lnTo>
                                  <a:pt x="17" y="96"/>
                                </a:lnTo>
                                <a:close/>
                              </a:path>
                            </a:pathLst>
                          </a:custGeom>
                          <a:solidFill>
                            <a:srgbClr val="000000"/>
                          </a:solidFill>
                          <a:ln w="9525">
                            <a:noFill/>
                            <a:round/>
                            <a:headEnd/>
                            <a:tailEnd/>
                          </a:ln>
                        </p:spPr>
                        <p:txBody>
                          <a:bodyPr/>
                          <a:lstStyle/>
                          <a:p>
                            <a:pPr eaLnBrk="0" hangingPunct="0"/>
                            <a:endParaRPr lang="en-US"/>
                          </a:p>
                        </p:txBody>
                      </p:sp>
                      <p:sp>
                        <p:nvSpPr>
                          <p:cNvPr id="44121" name="Freeform 385"/>
                          <p:cNvSpPr>
                            <a:spLocks/>
                          </p:cNvSpPr>
                          <p:nvPr/>
                        </p:nvSpPr>
                        <p:spPr bwMode="auto">
                          <a:xfrm>
                            <a:off x="4150" y="263"/>
                            <a:ext cx="44" cy="16"/>
                          </a:xfrm>
                          <a:custGeom>
                            <a:avLst/>
                            <a:gdLst>
                              <a:gd name="T0" fmla="*/ 0 w 216"/>
                              <a:gd name="T1" fmla="*/ 0 h 98"/>
                              <a:gd name="T2" fmla="*/ 0 w 216"/>
                              <a:gd name="T3" fmla="*/ 0 h 98"/>
                              <a:gd name="T4" fmla="*/ 0 w 216"/>
                              <a:gd name="T5" fmla="*/ 0 h 98"/>
                              <a:gd name="T6" fmla="*/ 0 w 216"/>
                              <a:gd name="T7" fmla="*/ 0 h 98"/>
                              <a:gd name="T8" fmla="*/ 0 w 216"/>
                              <a:gd name="T9" fmla="*/ 0 h 98"/>
                              <a:gd name="T10" fmla="*/ 0 60000 65536"/>
                              <a:gd name="T11" fmla="*/ 0 60000 65536"/>
                              <a:gd name="T12" fmla="*/ 0 60000 65536"/>
                              <a:gd name="T13" fmla="*/ 0 60000 65536"/>
                              <a:gd name="T14" fmla="*/ 0 60000 65536"/>
                              <a:gd name="T15" fmla="*/ 0 w 216"/>
                              <a:gd name="T16" fmla="*/ 0 h 98"/>
                              <a:gd name="T17" fmla="*/ 216 w 216"/>
                              <a:gd name="T18" fmla="*/ 98 h 98"/>
                            </a:gdLst>
                            <a:ahLst/>
                            <a:cxnLst>
                              <a:cxn ang="T10">
                                <a:pos x="T0" y="T1"/>
                              </a:cxn>
                              <a:cxn ang="T11">
                                <a:pos x="T2" y="T3"/>
                              </a:cxn>
                              <a:cxn ang="T12">
                                <a:pos x="T4" y="T5"/>
                              </a:cxn>
                              <a:cxn ang="T13">
                                <a:pos x="T6" y="T7"/>
                              </a:cxn>
                              <a:cxn ang="T14">
                                <a:pos x="T8" y="T9"/>
                              </a:cxn>
                            </a:cxnLst>
                            <a:rect l="T15" t="T16" r="T17" b="T18"/>
                            <a:pathLst>
                              <a:path w="216" h="98">
                                <a:moveTo>
                                  <a:pt x="18" y="98"/>
                                </a:moveTo>
                                <a:lnTo>
                                  <a:pt x="216" y="21"/>
                                </a:lnTo>
                                <a:lnTo>
                                  <a:pt x="198" y="0"/>
                                </a:lnTo>
                                <a:lnTo>
                                  <a:pt x="0" y="78"/>
                                </a:lnTo>
                                <a:lnTo>
                                  <a:pt x="18" y="98"/>
                                </a:lnTo>
                                <a:close/>
                              </a:path>
                            </a:pathLst>
                          </a:custGeom>
                          <a:solidFill>
                            <a:srgbClr val="000000"/>
                          </a:solidFill>
                          <a:ln w="9525">
                            <a:noFill/>
                            <a:round/>
                            <a:headEnd/>
                            <a:tailEnd/>
                          </a:ln>
                        </p:spPr>
                        <p:txBody>
                          <a:bodyPr/>
                          <a:lstStyle/>
                          <a:p>
                            <a:pPr eaLnBrk="0" hangingPunct="0"/>
                            <a:endParaRPr lang="en-US"/>
                          </a:p>
                        </p:txBody>
                      </p:sp>
                    </p:grpSp>
                    <p:sp>
                      <p:nvSpPr>
                        <p:cNvPr id="44114" name="Line 387"/>
                        <p:cNvSpPr>
                          <a:spLocks noChangeShapeType="1"/>
                        </p:cNvSpPr>
                        <p:nvPr/>
                      </p:nvSpPr>
                      <p:spPr bwMode="auto">
                        <a:xfrm flipH="1" flipV="1">
                          <a:off x="4175" y="249"/>
                          <a:ext cx="24" cy="22"/>
                        </a:xfrm>
                        <a:prstGeom prst="line">
                          <a:avLst/>
                        </a:prstGeom>
                        <a:noFill/>
                        <a:ln w="3175">
                          <a:solidFill>
                            <a:srgbClr val="000000"/>
                          </a:solidFill>
                          <a:round/>
                          <a:headEnd/>
                          <a:tailEnd/>
                        </a:ln>
                      </p:spPr>
                      <p:txBody>
                        <a:bodyPr/>
                        <a:lstStyle/>
                        <a:p>
                          <a:endParaRPr lang="en-US"/>
                        </a:p>
                      </p:txBody>
                    </p:sp>
                    <p:sp>
                      <p:nvSpPr>
                        <p:cNvPr id="44115" name="Line 388"/>
                        <p:cNvSpPr>
                          <a:spLocks noChangeShapeType="1"/>
                        </p:cNvSpPr>
                        <p:nvPr/>
                      </p:nvSpPr>
                      <p:spPr bwMode="auto">
                        <a:xfrm flipH="1" flipV="1">
                          <a:off x="4135" y="261"/>
                          <a:ext cx="24" cy="23"/>
                        </a:xfrm>
                        <a:prstGeom prst="line">
                          <a:avLst/>
                        </a:prstGeom>
                        <a:noFill/>
                        <a:ln w="3175">
                          <a:solidFill>
                            <a:srgbClr val="000000"/>
                          </a:solidFill>
                          <a:round/>
                          <a:headEnd/>
                          <a:tailEnd/>
                        </a:ln>
                      </p:spPr>
                      <p:txBody>
                        <a:bodyPr/>
                        <a:lstStyle/>
                        <a:p>
                          <a:endParaRPr lang="en-US"/>
                        </a:p>
                      </p:txBody>
                    </p:sp>
                    <p:grpSp>
                      <p:nvGrpSpPr>
                        <p:cNvPr id="44116" name="Group 391"/>
                        <p:cNvGrpSpPr>
                          <a:grpSpLocks/>
                        </p:cNvGrpSpPr>
                        <p:nvPr/>
                      </p:nvGrpSpPr>
                      <p:grpSpPr bwMode="auto">
                        <a:xfrm>
                          <a:off x="4157" y="267"/>
                          <a:ext cx="40" cy="28"/>
                          <a:chOff x="4157" y="267"/>
                          <a:chExt cx="40" cy="28"/>
                        </a:xfrm>
                      </p:grpSpPr>
                      <p:sp>
                        <p:nvSpPr>
                          <p:cNvPr id="44118" name="Freeform 389"/>
                          <p:cNvSpPr>
                            <a:spLocks/>
                          </p:cNvSpPr>
                          <p:nvPr/>
                        </p:nvSpPr>
                        <p:spPr bwMode="auto">
                          <a:xfrm>
                            <a:off x="4167" y="267"/>
                            <a:ext cx="30" cy="28"/>
                          </a:xfrm>
                          <a:custGeom>
                            <a:avLst/>
                            <a:gdLst>
                              <a:gd name="T0" fmla="*/ 0 w 148"/>
                              <a:gd name="T1" fmla="*/ 0 h 165"/>
                              <a:gd name="T2" fmla="*/ 0 w 148"/>
                              <a:gd name="T3" fmla="*/ 0 h 165"/>
                              <a:gd name="T4" fmla="*/ 0 w 148"/>
                              <a:gd name="T5" fmla="*/ 0 h 165"/>
                              <a:gd name="T6" fmla="*/ 0 w 148"/>
                              <a:gd name="T7" fmla="*/ 0 h 165"/>
                              <a:gd name="T8" fmla="*/ 0 w 148"/>
                              <a:gd name="T9" fmla="*/ 0 h 165"/>
                              <a:gd name="T10" fmla="*/ 0 60000 65536"/>
                              <a:gd name="T11" fmla="*/ 0 60000 65536"/>
                              <a:gd name="T12" fmla="*/ 0 60000 65536"/>
                              <a:gd name="T13" fmla="*/ 0 60000 65536"/>
                              <a:gd name="T14" fmla="*/ 0 60000 65536"/>
                              <a:gd name="T15" fmla="*/ 0 w 148"/>
                              <a:gd name="T16" fmla="*/ 0 h 165"/>
                              <a:gd name="T17" fmla="*/ 148 w 148"/>
                              <a:gd name="T18" fmla="*/ 165 h 165"/>
                            </a:gdLst>
                            <a:ahLst/>
                            <a:cxnLst>
                              <a:cxn ang="T10">
                                <a:pos x="T0" y="T1"/>
                              </a:cxn>
                              <a:cxn ang="T11">
                                <a:pos x="T2" y="T3"/>
                              </a:cxn>
                              <a:cxn ang="T12">
                                <a:pos x="T4" y="T5"/>
                              </a:cxn>
                              <a:cxn ang="T13">
                                <a:pos x="T6" y="T7"/>
                              </a:cxn>
                              <a:cxn ang="T14">
                                <a:pos x="T8" y="T9"/>
                              </a:cxn>
                            </a:cxnLst>
                            <a:rect l="T15" t="T16" r="T17" b="T18"/>
                            <a:pathLst>
                              <a:path w="148" h="165">
                                <a:moveTo>
                                  <a:pt x="0" y="149"/>
                                </a:moveTo>
                                <a:lnTo>
                                  <a:pt x="134" y="0"/>
                                </a:lnTo>
                                <a:lnTo>
                                  <a:pt x="148" y="18"/>
                                </a:lnTo>
                                <a:lnTo>
                                  <a:pt x="15" y="165"/>
                                </a:lnTo>
                                <a:lnTo>
                                  <a:pt x="0" y="149"/>
                                </a:lnTo>
                                <a:close/>
                              </a:path>
                            </a:pathLst>
                          </a:custGeom>
                          <a:solidFill>
                            <a:srgbClr val="000000"/>
                          </a:solidFill>
                          <a:ln w="9525">
                            <a:noFill/>
                            <a:round/>
                            <a:headEnd/>
                            <a:tailEnd/>
                          </a:ln>
                        </p:spPr>
                        <p:txBody>
                          <a:bodyPr/>
                          <a:lstStyle/>
                          <a:p>
                            <a:pPr eaLnBrk="0" hangingPunct="0"/>
                            <a:endParaRPr lang="en-US"/>
                          </a:p>
                        </p:txBody>
                      </p:sp>
                      <p:sp>
                        <p:nvSpPr>
                          <p:cNvPr id="44119" name="Line 390"/>
                          <p:cNvSpPr>
                            <a:spLocks noChangeShapeType="1"/>
                          </p:cNvSpPr>
                          <p:nvPr/>
                        </p:nvSpPr>
                        <p:spPr bwMode="auto">
                          <a:xfrm flipV="1">
                            <a:off x="4157" y="268"/>
                            <a:ext cx="37" cy="14"/>
                          </a:xfrm>
                          <a:prstGeom prst="line">
                            <a:avLst/>
                          </a:prstGeom>
                          <a:noFill/>
                          <a:ln w="3175">
                            <a:solidFill>
                              <a:srgbClr val="000000"/>
                            </a:solidFill>
                            <a:round/>
                            <a:headEnd/>
                            <a:tailEnd/>
                          </a:ln>
                        </p:spPr>
                        <p:txBody>
                          <a:bodyPr/>
                          <a:lstStyle/>
                          <a:p>
                            <a:endParaRPr lang="en-US"/>
                          </a:p>
                        </p:txBody>
                      </p:sp>
                    </p:grpSp>
                    <p:sp>
                      <p:nvSpPr>
                        <p:cNvPr id="44117" name="Line 392"/>
                        <p:cNvSpPr>
                          <a:spLocks noChangeShapeType="1"/>
                        </p:cNvSpPr>
                        <p:nvPr/>
                      </p:nvSpPr>
                      <p:spPr bwMode="auto">
                        <a:xfrm>
                          <a:off x="4165" y="290"/>
                          <a:ext cx="7" cy="6"/>
                        </a:xfrm>
                        <a:prstGeom prst="line">
                          <a:avLst/>
                        </a:prstGeom>
                        <a:noFill/>
                        <a:ln w="3175">
                          <a:solidFill>
                            <a:srgbClr val="000000"/>
                          </a:solidFill>
                          <a:round/>
                          <a:headEnd/>
                          <a:tailEnd/>
                        </a:ln>
                      </p:spPr>
                      <p:txBody>
                        <a:bodyPr/>
                        <a:lstStyle/>
                        <a:p>
                          <a:endParaRPr lang="en-US"/>
                        </a:p>
                      </p:txBody>
                    </p:sp>
                  </p:grpSp>
                </p:grpSp>
              </p:grpSp>
            </p:grpSp>
          </p:grpSp>
        </p:grpSp>
      </p:grpSp>
      <p:sp>
        <p:nvSpPr>
          <p:cNvPr id="44074" name="Rectangle 426"/>
          <p:cNvSpPr>
            <a:spLocks noChangeArrowheads="1"/>
          </p:cNvSpPr>
          <p:nvPr/>
        </p:nvSpPr>
        <p:spPr bwMode="auto">
          <a:xfrm>
            <a:off x="2362200" y="0"/>
            <a:ext cx="4895850" cy="9525"/>
          </a:xfrm>
          <a:prstGeom prst="rect">
            <a:avLst/>
          </a:prstGeom>
          <a:solidFill>
            <a:srgbClr val="000000"/>
          </a:solidFill>
          <a:ln w="9525">
            <a:noFill/>
            <a:miter lim="800000"/>
            <a:headEnd/>
            <a:tailEnd/>
          </a:ln>
        </p:spPr>
        <p:txBody>
          <a:bodyPr/>
          <a:lstStyle/>
          <a:p>
            <a:pPr eaLnBrk="0" hangingPunct="0"/>
            <a:endParaRPr lang="en-US"/>
          </a:p>
        </p:txBody>
      </p:sp>
      <p:sp>
        <p:nvSpPr>
          <p:cNvPr id="44075" name="Rectangle 427"/>
          <p:cNvSpPr>
            <a:spLocks noChangeArrowheads="1"/>
          </p:cNvSpPr>
          <p:nvPr/>
        </p:nvSpPr>
        <p:spPr bwMode="auto">
          <a:xfrm>
            <a:off x="2362200" y="7229475"/>
            <a:ext cx="4895850" cy="9525"/>
          </a:xfrm>
          <a:prstGeom prst="rect">
            <a:avLst/>
          </a:prstGeom>
          <a:solidFill>
            <a:srgbClr val="000000"/>
          </a:solidFill>
          <a:ln w="9525">
            <a:noFill/>
            <a:miter lim="800000"/>
            <a:headEnd/>
            <a:tailEnd/>
          </a:ln>
        </p:spPr>
        <p:txBody>
          <a:bodyPr/>
          <a:lstStyle/>
          <a:p>
            <a:pPr eaLnBrk="0" hangingPunct="0"/>
            <a:endParaRPr lang="en-US"/>
          </a:p>
        </p:txBody>
      </p:sp>
      <p:sp>
        <p:nvSpPr>
          <p:cNvPr id="44076" name="Rectangle 428"/>
          <p:cNvSpPr>
            <a:spLocks noChangeArrowheads="1"/>
          </p:cNvSpPr>
          <p:nvPr/>
        </p:nvSpPr>
        <p:spPr bwMode="auto">
          <a:xfrm>
            <a:off x="2362200" y="9525"/>
            <a:ext cx="9525" cy="7219950"/>
          </a:xfrm>
          <a:prstGeom prst="rect">
            <a:avLst/>
          </a:prstGeom>
          <a:solidFill>
            <a:srgbClr val="000000"/>
          </a:solidFill>
          <a:ln w="9525">
            <a:noFill/>
            <a:miter lim="800000"/>
            <a:headEnd/>
            <a:tailEnd/>
          </a:ln>
        </p:spPr>
        <p:txBody>
          <a:bodyPr/>
          <a:lstStyle/>
          <a:p>
            <a:pPr eaLnBrk="0" hangingPunct="0"/>
            <a:endParaRPr lang="en-US"/>
          </a:p>
        </p:txBody>
      </p:sp>
      <p:sp>
        <p:nvSpPr>
          <p:cNvPr id="44077" name="Rectangle 429"/>
          <p:cNvSpPr>
            <a:spLocks noChangeArrowheads="1"/>
          </p:cNvSpPr>
          <p:nvPr/>
        </p:nvSpPr>
        <p:spPr bwMode="auto">
          <a:xfrm>
            <a:off x="7248525" y="9525"/>
            <a:ext cx="9525" cy="7219950"/>
          </a:xfrm>
          <a:prstGeom prst="rect">
            <a:avLst/>
          </a:prstGeom>
          <a:solidFill>
            <a:srgbClr val="000000"/>
          </a:solidFill>
          <a:ln w="9525">
            <a:noFill/>
            <a:miter lim="800000"/>
            <a:headEnd/>
            <a:tailEnd/>
          </a:ln>
        </p:spPr>
        <p:txBody>
          <a:bodyPr/>
          <a:lstStyle/>
          <a:p>
            <a:pPr eaLnBrk="0" hangingPunct="0"/>
            <a:endParaRPr lang="en-US"/>
          </a:p>
        </p:txBody>
      </p:sp>
      <p:sp>
        <p:nvSpPr>
          <p:cNvPr id="419" name="TextBox 418"/>
          <p:cNvSpPr txBox="1"/>
          <p:nvPr/>
        </p:nvSpPr>
        <p:spPr>
          <a:xfrm>
            <a:off x="685800" y="457200"/>
            <a:ext cx="1371600" cy="5262979"/>
          </a:xfrm>
          <a:prstGeom prst="rect">
            <a:avLst/>
          </a:prstGeom>
          <a:noFill/>
        </p:spPr>
        <p:txBody>
          <a:bodyPr wrap="square" rtlCol="0">
            <a:spAutoFit/>
          </a:bodyPr>
          <a:lstStyle/>
          <a:p>
            <a:r>
              <a:rPr lang="en-US" dirty="0" smtClean="0"/>
              <a:t>The “Clock” Sheet</a:t>
            </a:r>
          </a:p>
          <a:p>
            <a:endParaRPr lang="en-US" dirty="0" smtClean="0"/>
          </a:p>
          <a:p>
            <a:r>
              <a:rPr lang="en-US" dirty="0" smtClean="0"/>
              <a:t>Fill in the </a:t>
            </a:r>
            <a:r>
              <a:rPr lang="en-US" dirty="0" err="1" smtClean="0"/>
              <a:t>classe</a:t>
            </a:r>
            <a:r>
              <a:rPr lang="en-US" dirty="0" smtClean="0"/>
              <a:t> in the meeting time slots.</a:t>
            </a:r>
          </a:p>
          <a:p>
            <a:r>
              <a:rPr lang="en-US" dirty="0" smtClean="0"/>
              <a:t>Indicate the building.</a:t>
            </a:r>
            <a:endParaRPr lang="en-US" dirty="0"/>
          </a:p>
        </p:txBody>
      </p:sp>
      <p:sp>
        <p:nvSpPr>
          <p:cNvPr id="420" name="TextBox 419"/>
          <p:cNvSpPr txBox="1"/>
          <p:nvPr/>
        </p:nvSpPr>
        <p:spPr>
          <a:xfrm>
            <a:off x="2438400" y="1600200"/>
            <a:ext cx="762000" cy="461665"/>
          </a:xfrm>
          <a:prstGeom prst="rect">
            <a:avLst/>
          </a:prstGeom>
          <a:noFill/>
        </p:spPr>
        <p:txBody>
          <a:bodyPr wrap="square" rtlCol="0">
            <a:spAutoFit/>
          </a:bodyPr>
          <a:lstStyle/>
          <a:p>
            <a:r>
              <a:rPr lang="en-US" sz="1200" dirty="0" smtClean="0"/>
              <a:t>CS 139</a:t>
            </a:r>
          </a:p>
          <a:p>
            <a:r>
              <a:rPr lang="en-US" sz="1200" dirty="0" smtClean="0"/>
              <a:t>ISAT/CS</a:t>
            </a:r>
            <a:endParaRPr lang="en-US" sz="1200" dirty="0"/>
          </a:p>
        </p:txBody>
      </p:sp>
      <p:sp>
        <p:nvSpPr>
          <p:cNvPr id="421" name="TextBox 420"/>
          <p:cNvSpPr txBox="1"/>
          <p:nvPr/>
        </p:nvSpPr>
        <p:spPr>
          <a:xfrm>
            <a:off x="4419600" y="1600200"/>
            <a:ext cx="762000" cy="461665"/>
          </a:xfrm>
          <a:prstGeom prst="rect">
            <a:avLst/>
          </a:prstGeom>
          <a:noFill/>
        </p:spPr>
        <p:txBody>
          <a:bodyPr wrap="square" rtlCol="0">
            <a:spAutoFit/>
          </a:bodyPr>
          <a:lstStyle/>
          <a:p>
            <a:r>
              <a:rPr lang="en-US" sz="1200" dirty="0" smtClean="0"/>
              <a:t>CS 139</a:t>
            </a:r>
          </a:p>
          <a:p>
            <a:r>
              <a:rPr lang="en-US" sz="1200" dirty="0" smtClean="0"/>
              <a:t>ISAT/CS</a:t>
            </a:r>
            <a:endParaRPr lang="en-US" sz="1200" dirty="0"/>
          </a:p>
        </p:txBody>
      </p:sp>
      <p:sp>
        <p:nvSpPr>
          <p:cNvPr id="423" name="TextBox 422"/>
          <p:cNvSpPr txBox="1"/>
          <p:nvPr/>
        </p:nvSpPr>
        <p:spPr>
          <a:xfrm>
            <a:off x="3429000" y="1905000"/>
            <a:ext cx="762000" cy="461665"/>
          </a:xfrm>
          <a:prstGeom prst="rect">
            <a:avLst/>
          </a:prstGeom>
          <a:noFill/>
        </p:spPr>
        <p:txBody>
          <a:bodyPr wrap="square" rtlCol="0">
            <a:spAutoFit/>
          </a:bodyPr>
          <a:lstStyle/>
          <a:p>
            <a:r>
              <a:rPr lang="en-US" sz="1200" dirty="0" smtClean="0"/>
              <a:t>CS 139</a:t>
            </a:r>
          </a:p>
          <a:p>
            <a:r>
              <a:rPr lang="en-US" sz="1200" dirty="0" smtClean="0"/>
              <a:t>ISAT/CS</a:t>
            </a:r>
            <a:endParaRPr lang="en-US" sz="1200" dirty="0"/>
          </a:p>
        </p:txBody>
      </p:sp>
      <p:sp>
        <p:nvSpPr>
          <p:cNvPr id="425" name="TextBox 424"/>
          <p:cNvSpPr txBox="1"/>
          <p:nvPr/>
        </p:nvSpPr>
        <p:spPr>
          <a:xfrm>
            <a:off x="5410200" y="1905000"/>
            <a:ext cx="762000" cy="461665"/>
          </a:xfrm>
          <a:prstGeom prst="rect">
            <a:avLst/>
          </a:prstGeom>
          <a:noFill/>
        </p:spPr>
        <p:txBody>
          <a:bodyPr wrap="square" rtlCol="0">
            <a:spAutoFit/>
          </a:bodyPr>
          <a:lstStyle/>
          <a:p>
            <a:r>
              <a:rPr lang="en-US" sz="1200" dirty="0" smtClean="0"/>
              <a:t>CS 139</a:t>
            </a:r>
          </a:p>
          <a:p>
            <a:r>
              <a:rPr lang="en-US" sz="1200" dirty="0" smtClean="0"/>
              <a:t>ISAT/CS</a:t>
            </a:r>
            <a:endParaRPr lang="en-US" sz="1200" dirty="0"/>
          </a:p>
        </p:txBody>
      </p:sp>
      <p:sp>
        <p:nvSpPr>
          <p:cNvPr id="427" name="TextBox 426"/>
          <p:cNvSpPr txBox="1"/>
          <p:nvPr/>
        </p:nvSpPr>
        <p:spPr>
          <a:xfrm>
            <a:off x="3505200" y="5562600"/>
            <a:ext cx="762000" cy="461665"/>
          </a:xfrm>
          <a:prstGeom prst="rect">
            <a:avLst/>
          </a:prstGeom>
          <a:noFill/>
        </p:spPr>
        <p:txBody>
          <a:bodyPr wrap="square" rtlCol="0">
            <a:spAutoFit/>
          </a:bodyPr>
          <a:lstStyle/>
          <a:p>
            <a:r>
              <a:rPr lang="en-US" sz="1200" dirty="0" smtClean="0"/>
              <a:t>CS 110</a:t>
            </a:r>
          </a:p>
          <a:p>
            <a:r>
              <a:rPr lang="en-US" sz="1200" dirty="0" smtClean="0"/>
              <a:t>HHS</a:t>
            </a:r>
            <a:endParaRPr lang="en-US" sz="1200" dirty="0"/>
          </a:p>
        </p:txBody>
      </p:sp>
      <p:sp>
        <p:nvSpPr>
          <p:cNvPr id="428" name="TextBox 427"/>
          <p:cNvSpPr txBox="1"/>
          <p:nvPr/>
        </p:nvSpPr>
        <p:spPr>
          <a:xfrm>
            <a:off x="2438400" y="2895600"/>
            <a:ext cx="838200" cy="461665"/>
          </a:xfrm>
          <a:prstGeom prst="rect">
            <a:avLst/>
          </a:prstGeom>
          <a:noFill/>
        </p:spPr>
        <p:txBody>
          <a:bodyPr wrap="square" rtlCol="0">
            <a:spAutoFit/>
          </a:bodyPr>
          <a:lstStyle/>
          <a:p>
            <a:r>
              <a:rPr lang="en-US" sz="1200" dirty="0" smtClean="0"/>
              <a:t>Math 155</a:t>
            </a:r>
          </a:p>
          <a:p>
            <a:r>
              <a:rPr lang="en-US" sz="1200" dirty="0" err="1" smtClean="0"/>
              <a:t>Roop</a:t>
            </a:r>
            <a:endParaRPr lang="en-US" sz="1200" dirty="0"/>
          </a:p>
        </p:txBody>
      </p:sp>
      <p:sp>
        <p:nvSpPr>
          <p:cNvPr id="431" name="TextBox 430"/>
          <p:cNvSpPr txBox="1"/>
          <p:nvPr/>
        </p:nvSpPr>
        <p:spPr>
          <a:xfrm>
            <a:off x="4419600" y="2895600"/>
            <a:ext cx="838200" cy="461665"/>
          </a:xfrm>
          <a:prstGeom prst="rect">
            <a:avLst/>
          </a:prstGeom>
          <a:noFill/>
        </p:spPr>
        <p:txBody>
          <a:bodyPr wrap="square" rtlCol="0">
            <a:spAutoFit/>
          </a:bodyPr>
          <a:lstStyle/>
          <a:p>
            <a:r>
              <a:rPr lang="en-US" sz="1200" dirty="0" smtClean="0"/>
              <a:t>Math 155</a:t>
            </a:r>
          </a:p>
          <a:p>
            <a:r>
              <a:rPr lang="en-US" sz="1200" dirty="0" err="1" smtClean="0"/>
              <a:t>Roop</a:t>
            </a:r>
            <a:endParaRPr lang="en-US" sz="1200" dirty="0"/>
          </a:p>
        </p:txBody>
      </p:sp>
      <p:sp>
        <p:nvSpPr>
          <p:cNvPr id="432" name="TextBox 431"/>
          <p:cNvSpPr txBox="1"/>
          <p:nvPr/>
        </p:nvSpPr>
        <p:spPr>
          <a:xfrm>
            <a:off x="6324600" y="2895600"/>
            <a:ext cx="838200" cy="461665"/>
          </a:xfrm>
          <a:prstGeom prst="rect">
            <a:avLst/>
          </a:prstGeom>
          <a:noFill/>
        </p:spPr>
        <p:txBody>
          <a:bodyPr wrap="square" rtlCol="0">
            <a:spAutoFit/>
          </a:bodyPr>
          <a:lstStyle/>
          <a:p>
            <a:r>
              <a:rPr lang="en-US" sz="1200" dirty="0" smtClean="0"/>
              <a:t>Math 155</a:t>
            </a:r>
          </a:p>
          <a:p>
            <a:r>
              <a:rPr lang="en-US" sz="1200" dirty="0" err="1" smtClean="0"/>
              <a:t>Roop</a:t>
            </a:r>
            <a:endParaRPr lang="en-US" sz="1200" dirty="0"/>
          </a:p>
        </p:txBody>
      </p:sp>
      <p:sp>
        <p:nvSpPr>
          <p:cNvPr id="433" name="TextBox 432"/>
          <p:cNvSpPr txBox="1"/>
          <p:nvPr/>
        </p:nvSpPr>
        <p:spPr>
          <a:xfrm>
            <a:off x="3352800" y="6396335"/>
            <a:ext cx="914400" cy="461665"/>
          </a:xfrm>
          <a:prstGeom prst="rect">
            <a:avLst/>
          </a:prstGeom>
          <a:noFill/>
        </p:spPr>
        <p:txBody>
          <a:bodyPr wrap="square" rtlCol="0">
            <a:spAutoFit/>
          </a:bodyPr>
          <a:lstStyle/>
          <a:p>
            <a:r>
              <a:rPr lang="en-US" sz="1200" dirty="0" smtClean="0"/>
              <a:t>GPHIL 120</a:t>
            </a:r>
          </a:p>
          <a:p>
            <a:r>
              <a:rPr lang="en-US" sz="1200" dirty="0" smtClean="0"/>
              <a:t>Miller</a:t>
            </a:r>
            <a:endParaRPr lang="en-US" sz="1200" dirty="0"/>
          </a:p>
        </p:txBody>
      </p:sp>
      <p:sp>
        <p:nvSpPr>
          <p:cNvPr id="436" name="TextBox 435"/>
          <p:cNvSpPr txBox="1"/>
          <p:nvPr/>
        </p:nvSpPr>
        <p:spPr>
          <a:xfrm>
            <a:off x="3352800" y="3810000"/>
            <a:ext cx="1066800" cy="461665"/>
          </a:xfrm>
          <a:prstGeom prst="rect">
            <a:avLst/>
          </a:prstGeom>
          <a:noFill/>
        </p:spPr>
        <p:txBody>
          <a:bodyPr wrap="square" rtlCol="0">
            <a:spAutoFit/>
          </a:bodyPr>
          <a:lstStyle/>
          <a:p>
            <a:r>
              <a:rPr lang="en-US" sz="1200" dirty="0" smtClean="0"/>
              <a:t>GGEOG 200</a:t>
            </a:r>
          </a:p>
          <a:p>
            <a:r>
              <a:rPr lang="en-US" sz="1200" dirty="0" smtClean="0"/>
              <a:t>HHS</a:t>
            </a:r>
            <a:endParaRPr lang="en-US" sz="1200" dirty="0"/>
          </a:p>
        </p:txBody>
      </p:sp>
      <p:sp>
        <p:nvSpPr>
          <p:cNvPr id="437" name="TextBox 436"/>
          <p:cNvSpPr txBox="1"/>
          <p:nvPr/>
        </p:nvSpPr>
        <p:spPr>
          <a:xfrm>
            <a:off x="5257800" y="3810000"/>
            <a:ext cx="1066800" cy="461665"/>
          </a:xfrm>
          <a:prstGeom prst="rect">
            <a:avLst/>
          </a:prstGeom>
          <a:noFill/>
        </p:spPr>
        <p:txBody>
          <a:bodyPr wrap="square" rtlCol="0">
            <a:spAutoFit/>
          </a:bodyPr>
          <a:lstStyle/>
          <a:p>
            <a:r>
              <a:rPr lang="en-US" sz="1200" dirty="0" smtClean="0"/>
              <a:t>GGEOG 200</a:t>
            </a:r>
          </a:p>
          <a:p>
            <a:r>
              <a:rPr lang="en-US" sz="1200" dirty="0" smtClean="0"/>
              <a:t>HHS</a:t>
            </a:r>
            <a:endParaRPr lang="en-US" sz="1200" dirty="0"/>
          </a:p>
        </p:txBody>
      </p:sp>
      <p:sp>
        <p:nvSpPr>
          <p:cNvPr id="438" name="TextBox 437"/>
          <p:cNvSpPr txBox="1"/>
          <p:nvPr/>
        </p:nvSpPr>
        <p:spPr>
          <a:xfrm>
            <a:off x="5334000" y="6396335"/>
            <a:ext cx="914400" cy="461665"/>
          </a:xfrm>
          <a:prstGeom prst="rect">
            <a:avLst/>
          </a:prstGeom>
          <a:noFill/>
        </p:spPr>
        <p:txBody>
          <a:bodyPr wrap="square" rtlCol="0">
            <a:spAutoFit/>
          </a:bodyPr>
          <a:lstStyle/>
          <a:p>
            <a:r>
              <a:rPr lang="en-US" sz="1200" dirty="0" smtClean="0"/>
              <a:t>GPHIL 120</a:t>
            </a:r>
          </a:p>
          <a:p>
            <a:r>
              <a:rPr lang="en-US" sz="1200" dirty="0" smtClean="0"/>
              <a:t>Miller</a:t>
            </a:r>
            <a:endParaRPr lang="en-US" sz="1200" dirty="0"/>
          </a:p>
        </p:txBody>
      </p:sp>
    </p:spTree>
  </p:cSld>
  <p:clrMapOvr>
    <a:masterClrMapping/>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algn="ctr"/>
            <a:r>
              <a:rPr lang="en-US" sz="4000" smtClean="0"/>
              <a:t>Helpful Classes to Consider</a:t>
            </a:r>
          </a:p>
        </p:txBody>
      </p:sp>
      <p:sp>
        <p:nvSpPr>
          <p:cNvPr id="39938" name="Rectangle 4"/>
          <p:cNvSpPr>
            <a:spLocks noGrp="1" noChangeArrowheads="1"/>
          </p:cNvSpPr>
          <p:nvPr>
            <p:ph type="body" idx="1"/>
          </p:nvPr>
        </p:nvSpPr>
        <p:spPr/>
        <p:txBody>
          <a:bodyPr/>
          <a:lstStyle/>
          <a:p>
            <a:pPr>
              <a:buFont typeface="Wingdings" pitchFamily="2" charset="2"/>
              <a:buNone/>
            </a:pPr>
            <a:r>
              <a:rPr lang="en-US" sz="2000" b="1" dirty="0" smtClean="0"/>
              <a:t>IS 202 – Career &amp; Life Planning</a:t>
            </a:r>
          </a:p>
          <a:p>
            <a:r>
              <a:rPr lang="en-US" sz="1800" dirty="0" smtClean="0"/>
              <a:t>A 1-credit block course (8 weeks long) for freshmen</a:t>
            </a:r>
          </a:p>
          <a:p>
            <a:r>
              <a:rPr lang="en-US" sz="1800" dirty="0" smtClean="0"/>
              <a:t>Designed to help students choose or change a major and/or career path</a:t>
            </a:r>
          </a:p>
          <a:p>
            <a:r>
              <a:rPr lang="en-US" sz="1800" dirty="0" smtClean="0"/>
              <a:t>Topics include career resources, self-awareness, decision-making, &amp; life planning</a:t>
            </a:r>
          </a:p>
          <a:p>
            <a:pPr>
              <a:buNone/>
            </a:pPr>
            <a:r>
              <a:rPr lang="en-US" sz="1800" dirty="0" smtClean="0"/>
              <a:t>IS 202 will be offered in the </a:t>
            </a:r>
            <a:r>
              <a:rPr lang="en-US" sz="1800" b="1" dirty="0" smtClean="0"/>
              <a:t>2nd</a:t>
            </a:r>
            <a:r>
              <a:rPr lang="en-US" sz="1800" dirty="0" smtClean="0"/>
              <a:t> and </a:t>
            </a:r>
            <a:r>
              <a:rPr lang="en-US" sz="1800" b="1" dirty="0" smtClean="0"/>
              <a:t>3rd blocks</a:t>
            </a:r>
            <a:r>
              <a:rPr lang="en-US" sz="1800" dirty="0" smtClean="0"/>
              <a:t> </a:t>
            </a:r>
            <a:r>
              <a:rPr lang="en-US" sz="2400" dirty="0" smtClean="0"/>
              <a:t> </a:t>
            </a:r>
          </a:p>
          <a:p>
            <a:pPr>
              <a:buNone/>
            </a:pPr>
            <a:r>
              <a:rPr lang="en-US" sz="2000" b="1" dirty="0" smtClean="0"/>
              <a:t>EXED 401 – Strategic Learning</a:t>
            </a:r>
          </a:p>
          <a:p>
            <a:r>
              <a:rPr lang="en-US" sz="1800" dirty="0" smtClean="0"/>
              <a:t>3 credit semester course offered in </a:t>
            </a:r>
            <a:r>
              <a:rPr lang="en-US" sz="1800" dirty="0" smtClean="0">
                <a:solidFill>
                  <a:srgbClr val="FF0000"/>
                </a:solidFill>
              </a:rPr>
              <a:t>fall and spring</a:t>
            </a:r>
            <a:endParaRPr lang="en-US" sz="1800" dirty="0" smtClean="0"/>
          </a:p>
          <a:p>
            <a:r>
              <a:rPr lang="en-US" sz="1800" dirty="0" smtClean="0"/>
              <a:t>Discover more about how you learn and also receive explicit instruction in various learning strategies</a:t>
            </a:r>
          </a:p>
          <a:p>
            <a:r>
              <a:rPr lang="en-US" sz="1800" dirty="0" smtClean="0"/>
              <a:t>Need permission of instructor to enroll – Rory </a:t>
            </a:r>
            <a:r>
              <a:rPr lang="en-US" sz="1800" dirty="0" err="1" smtClean="0"/>
              <a:t>Lazowski</a:t>
            </a:r>
            <a:r>
              <a:rPr lang="en-US" sz="1800" dirty="0" smtClean="0"/>
              <a:t> (</a:t>
            </a:r>
            <a:r>
              <a:rPr lang="en-US" sz="1800" dirty="0" err="1" smtClean="0"/>
              <a:t>lazowsra</a:t>
            </a:r>
            <a:r>
              <a:rPr lang="en-US" sz="1800" dirty="0" smtClean="0"/>
              <a:t>)</a:t>
            </a:r>
          </a:p>
          <a:p>
            <a:r>
              <a:rPr lang="en-US" sz="1800" dirty="0" smtClean="0"/>
              <a:t>Meets T/</a:t>
            </a:r>
            <a:r>
              <a:rPr lang="en-US" sz="1800" dirty="0" err="1" smtClean="0"/>
              <a:t>Th</a:t>
            </a:r>
            <a:r>
              <a:rPr lang="en-US" sz="1800" dirty="0" smtClean="0"/>
              <a:t> 9:30 – 10:45 in </a:t>
            </a:r>
            <a:r>
              <a:rPr lang="en-US" sz="1800" dirty="0" err="1" smtClean="0"/>
              <a:t>Roop</a:t>
            </a:r>
            <a:r>
              <a:rPr lang="en-US" sz="1800" dirty="0" smtClean="0"/>
              <a:t> Hall G026</a:t>
            </a:r>
          </a:p>
          <a:p>
            <a:r>
              <a:rPr lang="en-US" sz="1800" dirty="0" smtClean="0"/>
              <a:t>Talk this option over with your advisor if interested </a:t>
            </a:r>
          </a:p>
          <a:p>
            <a:pPr>
              <a:buNone/>
            </a:pPr>
            <a:r>
              <a:rPr lang="en-US" sz="1800" dirty="0" smtClean="0"/>
              <a:t>       (Enroll in five classes &amp; advisor will email for permission to take)</a:t>
            </a:r>
          </a:p>
          <a:p>
            <a:pPr>
              <a:buFont typeface="Wingdings" pitchFamily="2" charset="2"/>
              <a:buNone/>
            </a:pPr>
            <a:endParaRPr lang="en-US" sz="1800" dirty="0" smtClean="0"/>
          </a:p>
          <a:p>
            <a:pPr>
              <a:buFont typeface="Wingdings" pitchFamily="2" charset="2"/>
              <a:buNone/>
            </a:pPr>
            <a:endParaRPr lang="en-US" sz="1800" dirty="0" smtClean="0"/>
          </a:p>
          <a:p>
            <a:pPr>
              <a:buFont typeface="Wingdings" pitchFamily="2" charset="2"/>
              <a:buNone/>
            </a:pPr>
            <a:endParaRPr lang="en-US" sz="1800" dirty="0" smtClean="0"/>
          </a:p>
          <a:p>
            <a:pPr>
              <a:buFont typeface="Wingdings" pitchFamily="2" charset="2"/>
              <a:buNone/>
            </a:pPr>
            <a:endParaRPr lang="en-US" sz="1800" dirty="0" smtClean="0"/>
          </a:p>
          <a:p>
            <a:pPr>
              <a:buFont typeface="Wingdings" pitchFamily="2" charset="2"/>
              <a:buNone/>
            </a:pPr>
            <a:endParaRPr lang="en-US" sz="1800" dirty="0" smtClean="0"/>
          </a:p>
          <a:p>
            <a:pPr>
              <a:buFont typeface="Wingdings" pitchFamily="2" charset="2"/>
              <a:buNone/>
            </a:pPr>
            <a:endParaRPr lang="en-US" sz="2400" dirty="0" smtClean="0"/>
          </a:p>
          <a:p>
            <a:pPr>
              <a:buFont typeface="Wingdings" pitchFamily="2" charset="2"/>
              <a:buNone/>
            </a:pPr>
            <a:endParaRPr lang="en-US" sz="2400" dirty="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smtClean="0"/>
              <a:t>Individual Meetings</a:t>
            </a:r>
          </a:p>
        </p:txBody>
      </p:sp>
      <p:sp>
        <p:nvSpPr>
          <p:cNvPr id="49154" name="Content Placeholder 2"/>
          <p:cNvSpPr>
            <a:spLocks noGrp="1"/>
          </p:cNvSpPr>
          <p:nvPr>
            <p:ph idx="1"/>
          </p:nvPr>
        </p:nvSpPr>
        <p:spPr>
          <a:xfrm>
            <a:off x="685800" y="1828800"/>
            <a:ext cx="7924800" cy="4495800"/>
          </a:xfrm>
        </p:spPr>
        <p:txBody>
          <a:bodyPr/>
          <a:lstStyle/>
          <a:p>
            <a:pPr marL="342900" lvl="2" indent="-342900">
              <a:buSzTx/>
            </a:pPr>
            <a:endParaRPr lang="en-US" sz="2000" dirty="0" smtClean="0"/>
          </a:p>
          <a:p>
            <a:pPr marL="342900" lvl="2" indent="-342900">
              <a:buSzTx/>
            </a:pPr>
            <a:r>
              <a:rPr lang="en-US" dirty="0" smtClean="0"/>
              <a:t>I will assign individual appointment times</a:t>
            </a:r>
          </a:p>
          <a:p>
            <a:pPr marL="342900" lvl="2" indent="-342900">
              <a:buSzTx/>
            </a:pPr>
            <a:r>
              <a:rPr lang="en-US" dirty="0" smtClean="0"/>
              <a:t>As I meet with my 2:45 student, my 3:10 student should wait right outside the office and each successive appointment should come about 15 minutes early.</a:t>
            </a:r>
          </a:p>
          <a:p>
            <a:pPr lvl="1"/>
            <a:endParaRPr lang="en-US" dirty="0"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smtClean="0"/>
              <a:t>Individual Meetings</a:t>
            </a:r>
          </a:p>
        </p:txBody>
      </p:sp>
      <p:sp>
        <p:nvSpPr>
          <p:cNvPr id="49154" name="Content Placeholder 2"/>
          <p:cNvSpPr>
            <a:spLocks noGrp="1"/>
          </p:cNvSpPr>
          <p:nvPr>
            <p:ph idx="1"/>
          </p:nvPr>
        </p:nvSpPr>
        <p:spPr>
          <a:xfrm>
            <a:off x="533400" y="1752600"/>
            <a:ext cx="8077200" cy="4800600"/>
          </a:xfrm>
        </p:spPr>
        <p:txBody>
          <a:bodyPr/>
          <a:lstStyle/>
          <a:p>
            <a:r>
              <a:rPr lang="en-US" sz="2000" dirty="0" smtClean="0"/>
              <a:t>While you are waiting:</a:t>
            </a:r>
          </a:p>
          <a:p>
            <a:pPr lvl="1">
              <a:spcAft>
                <a:spcPts val="1000"/>
              </a:spcAft>
            </a:pPr>
            <a:r>
              <a:rPr lang="en-US" sz="2000" dirty="0" smtClean="0"/>
              <a:t>Look up general education classes of interest in catalog</a:t>
            </a:r>
          </a:p>
          <a:p>
            <a:pPr lvl="1">
              <a:spcAft>
                <a:spcPts val="1000"/>
              </a:spcAft>
            </a:pPr>
            <a:r>
              <a:rPr lang="en-US" sz="2000" dirty="0" smtClean="0"/>
              <a:t>Fill in your daily planner (clock sheet) with current schedule of pre-registered classes</a:t>
            </a:r>
          </a:p>
          <a:p>
            <a:pPr lvl="1">
              <a:spcAft>
                <a:spcPts val="1000"/>
              </a:spcAft>
            </a:pPr>
            <a:r>
              <a:rPr lang="en-US" sz="2000" dirty="0" smtClean="0"/>
              <a:t>Go to the Help Room in </a:t>
            </a:r>
            <a:r>
              <a:rPr lang="en-US" sz="2000" dirty="0" err="1" smtClean="0"/>
              <a:t>nTelos</a:t>
            </a:r>
            <a:r>
              <a:rPr lang="en-US" sz="2000" dirty="0" smtClean="0"/>
              <a:t> Room 259 in ISAT/CS Building to work with the OPAs in completing your registration worksheet</a:t>
            </a:r>
          </a:p>
          <a:p>
            <a:pPr lvl="1">
              <a:spcAft>
                <a:spcPts val="1000"/>
              </a:spcAft>
            </a:pPr>
            <a:r>
              <a:rPr lang="en-US" sz="2000" dirty="0" smtClean="0"/>
              <a:t>If you do not arrive in time for your appointment, I will not be able to meet with you, and you will not be able to complete your schedule today</a:t>
            </a:r>
          </a:p>
          <a:p>
            <a:pPr lvl="1">
              <a:spcAft>
                <a:spcPts val="1000"/>
              </a:spcAft>
            </a:pPr>
            <a:r>
              <a:rPr lang="en-US" sz="2000" dirty="0" smtClean="0"/>
              <a:t>Start reading the Preface articles to get a jump start on your assignment.</a:t>
            </a:r>
          </a:p>
          <a:p>
            <a:pPr lvl="2"/>
            <a:endParaRPr lang="en-US" sz="2000" dirty="0" smtClean="0"/>
          </a:p>
          <a:p>
            <a:pPr lvl="2"/>
            <a:endParaRPr lang="en-US" sz="2000" dirty="0" smtClean="0"/>
          </a:p>
          <a:p>
            <a:pPr lvl="2">
              <a:buNone/>
            </a:pPr>
            <a:endParaRPr lang="en-US" sz="2000" dirty="0" smtClean="0"/>
          </a:p>
          <a:p>
            <a:pPr lvl="1"/>
            <a:endParaRPr lang="en-US" dirty="0"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457200" y="381000"/>
            <a:ext cx="8686800" cy="1295400"/>
          </a:xfrm>
        </p:spPr>
        <p:txBody>
          <a:bodyPr/>
          <a:lstStyle/>
          <a:p>
            <a:r>
              <a:rPr lang="en-US" dirty="0" smtClean="0">
                <a:solidFill>
                  <a:schemeClr val="tx2"/>
                </a:solidFill>
              </a:rPr>
              <a:t>Disabilities or other needed help services</a:t>
            </a:r>
          </a:p>
        </p:txBody>
      </p:sp>
      <p:sp>
        <p:nvSpPr>
          <p:cNvPr id="47106" name="Rectangle 3"/>
          <p:cNvSpPr>
            <a:spLocks noGrp="1" noChangeArrowheads="1"/>
          </p:cNvSpPr>
          <p:nvPr>
            <p:ph type="body" idx="1"/>
          </p:nvPr>
        </p:nvSpPr>
        <p:spPr>
          <a:xfrm>
            <a:off x="990600" y="1981200"/>
            <a:ext cx="7848600" cy="4267200"/>
          </a:xfrm>
        </p:spPr>
        <p:txBody>
          <a:bodyPr/>
          <a:lstStyle/>
          <a:p>
            <a:pPr>
              <a:buClr>
                <a:schemeClr val="tx2"/>
              </a:buClr>
            </a:pPr>
            <a:r>
              <a:rPr lang="en-US" sz="2400" dirty="0" smtClean="0"/>
              <a:t>Students with disabilities who will be requesting accommodations:</a:t>
            </a:r>
          </a:p>
          <a:p>
            <a:pPr>
              <a:buClr>
                <a:schemeClr val="tx2"/>
              </a:buClr>
            </a:pPr>
            <a:endParaRPr lang="en-US" sz="2400" dirty="0" smtClean="0"/>
          </a:p>
          <a:p>
            <a:pPr lvl="1">
              <a:buClr>
                <a:schemeClr val="bg2"/>
              </a:buClr>
            </a:pPr>
            <a:r>
              <a:rPr lang="en-US" sz="2400" dirty="0" smtClean="0"/>
              <a:t>Please make sure you contact the Office of Disability Services and register for their services.</a:t>
            </a:r>
          </a:p>
          <a:p>
            <a:pPr lvl="1">
              <a:buClr>
                <a:schemeClr val="bg2"/>
              </a:buClr>
              <a:buNone/>
            </a:pPr>
            <a:r>
              <a:rPr lang="en-US" sz="2400" dirty="0" smtClean="0"/>
              <a:t>   (540-568-6705; Wilson 107)</a:t>
            </a:r>
          </a:p>
          <a:p>
            <a:pPr lvl="1">
              <a:buClr>
                <a:schemeClr val="bg2"/>
              </a:buClr>
              <a:buNone/>
            </a:pPr>
            <a:endParaRPr lang="en-US" sz="2400" dirty="0" smtClean="0"/>
          </a:p>
          <a:p>
            <a:pPr>
              <a:buClr>
                <a:schemeClr val="tx2"/>
              </a:buClr>
            </a:pPr>
            <a:r>
              <a:rPr lang="en-US" sz="2400" dirty="0" smtClean="0"/>
              <a:t>When you meet with</a:t>
            </a:r>
            <a:r>
              <a:rPr lang="en-US" sz="2400" dirty="0" smtClean="0"/>
              <a:t> me in </a:t>
            </a:r>
            <a:r>
              <a:rPr lang="en-US" sz="2400" dirty="0" smtClean="0"/>
              <a:t>your individual session, you can discuss your special needs.</a:t>
            </a:r>
            <a:r>
              <a:rPr lang="en-US" sz="2400" dirty="0" smtClean="0"/>
              <a:t> </a:t>
            </a:r>
          </a:p>
          <a:p>
            <a:pPr>
              <a:buClr>
                <a:schemeClr val="tx2"/>
              </a:buClr>
            </a:pPr>
            <a:r>
              <a:rPr lang="en-US" sz="2400" dirty="0" smtClean="0"/>
              <a:t>Let me know if you plan to walk-on for a sport or have other activities with specific time commitments.</a:t>
            </a:r>
            <a:endParaRPr lang="en-US" sz="2400" dirty="0" smtClean="0"/>
          </a:p>
          <a:p>
            <a:pPr>
              <a:buClr>
                <a:schemeClr val="bg2"/>
              </a:buClr>
            </a:pPr>
            <a:endParaRPr lang="en-US" sz="2800" dirty="0" smtClean="0">
              <a:solidFill>
                <a:srgbClr val="FF33CC"/>
              </a:solidFill>
              <a:latin typeface="Tahoma" pitchFamily="34"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pic>
        <p:nvPicPr>
          <p:cNvPr id="6" name="Picture 5" descr="classlocations.pdf"/>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34470" y="0"/>
            <a:ext cx="8875059" cy="6858000"/>
          </a:xfrm>
          <a:prstGeom prst="rect">
            <a:avLst/>
          </a:prstGeom>
        </p:spPr>
      </p:pic>
    </p:spTree>
  </p:cSld>
  <p:clrMapOvr>
    <a:masterClrMapping/>
  </p:clrMapOvr>
  <p:transition>
    <p:zoom/>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7" name="Title 7"/>
          <p:cNvSpPr>
            <a:spLocks noGrp="1"/>
          </p:cNvSpPr>
          <p:nvPr>
            <p:ph type="title"/>
          </p:nvPr>
        </p:nvSpPr>
        <p:spPr/>
        <p:txBody>
          <a:bodyPr/>
          <a:lstStyle/>
          <a:p>
            <a:r>
              <a:rPr lang="en-US" dirty="0" smtClean="0"/>
              <a:t>What happens next?</a:t>
            </a:r>
            <a:br>
              <a:rPr lang="en-US" dirty="0" smtClean="0"/>
            </a:br>
            <a:endParaRPr lang="en-US" dirty="0" smtClean="0"/>
          </a:p>
        </p:txBody>
      </p:sp>
      <p:sp>
        <p:nvSpPr>
          <p:cNvPr id="50178" name="Content Placeholder 3"/>
          <p:cNvSpPr>
            <a:spLocks noGrp="1"/>
          </p:cNvSpPr>
          <p:nvPr>
            <p:ph idx="1"/>
          </p:nvPr>
        </p:nvSpPr>
        <p:spPr>
          <a:xfrm>
            <a:off x="381000" y="1676400"/>
            <a:ext cx="8458200" cy="5029200"/>
          </a:xfrm>
        </p:spPr>
        <p:txBody>
          <a:bodyPr/>
          <a:lstStyle/>
          <a:p>
            <a:r>
              <a:rPr lang="en-US" sz="1800" dirty="0" smtClean="0"/>
              <a:t>Be sure to check your JMU EMAIL on a regular basis</a:t>
            </a:r>
          </a:p>
          <a:p>
            <a:endParaRPr lang="en-US" sz="1800" dirty="0" smtClean="0"/>
          </a:p>
          <a:p>
            <a:r>
              <a:rPr lang="en-US" sz="1800" dirty="0" smtClean="0"/>
              <a:t>Use the Catalog, the University Advising website, the online Career Guide to JMU majors, and department websites to research your major or various majors</a:t>
            </a:r>
          </a:p>
          <a:p>
            <a:endParaRPr lang="en-US" sz="1800" dirty="0" smtClean="0"/>
          </a:p>
          <a:p>
            <a:r>
              <a:rPr lang="en-US" sz="1800" dirty="0" smtClean="0"/>
              <a:t>Beginning July 26 at 9:00am (EDT), you will be able to log onto </a:t>
            </a:r>
          </a:p>
          <a:p>
            <a:pPr>
              <a:buNone/>
            </a:pPr>
            <a:r>
              <a:rPr lang="en-US" sz="1800" dirty="0" smtClean="0"/>
              <a:t>      e-campus to </a:t>
            </a:r>
            <a:r>
              <a:rPr lang="en-US" sz="1800" dirty="0" smtClean="0">
                <a:solidFill>
                  <a:srgbClr val="FF0000"/>
                </a:solidFill>
              </a:rPr>
              <a:t>SWAP </a:t>
            </a:r>
            <a:r>
              <a:rPr lang="en-US" sz="1800" dirty="0" smtClean="0"/>
              <a:t>class sections (times and days), </a:t>
            </a:r>
            <a:r>
              <a:rPr lang="en-US" sz="1800" dirty="0" smtClean="0">
                <a:solidFill>
                  <a:srgbClr val="FF0000"/>
                </a:solidFill>
              </a:rPr>
              <a:t>NOT COURSES</a:t>
            </a:r>
            <a:r>
              <a:rPr lang="en-US" sz="1800" dirty="0" smtClean="0"/>
              <a:t>.  Make sure you pay attention to the </a:t>
            </a:r>
            <a:r>
              <a:rPr lang="en-US" sz="1800" dirty="0" smtClean="0">
                <a:solidFill>
                  <a:srgbClr val="FF0000"/>
                </a:solidFill>
              </a:rPr>
              <a:t>Can</a:t>
            </a:r>
            <a:r>
              <a:rPr lang="en-US" sz="1800" dirty="0" smtClean="0"/>
              <a:t> </a:t>
            </a:r>
            <a:r>
              <a:rPr lang="en-US" sz="1800" dirty="0" smtClean="0">
                <a:solidFill>
                  <a:srgbClr val="FF0000"/>
                </a:solidFill>
              </a:rPr>
              <a:t>I Get There on Time </a:t>
            </a:r>
            <a:r>
              <a:rPr lang="en-US" sz="1800" dirty="0" smtClean="0"/>
              <a:t>chart?</a:t>
            </a:r>
          </a:p>
          <a:p>
            <a:pPr>
              <a:buNone/>
            </a:pPr>
            <a:endParaRPr lang="en-US" sz="1800" dirty="0" smtClean="0"/>
          </a:p>
          <a:p>
            <a:r>
              <a:rPr lang="en-US" sz="1800" dirty="0" smtClean="0"/>
              <a:t>Changing classes can be done after your August 26</a:t>
            </a:r>
            <a:r>
              <a:rPr lang="en-US" sz="1800" baseline="30000" dirty="0" smtClean="0"/>
              <a:t>th</a:t>
            </a:r>
            <a:r>
              <a:rPr lang="en-US" sz="1800" dirty="0" smtClean="0"/>
              <a:t> advising session and will require your advisor’s approval</a:t>
            </a:r>
          </a:p>
          <a:p>
            <a:endParaRPr lang="en-US" sz="1800" dirty="0" smtClean="0"/>
          </a:p>
          <a:p>
            <a:r>
              <a:rPr lang="en-US" sz="1800" dirty="0" smtClean="0"/>
              <a:t>Second major declarations or minor declarations can occur after classes start in the fall—you will need to complete a form and obtain departmental signatures</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1" name="Title 3"/>
          <p:cNvSpPr>
            <a:spLocks noGrp="1"/>
          </p:cNvSpPr>
          <p:nvPr>
            <p:ph type="title" idx="4294967295"/>
          </p:nvPr>
        </p:nvSpPr>
        <p:spPr/>
        <p:txBody>
          <a:bodyPr/>
          <a:lstStyle/>
          <a:p>
            <a:r>
              <a:rPr lang="en-US" smtClean="0"/>
              <a:t>Holds and To Do List</a:t>
            </a:r>
          </a:p>
        </p:txBody>
      </p:sp>
      <p:sp>
        <p:nvSpPr>
          <p:cNvPr id="51202" name="Content Placeholder 4"/>
          <p:cNvSpPr>
            <a:spLocks noGrp="1"/>
          </p:cNvSpPr>
          <p:nvPr>
            <p:ph idx="4294967295"/>
          </p:nvPr>
        </p:nvSpPr>
        <p:spPr>
          <a:xfrm>
            <a:off x="533400" y="1752600"/>
            <a:ext cx="8077200" cy="4800600"/>
          </a:xfrm>
        </p:spPr>
        <p:txBody>
          <a:bodyPr/>
          <a:lstStyle/>
          <a:p>
            <a:r>
              <a:rPr lang="en-US" sz="2000" dirty="0" smtClean="0"/>
              <a:t>You will see a hold on your record after your registration session today.</a:t>
            </a:r>
          </a:p>
          <a:p>
            <a:endParaRPr lang="en-US" sz="2000" dirty="0" smtClean="0"/>
          </a:p>
          <a:p>
            <a:r>
              <a:rPr lang="en-US" sz="2000" dirty="0" smtClean="0"/>
              <a:t>This hold will prevent you from making changes to your schedule (except swapping sections starting July 26) without your advisor’s approval.  </a:t>
            </a:r>
          </a:p>
          <a:p>
            <a:endParaRPr lang="en-US" sz="2000" dirty="0" smtClean="0"/>
          </a:p>
          <a:p>
            <a:r>
              <a:rPr lang="en-US" sz="2000" dirty="0" smtClean="0"/>
              <a:t>You may still view and print your schedules, view your test scores, and do any other activity in e-campus.</a:t>
            </a:r>
          </a:p>
          <a:p>
            <a:endParaRPr lang="en-US" sz="2000" dirty="0" smtClean="0"/>
          </a:p>
          <a:p>
            <a:r>
              <a:rPr lang="en-US" sz="2000" dirty="0" smtClean="0"/>
              <a:t>Note: Please take care of any other holds or To Do List items you have, such as for your health record or making sure that your final high school transcript is sent to JMU, by the time you get back to campus.</a:t>
            </a:r>
          </a:p>
        </p:txBody>
      </p:sp>
    </p:spTree>
  </p:cSld>
  <p:clrMapOvr>
    <a:masterClrMapping/>
  </p:clrMapOvr>
  <p:transition>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algn="r" fontAlgn="auto">
              <a:spcAft>
                <a:spcPts val="0"/>
              </a:spcAft>
              <a:defRPr/>
            </a:pPr>
            <a:r>
              <a:rPr lang="en-US" dirty="0" smtClean="0"/>
              <a:t/>
            </a:r>
            <a:br>
              <a:rPr lang="en-US" dirty="0" smtClean="0"/>
            </a:br>
            <a:r>
              <a:rPr lang="en-US" b="1" i="1" u="sng" dirty="0" smtClean="0"/>
              <a:t>Your</a:t>
            </a:r>
            <a:r>
              <a:rPr lang="en-US" dirty="0" smtClean="0"/>
              <a:t> first assignment @JMU</a:t>
            </a:r>
            <a:br>
              <a:rPr lang="en-US" dirty="0" smtClean="0"/>
            </a:br>
            <a:endParaRPr lang="en-US" dirty="0" smtClean="0"/>
          </a:p>
        </p:txBody>
      </p:sp>
      <p:sp>
        <p:nvSpPr>
          <p:cNvPr id="2051" name="Content Placeholder 2"/>
          <p:cNvSpPr>
            <a:spLocks noGrp="1"/>
          </p:cNvSpPr>
          <p:nvPr>
            <p:ph idx="1"/>
          </p:nvPr>
        </p:nvSpPr>
        <p:spPr>
          <a:xfrm>
            <a:off x="304800" y="1828800"/>
            <a:ext cx="8686800" cy="5029200"/>
          </a:xfrm>
        </p:spPr>
        <p:txBody>
          <a:bodyPr/>
          <a:lstStyle/>
          <a:p>
            <a:pPr lvl="1"/>
            <a:r>
              <a:rPr lang="en-US" sz="1800" dirty="0" smtClean="0"/>
              <a:t>Read the text assigned, </a:t>
            </a:r>
            <a:r>
              <a:rPr lang="en-US" sz="1800" b="1" i="1" dirty="0" smtClean="0"/>
              <a:t>The DNA Age.  </a:t>
            </a:r>
          </a:p>
          <a:p>
            <a:pPr lvl="1"/>
            <a:endParaRPr lang="en-US" sz="1800" dirty="0" smtClean="0"/>
          </a:p>
          <a:p>
            <a:pPr lvl="1"/>
            <a:r>
              <a:rPr lang="en-US" sz="1800" dirty="0" smtClean="0"/>
              <a:t>Access it here: </a:t>
            </a:r>
            <a:r>
              <a:rPr lang="en-US" sz="1800" dirty="0" smtClean="0">
                <a:hlinkClick r:id="rId2"/>
              </a:rPr>
              <a:t>http://www.jmu.edu/orientation/preface/</a:t>
            </a:r>
            <a:endParaRPr lang="en-US" sz="1800" dirty="0" smtClean="0"/>
          </a:p>
          <a:p>
            <a:pPr lvl="1"/>
            <a:endParaRPr lang="en-US" sz="1800" dirty="0" smtClean="0"/>
          </a:p>
          <a:p>
            <a:pPr lvl="1"/>
            <a:r>
              <a:rPr lang="en-US" sz="1800" dirty="0" smtClean="0"/>
              <a:t>Be ready to discuss with a JMU Faculty member @1787</a:t>
            </a:r>
          </a:p>
          <a:p>
            <a:pPr lvl="2"/>
            <a:r>
              <a:rPr lang="en-US" sz="1800" dirty="0" smtClean="0"/>
              <a:t>This is your first chance to make a great impression.  </a:t>
            </a:r>
          </a:p>
          <a:p>
            <a:pPr lvl="2"/>
            <a:endParaRPr lang="en-US" sz="1800" dirty="0" smtClean="0"/>
          </a:p>
          <a:p>
            <a:pPr lvl="1"/>
            <a:r>
              <a:rPr lang="en-US" sz="1800" dirty="0" smtClean="0"/>
              <a:t>Practice discussing it with your class on the Preface blog (</a:t>
            </a:r>
            <a:r>
              <a:rPr lang="en-US" sz="1800" dirty="0" smtClean="0">
                <a:hlinkClick r:id="rId3"/>
              </a:rPr>
              <a:t>http://wp.cit.jmu.edu/preface/</a:t>
            </a:r>
            <a:r>
              <a:rPr lang="en-US" sz="1800" dirty="0" smtClean="0"/>
              <a:t>).  Win an </a:t>
            </a:r>
            <a:r>
              <a:rPr lang="en-US" sz="1800" dirty="0" err="1" smtClean="0"/>
              <a:t>iPad</a:t>
            </a:r>
            <a:r>
              <a:rPr lang="en-US" sz="1800" dirty="0" smtClean="0"/>
              <a:t>!</a:t>
            </a:r>
          </a:p>
          <a:p>
            <a:pPr lvl="1"/>
            <a:endParaRPr lang="en-US" sz="1800" dirty="0" smtClean="0"/>
          </a:p>
          <a:p>
            <a:pPr lvl="1"/>
            <a:r>
              <a:rPr lang="en-US" sz="1800" dirty="0" smtClean="0"/>
              <a:t>Attend events that are related to the reading – specifically First Year Convocation.   It won’t make sense if you haven’t prepared.  Don’t miss out!</a:t>
            </a:r>
          </a:p>
          <a:p>
            <a:pPr lvl="1"/>
            <a:endParaRPr lang="en-US" sz="1800" dirty="0" smtClean="0"/>
          </a:p>
          <a:p>
            <a:pPr lvl="1"/>
            <a:r>
              <a:rPr lang="en-US" sz="1800" dirty="0" smtClean="0"/>
              <a:t>First Year Professors may use the text in class, so, you might see it again!  </a:t>
            </a:r>
          </a:p>
          <a:p>
            <a:pPr lvl="1"/>
            <a:endParaRPr lang="en-US" sz="1800" dirty="0" smtClean="0"/>
          </a:p>
          <a:p>
            <a:pPr lvl="1"/>
            <a:endParaRPr lang="en-US" sz="1600" dirty="0" smtClean="0"/>
          </a:p>
          <a:p>
            <a:pPr lvl="1">
              <a:buFont typeface="Arial" charset="0"/>
              <a:buNone/>
            </a:pPr>
            <a:endParaRPr lang="en-US" sz="1600" dirty="0" smtClean="0"/>
          </a:p>
        </p:txBody>
      </p:sp>
      <p:pic>
        <p:nvPicPr>
          <p:cNvPr id="2052" name="Picture 3" descr="Preface_pieces.JPG"/>
          <p:cNvPicPr>
            <a:picLocks noChangeAspect="1"/>
          </p:cNvPicPr>
          <p:nvPr/>
        </p:nvPicPr>
        <p:blipFill>
          <a:blip r:embed="rId4" cstate="print"/>
          <a:srcRect/>
          <a:stretch>
            <a:fillRect/>
          </a:stretch>
        </p:blipFill>
        <p:spPr bwMode="auto">
          <a:xfrm>
            <a:off x="457200" y="152400"/>
            <a:ext cx="2133600" cy="811213"/>
          </a:xfrm>
          <a:prstGeom prst="rect">
            <a:avLst/>
          </a:prstGeom>
          <a:noFill/>
          <a:ln w="9525">
            <a:noFill/>
            <a:miter lim="800000"/>
            <a:headEnd/>
            <a:tailEnd/>
          </a:ln>
        </p:spPr>
      </p:pic>
    </p:spTree>
  </p:cSld>
  <p:clrMapOvr>
    <a:masterClrMapping/>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Education Questions?</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transition>
    <p:zoom/>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457200" y="381000"/>
            <a:ext cx="8686800" cy="1295400"/>
          </a:xfrm>
        </p:spPr>
        <p:txBody>
          <a:bodyPr/>
          <a:lstStyle/>
          <a:p>
            <a:pPr algn="ctr"/>
            <a:r>
              <a:rPr lang="en-US" sz="3200" smtClean="0">
                <a:solidFill>
                  <a:schemeClr val="tx2"/>
                </a:solidFill>
              </a:rPr>
              <a:t>It is your responsibility as a</a:t>
            </a:r>
            <a:r>
              <a:rPr lang="en-US" smtClean="0">
                <a:solidFill>
                  <a:schemeClr val="tx2"/>
                </a:solidFill>
              </a:rPr>
              <a:t> </a:t>
            </a:r>
            <a:r>
              <a:rPr lang="en-US" smtClean="0">
                <a:solidFill>
                  <a:schemeClr val="bg2"/>
                </a:solidFill>
              </a:rPr>
              <a:t>JMU student</a:t>
            </a:r>
            <a:r>
              <a:rPr lang="en-US" smtClean="0">
                <a:solidFill>
                  <a:schemeClr val="tx2"/>
                </a:solidFill>
              </a:rPr>
              <a:t> </a:t>
            </a:r>
            <a:r>
              <a:rPr lang="en-US" sz="3200" smtClean="0">
                <a:solidFill>
                  <a:schemeClr val="tx2"/>
                </a:solidFill>
              </a:rPr>
              <a:t>to</a:t>
            </a:r>
            <a:r>
              <a:rPr lang="en-US" smtClean="0">
                <a:solidFill>
                  <a:schemeClr val="tx2"/>
                </a:solidFill>
              </a:rPr>
              <a:t>…</a:t>
            </a:r>
          </a:p>
        </p:txBody>
      </p:sp>
      <p:sp>
        <p:nvSpPr>
          <p:cNvPr id="19458" name="Rectangle 3"/>
          <p:cNvSpPr>
            <a:spLocks noGrp="1" noChangeArrowheads="1"/>
          </p:cNvSpPr>
          <p:nvPr>
            <p:ph type="body" idx="1"/>
          </p:nvPr>
        </p:nvSpPr>
        <p:spPr>
          <a:xfrm>
            <a:off x="914400" y="2057400"/>
            <a:ext cx="7848600" cy="4495800"/>
          </a:xfrm>
        </p:spPr>
        <p:txBody>
          <a:bodyPr/>
          <a:lstStyle/>
          <a:p>
            <a:pPr>
              <a:lnSpc>
                <a:spcPct val="80000"/>
              </a:lnSpc>
              <a:buClr>
                <a:schemeClr val="tx2"/>
              </a:buClr>
            </a:pPr>
            <a:r>
              <a:rPr lang="en-US" sz="2000" dirty="0" smtClean="0"/>
              <a:t>Know &amp; fulfill the degree, major &amp; general education requirements</a:t>
            </a:r>
          </a:p>
          <a:p>
            <a:pPr>
              <a:lnSpc>
                <a:spcPct val="80000"/>
              </a:lnSpc>
              <a:buClr>
                <a:schemeClr val="tx2"/>
              </a:buClr>
            </a:pPr>
            <a:endParaRPr lang="en-US" sz="2000" dirty="0" smtClean="0"/>
          </a:p>
          <a:p>
            <a:pPr>
              <a:lnSpc>
                <a:spcPct val="80000"/>
              </a:lnSpc>
              <a:buClr>
                <a:schemeClr val="tx2"/>
              </a:buClr>
            </a:pPr>
            <a:r>
              <a:rPr lang="en-US" sz="2000" dirty="0" smtClean="0"/>
              <a:t>Choose a major and career path</a:t>
            </a:r>
          </a:p>
          <a:p>
            <a:pPr>
              <a:lnSpc>
                <a:spcPct val="80000"/>
              </a:lnSpc>
              <a:buClr>
                <a:schemeClr val="tx2"/>
              </a:buClr>
            </a:pPr>
            <a:r>
              <a:rPr lang="en-US" sz="2000" dirty="0" smtClean="0"/>
              <a:t>Use ecampus for academic planning and resources</a:t>
            </a:r>
          </a:p>
          <a:p>
            <a:pPr>
              <a:lnSpc>
                <a:spcPct val="80000"/>
              </a:lnSpc>
              <a:buClr>
                <a:schemeClr val="tx2"/>
              </a:buClr>
            </a:pPr>
            <a:endParaRPr lang="en-US" sz="2000" dirty="0" smtClean="0"/>
          </a:p>
          <a:p>
            <a:pPr>
              <a:lnSpc>
                <a:spcPct val="80000"/>
              </a:lnSpc>
              <a:buClr>
                <a:schemeClr val="tx2"/>
              </a:buClr>
            </a:pPr>
            <a:r>
              <a:rPr lang="en-US" sz="2000" dirty="0" smtClean="0"/>
              <a:t>Contact your advisor</a:t>
            </a:r>
          </a:p>
          <a:p>
            <a:pPr>
              <a:lnSpc>
                <a:spcPct val="80000"/>
              </a:lnSpc>
              <a:buClr>
                <a:schemeClr val="tx2"/>
              </a:buClr>
              <a:buFont typeface="Wingdings" pitchFamily="2" charset="2"/>
              <a:buNone/>
            </a:pPr>
            <a:r>
              <a:rPr lang="en-US" sz="2000" dirty="0" smtClean="0"/>
              <a:t>		Serves as your main resource for academic questions</a:t>
            </a:r>
          </a:p>
          <a:p>
            <a:pPr>
              <a:lnSpc>
                <a:spcPct val="80000"/>
              </a:lnSpc>
              <a:buClr>
                <a:schemeClr val="tx2"/>
              </a:buClr>
              <a:buFont typeface="Wingdings" pitchFamily="2" charset="2"/>
              <a:buNone/>
            </a:pPr>
            <a:r>
              <a:rPr lang="en-US" sz="2400" dirty="0" smtClean="0"/>
              <a:t/>
            </a:r>
            <a:br>
              <a:rPr lang="en-US" sz="2400" dirty="0" smtClean="0"/>
            </a:br>
            <a:r>
              <a:rPr lang="en-US" sz="2000" dirty="0" smtClean="0"/>
              <a:t>You will have several advisors during your JMU career…</a:t>
            </a:r>
          </a:p>
          <a:p>
            <a:pPr>
              <a:lnSpc>
                <a:spcPct val="80000"/>
              </a:lnSpc>
              <a:buClr>
                <a:schemeClr val="tx2"/>
              </a:buClr>
              <a:buFont typeface="Wingdings" pitchFamily="2" charset="2"/>
              <a:buNone/>
            </a:pPr>
            <a:r>
              <a:rPr lang="en-US" sz="2400" dirty="0" smtClean="0"/>
              <a:t/>
            </a:r>
            <a:br>
              <a:rPr lang="en-US" sz="2400" dirty="0" smtClean="0"/>
            </a:br>
            <a:r>
              <a:rPr lang="en-US" sz="2400" dirty="0" smtClean="0"/>
              <a:t>	</a:t>
            </a:r>
            <a:r>
              <a:rPr lang="en-US" sz="1800" b="1" dirty="0" smtClean="0"/>
              <a:t>~ Now until Feb 2011 – Freshman Advisor </a:t>
            </a:r>
            <a:br>
              <a:rPr lang="en-US" sz="1800" b="1" dirty="0" smtClean="0"/>
            </a:br>
            <a:r>
              <a:rPr lang="en-US" sz="1800" b="1" dirty="0" smtClean="0"/>
              <a:t>	~ Feb 2011 or when you declare – Major Advisor</a:t>
            </a:r>
            <a:br>
              <a:rPr lang="en-US" sz="1800" b="1" dirty="0" smtClean="0"/>
            </a:br>
            <a:r>
              <a:rPr lang="en-US" sz="1800" b="1" dirty="0" smtClean="0"/>
              <a:t>	~ Pre-Professional, Minor, or Second Major Advisor </a:t>
            </a:r>
            <a:br>
              <a:rPr lang="en-US" sz="1800" b="1" dirty="0" smtClean="0"/>
            </a:br>
            <a:r>
              <a:rPr lang="en-US" sz="1800" b="1" dirty="0" smtClean="0"/>
              <a:t>		if applicable</a:t>
            </a:r>
            <a:endParaRPr lang="en-US" sz="2000" dirty="0" smtClean="0"/>
          </a:p>
          <a:p>
            <a:pPr>
              <a:lnSpc>
                <a:spcPct val="80000"/>
              </a:lnSpc>
              <a:buClr>
                <a:schemeClr val="tx2"/>
              </a:buClr>
              <a:buFont typeface="Wingdings" pitchFamily="2" charset="2"/>
              <a:buNone/>
            </a:pPr>
            <a:endParaRPr lang="en-US" sz="2400" b="1" dirty="0" smtClean="0"/>
          </a:p>
          <a:p>
            <a:pPr>
              <a:lnSpc>
                <a:spcPct val="80000"/>
              </a:lnSpc>
            </a:pPr>
            <a:endParaRPr lang="en-US" sz="1800" dirty="0" smtClean="0">
              <a:solidFill>
                <a:srgbClr val="FF33CC"/>
              </a:solidFill>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Note about limited availability</a:t>
            </a:r>
            <a:endParaRPr lang="en-US" dirty="0"/>
          </a:p>
        </p:txBody>
      </p:sp>
      <p:sp>
        <p:nvSpPr>
          <p:cNvPr id="5" name="Content Placeholder 4"/>
          <p:cNvSpPr>
            <a:spLocks noGrp="1"/>
          </p:cNvSpPr>
          <p:nvPr>
            <p:ph idx="1"/>
          </p:nvPr>
        </p:nvSpPr>
        <p:spPr/>
        <p:txBody>
          <a:bodyPr/>
          <a:lstStyle/>
          <a:p>
            <a:r>
              <a:rPr lang="en-US" dirty="0" smtClean="0"/>
              <a:t>Cluster 2 – Visual and Performing Arts</a:t>
            </a:r>
          </a:p>
          <a:p>
            <a:r>
              <a:rPr lang="en-US" dirty="0" smtClean="0"/>
              <a:t>Cluster 2 – Literature – few if any seats</a:t>
            </a:r>
          </a:p>
          <a:p>
            <a:r>
              <a:rPr lang="en-US" dirty="0" smtClean="0"/>
              <a:t>Cluster 3 – Group 2 –Physical Science</a:t>
            </a:r>
          </a:p>
          <a:p>
            <a:pPr>
              <a:buNone/>
            </a:pPr>
            <a:endParaRPr lang="en-US" dirty="0" smtClean="0"/>
          </a:p>
          <a:p>
            <a:pPr>
              <a:buNone/>
            </a:pPr>
            <a:r>
              <a:rPr lang="en-US" dirty="0" smtClean="0"/>
              <a:t>If you want a particular course in a group, only put down that class. If you have several choices, please put down all that pertain.</a:t>
            </a:r>
            <a:endParaRPr lang="en-US" dirty="0"/>
          </a:p>
        </p:txBody>
      </p:sp>
    </p:spTree>
  </p:cSld>
  <p:clrMapOvr>
    <a:masterClrMapping/>
  </p:clrMapOvr>
  <p:transition>
    <p:zoom/>
  </p:transition>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Tasks now</a:t>
            </a:r>
            <a:endParaRPr lang="en-US" dirty="0"/>
          </a:p>
        </p:txBody>
      </p:sp>
      <p:sp>
        <p:nvSpPr>
          <p:cNvPr id="5" name="Content Placeholder 4"/>
          <p:cNvSpPr>
            <a:spLocks noGrp="1"/>
          </p:cNvSpPr>
          <p:nvPr>
            <p:ph idx="1"/>
          </p:nvPr>
        </p:nvSpPr>
        <p:spPr/>
        <p:txBody>
          <a:bodyPr/>
          <a:lstStyle/>
          <a:p>
            <a:r>
              <a:rPr lang="en-US" dirty="0" smtClean="0"/>
              <a:t>Fill in clock sheet for M/T only.  If you are ROTC do fill in your MSCI or AIRS courses. If you have a one day a week class, also be sure to put that down.</a:t>
            </a:r>
          </a:p>
          <a:p>
            <a:r>
              <a:rPr lang="en-US" dirty="0" smtClean="0"/>
              <a:t>Fill in the Gen Ed worksheet with all courses you would be interested in taking.  Write GWRTC at the top if you </a:t>
            </a:r>
            <a:r>
              <a:rPr lang="en-US" smtClean="0"/>
              <a:t>need writing.</a:t>
            </a:r>
            <a:endParaRPr lang="en-US"/>
          </a:p>
        </p:txBody>
      </p:sp>
    </p:spTree>
  </p:cSld>
  <p:clrMapOvr>
    <a:masterClrMapping/>
  </p:clrMapOvr>
  <p:transition>
    <p:zoom/>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a:xfrm>
            <a:off x="685800" y="685800"/>
            <a:ext cx="8001000" cy="685800"/>
          </a:xfrm>
        </p:spPr>
        <p:txBody>
          <a:bodyPr/>
          <a:lstStyle/>
          <a:p>
            <a:pPr algn="ctr"/>
            <a:r>
              <a:rPr lang="en-US" sz="2400" smtClean="0">
                <a:solidFill>
                  <a:schemeClr val="tx2"/>
                </a:solidFill>
              </a:rPr>
              <a:t>Cluster One: Skills for the 21st Century </a:t>
            </a:r>
            <a:br>
              <a:rPr lang="en-US" sz="2400" smtClean="0">
                <a:solidFill>
                  <a:schemeClr val="tx2"/>
                </a:solidFill>
              </a:rPr>
            </a:br>
            <a:r>
              <a:rPr lang="en-US" sz="2400" smtClean="0">
                <a:solidFill>
                  <a:schemeClr val="tx2"/>
                </a:solidFill>
              </a:rPr>
              <a:t>(9 Credit Hours)</a:t>
            </a:r>
          </a:p>
        </p:txBody>
      </p:sp>
      <p:sp>
        <p:nvSpPr>
          <p:cNvPr id="15362" name="Text Box 3"/>
          <p:cNvSpPr txBox="1">
            <a:spLocks noChangeArrowheads="1"/>
          </p:cNvSpPr>
          <p:nvPr/>
        </p:nvSpPr>
        <p:spPr bwMode="auto">
          <a:xfrm>
            <a:off x="228600" y="1981200"/>
            <a:ext cx="8915400" cy="4431983"/>
          </a:xfrm>
          <a:prstGeom prst="rect">
            <a:avLst/>
          </a:prstGeom>
          <a:noFill/>
          <a:ln w="9525">
            <a:noFill/>
            <a:miter lim="800000"/>
            <a:headEnd/>
            <a:tailEnd/>
          </a:ln>
        </p:spPr>
        <p:txBody>
          <a:bodyPr>
            <a:spAutoFit/>
          </a:bodyPr>
          <a:lstStyle/>
          <a:p>
            <a:r>
              <a:rPr lang="en-US" sz="1200" b="1" i="1" dirty="0">
                <a:solidFill>
                  <a:srgbClr val="000000"/>
                </a:solidFill>
              </a:rPr>
              <a:t>Cluster One: Skills for the 21st Century (9 Credit Hours and Information Literacy Requirement)</a:t>
            </a:r>
            <a:endParaRPr lang="en-US" sz="1200" dirty="0"/>
          </a:p>
          <a:p>
            <a:r>
              <a:rPr lang="en-US" sz="1200" b="1" dirty="0">
                <a:solidFill>
                  <a:srgbClr val="000000"/>
                </a:solidFill>
              </a:rPr>
              <a:t>Information Literacy Requirement (two tests):</a:t>
            </a:r>
            <a:endParaRPr lang="en-US" sz="1200" dirty="0"/>
          </a:p>
          <a:p>
            <a:r>
              <a:rPr lang="en-US" sz="1200" dirty="0">
                <a:solidFill>
                  <a:srgbClr val="000000"/>
                </a:solidFill>
              </a:rPr>
              <a:t>_____ </a:t>
            </a:r>
            <a:r>
              <a:rPr lang="en-US" sz="1200" b="1" dirty="0">
                <a:solidFill>
                  <a:srgbClr val="000000"/>
                </a:solidFill>
              </a:rPr>
              <a:t>Technology Competency Test (Tech Level I) ….. </a:t>
            </a:r>
            <a:r>
              <a:rPr lang="en-US" sz="1200" b="1" dirty="0">
                <a:solidFill>
                  <a:srgbClr val="FF0000"/>
                </a:solidFill>
              </a:rPr>
              <a:t>deadline: </a:t>
            </a:r>
            <a:r>
              <a:rPr lang="en-US" sz="1200" b="1" dirty="0" smtClean="0">
                <a:solidFill>
                  <a:srgbClr val="FF0000"/>
                </a:solidFill>
              </a:rPr>
              <a:t>11/19/10</a:t>
            </a:r>
            <a:endParaRPr lang="en-US" sz="1200" dirty="0">
              <a:solidFill>
                <a:srgbClr val="FF0000"/>
              </a:solidFill>
            </a:endParaRPr>
          </a:p>
          <a:p>
            <a:r>
              <a:rPr lang="en-US" sz="1200" dirty="0">
                <a:solidFill>
                  <a:srgbClr val="000000"/>
                </a:solidFill>
              </a:rPr>
              <a:t>_____ </a:t>
            </a:r>
            <a:r>
              <a:rPr lang="en-US" sz="1200" b="1" dirty="0">
                <a:solidFill>
                  <a:srgbClr val="000000"/>
                </a:solidFill>
              </a:rPr>
              <a:t>Information Seeking Skills Test (ISST) …..</a:t>
            </a:r>
            <a:r>
              <a:rPr lang="en-US" sz="1200" b="1" dirty="0">
                <a:solidFill>
                  <a:srgbClr val="FF0000"/>
                </a:solidFill>
              </a:rPr>
              <a:t>deadline:  </a:t>
            </a:r>
            <a:r>
              <a:rPr lang="en-US" sz="1200" b="1" dirty="0" smtClean="0">
                <a:solidFill>
                  <a:srgbClr val="FF0000"/>
                </a:solidFill>
              </a:rPr>
              <a:t>4/22/11</a:t>
            </a:r>
            <a:endParaRPr lang="en-US" sz="1200" dirty="0">
              <a:solidFill>
                <a:srgbClr val="FF0000"/>
              </a:solidFill>
            </a:endParaRPr>
          </a:p>
          <a:p>
            <a:r>
              <a:rPr lang="en-US" sz="1200" b="1" dirty="0">
                <a:solidFill>
                  <a:srgbClr val="000000"/>
                </a:solidFill>
              </a:rPr>
              <a:t>Cluster One</a:t>
            </a:r>
            <a:r>
              <a:rPr lang="en-US" sz="1200" dirty="0">
                <a:solidFill>
                  <a:srgbClr val="000000"/>
                </a:solidFill>
              </a:rPr>
              <a:t>: (3 courses).  All students complete cluster one their first year. All Cluster One choices are designed for students in any major.  Students may use AP credit, IB Higher Level credit, or transfer credit for </a:t>
            </a:r>
            <a:r>
              <a:rPr lang="en-US" sz="1200" i="1" dirty="0" smtClean="0">
                <a:solidFill>
                  <a:srgbClr val="000000"/>
                </a:solidFill>
              </a:rPr>
              <a:t>G</a:t>
            </a:r>
            <a:r>
              <a:rPr lang="en-US" sz="1200" dirty="0" smtClean="0">
                <a:solidFill>
                  <a:srgbClr val="000000"/>
                </a:solidFill>
              </a:rPr>
              <a:t>WRTC </a:t>
            </a:r>
            <a:r>
              <a:rPr lang="en-US" sz="1200" dirty="0">
                <a:solidFill>
                  <a:srgbClr val="000000"/>
                </a:solidFill>
              </a:rPr>
              <a:t>103, Critical Reading and Writing, which meet the writing requirement for Cluster One.  </a:t>
            </a:r>
            <a:endParaRPr lang="en-US" sz="1200" dirty="0"/>
          </a:p>
          <a:p>
            <a:endParaRPr lang="en-US" sz="1200" b="1" dirty="0">
              <a:solidFill>
                <a:srgbClr val="000000"/>
              </a:solidFill>
            </a:endParaRPr>
          </a:p>
          <a:p>
            <a:r>
              <a:rPr lang="en-US" sz="1200" b="1" dirty="0">
                <a:solidFill>
                  <a:srgbClr val="000000"/>
                </a:solidFill>
              </a:rPr>
              <a:t>Complete one course from each of the three areas below (</a:t>
            </a:r>
            <a:r>
              <a:rPr lang="en-US" sz="1200" b="1" i="1" dirty="0">
                <a:solidFill>
                  <a:srgbClr val="000000"/>
                </a:solidFill>
              </a:rPr>
              <a:t>courses may be taken in any order):</a:t>
            </a:r>
            <a:endParaRPr lang="en-US" sz="1200" b="1" dirty="0">
              <a:solidFill>
                <a:srgbClr val="000000"/>
              </a:solidFill>
            </a:endParaRPr>
          </a:p>
          <a:p>
            <a:r>
              <a:rPr lang="en-US" sz="1200" b="1" dirty="0">
                <a:solidFill>
                  <a:srgbClr val="000000"/>
                </a:solidFill>
              </a:rPr>
              <a:t>_____</a:t>
            </a:r>
            <a:r>
              <a:rPr lang="en-US" sz="1200" dirty="0">
                <a:solidFill>
                  <a:srgbClr val="000000"/>
                </a:solidFill>
              </a:rPr>
              <a:t> </a:t>
            </a:r>
            <a:r>
              <a:rPr lang="en-US" sz="1200" b="1" dirty="0">
                <a:solidFill>
                  <a:srgbClr val="000000"/>
                </a:solidFill>
              </a:rPr>
              <a:t>Critical Thinking </a:t>
            </a:r>
            <a:r>
              <a:rPr lang="en-US" sz="1200" b="1" dirty="0" smtClean="0">
                <a:solidFill>
                  <a:srgbClr val="000000"/>
                </a:solidFill>
              </a:rPr>
              <a:t>(C1CT**)</a:t>
            </a:r>
            <a:r>
              <a:rPr lang="en-US" sz="1200" b="1" dirty="0">
                <a:solidFill>
                  <a:srgbClr val="000000"/>
                </a:solidFill>
              </a:rPr>
              <a:t>	</a:t>
            </a:r>
            <a:r>
              <a:rPr lang="en-US" sz="1200" i="1" dirty="0">
                <a:solidFill>
                  <a:srgbClr val="000000"/>
                </a:solidFill>
              </a:rPr>
              <a:t>Choose </a:t>
            </a:r>
            <a:r>
              <a:rPr lang="en-US" sz="1200" i="1" u="sng" dirty="0">
                <a:solidFill>
                  <a:srgbClr val="000000"/>
                </a:solidFill>
              </a:rPr>
              <a:t>one</a:t>
            </a:r>
            <a:r>
              <a:rPr lang="en-US" sz="1200" i="1" dirty="0">
                <a:solidFill>
                  <a:srgbClr val="000000"/>
                </a:solidFill>
              </a:rPr>
              <a:t> of the following:</a:t>
            </a:r>
            <a:endParaRPr lang="en-US" sz="1200" dirty="0"/>
          </a:p>
          <a:p>
            <a:r>
              <a:rPr lang="en-US" sz="1200" b="1" dirty="0">
                <a:solidFill>
                  <a:srgbClr val="000000"/>
                </a:solidFill>
              </a:rPr>
              <a:t>	</a:t>
            </a:r>
            <a:r>
              <a:rPr lang="en-US" sz="1200" dirty="0">
                <a:solidFill>
                  <a:srgbClr val="000000"/>
                </a:solidFill>
              </a:rPr>
              <a:t>__</a:t>
            </a:r>
            <a:r>
              <a:rPr lang="en-US" sz="1200" i="1" dirty="0">
                <a:solidFill>
                  <a:srgbClr val="000000"/>
                </a:solidFill>
              </a:rPr>
              <a:t>G</a:t>
            </a:r>
            <a:r>
              <a:rPr lang="en-US" sz="1200" dirty="0">
                <a:solidFill>
                  <a:srgbClr val="000000"/>
                </a:solidFill>
              </a:rPr>
              <a:t>BUS  160  Business Decision Making in a Modern Society</a:t>
            </a:r>
            <a:endParaRPr lang="en-US" sz="1200" dirty="0"/>
          </a:p>
          <a:p>
            <a:r>
              <a:rPr lang="en-US" sz="1200" dirty="0">
                <a:solidFill>
                  <a:srgbClr val="000000"/>
                </a:solidFill>
              </a:rPr>
              <a:t>	__</a:t>
            </a:r>
            <a:r>
              <a:rPr lang="en-US" sz="1200" i="1" dirty="0">
                <a:solidFill>
                  <a:srgbClr val="000000"/>
                </a:solidFill>
              </a:rPr>
              <a:t>G</a:t>
            </a:r>
            <a:r>
              <a:rPr lang="en-US" sz="1200" dirty="0">
                <a:solidFill>
                  <a:srgbClr val="000000"/>
                </a:solidFill>
              </a:rPr>
              <a:t>HIST 150  Critical Issues in Recent Global History</a:t>
            </a:r>
          </a:p>
          <a:p>
            <a:r>
              <a:rPr lang="en-US" sz="1200" dirty="0">
                <a:solidFill>
                  <a:srgbClr val="000000"/>
                </a:solidFill>
              </a:rPr>
              <a:t>	__</a:t>
            </a:r>
            <a:r>
              <a:rPr lang="en-US" sz="1200" i="1" dirty="0">
                <a:solidFill>
                  <a:srgbClr val="000000"/>
                </a:solidFill>
              </a:rPr>
              <a:t>G</a:t>
            </a:r>
            <a:r>
              <a:rPr lang="en-US" sz="1200" dirty="0">
                <a:solidFill>
                  <a:srgbClr val="000000"/>
                </a:solidFill>
              </a:rPr>
              <a:t>ISAT 160  </a:t>
            </a:r>
            <a:r>
              <a:rPr lang="en-US" sz="1200" dirty="0"/>
              <a:t>Problem Solving Approaches in Science &amp; Technology  </a:t>
            </a:r>
            <a:endParaRPr lang="en-US" sz="1200" i="1" dirty="0"/>
          </a:p>
          <a:p>
            <a:r>
              <a:rPr lang="en-US" sz="1200" dirty="0">
                <a:solidFill>
                  <a:srgbClr val="000000"/>
                </a:solidFill>
              </a:rPr>
              <a:t>	__</a:t>
            </a:r>
            <a:r>
              <a:rPr lang="en-US" sz="1200" i="1" dirty="0">
                <a:solidFill>
                  <a:srgbClr val="000000"/>
                </a:solidFill>
              </a:rPr>
              <a:t>G</a:t>
            </a:r>
            <a:r>
              <a:rPr lang="en-US" sz="1200" dirty="0">
                <a:solidFill>
                  <a:srgbClr val="000000"/>
                </a:solidFill>
              </a:rPr>
              <a:t>MAD 150  Mediated  Communication:  Issues and Skills</a:t>
            </a:r>
            <a:endParaRPr lang="en-US" sz="1200" dirty="0"/>
          </a:p>
          <a:p>
            <a:r>
              <a:rPr lang="en-US" sz="1200" dirty="0">
                <a:solidFill>
                  <a:srgbClr val="000000"/>
                </a:solidFill>
              </a:rPr>
              <a:t> 	__</a:t>
            </a:r>
            <a:r>
              <a:rPr lang="en-US" sz="1200" i="1" dirty="0">
                <a:solidFill>
                  <a:srgbClr val="000000"/>
                </a:solidFill>
              </a:rPr>
              <a:t>G</a:t>
            </a:r>
            <a:r>
              <a:rPr lang="en-US" sz="1200" dirty="0">
                <a:solidFill>
                  <a:srgbClr val="000000"/>
                </a:solidFill>
              </a:rPr>
              <a:t>PHIL 120  Critical </a:t>
            </a:r>
            <a:r>
              <a:rPr lang="en-US" sz="1200" dirty="0" smtClean="0">
                <a:solidFill>
                  <a:srgbClr val="000000"/>
                </a:solidFill>
              </a:rPr>
              <a:t>Thinking</a:t>
            </a:r>
          </a:p>
          <a:p>
            <a:r>
              <a:rPr lang="en-US" sz="1200" dirty="0" smtClean="0">
                <a:solidFill>
                  <a:srgbClr val="000000"/>
                </a:solidFill>
              </a:rPr>
              <a:t>	__</a:t>
            </a:r>
            <a:r>
              <a:rPr lang="en-US" sz="1200" i="1" dirty="0" smtClean="0">
                <a:solidFill>
                  <a:srgbClr val="000000"/>
                </a:solidFill>
              </a:rPr>
              <a:t>G</a:t>
            </a:r>
            <a:r>
              <a:rPr lang="en-US" sz="1200" dirty="0" smtClean="0">
                <a:solidFill>
                  <a:srgbClr val="000000"/>
                </a:solidFill>
              </a:rPr>
              <a:t>PHIL 150  Ethical Reasoning</a:t>
            </a:r>
            <a:endParaRPr lang="en-US" sz="1200" dirty="0"/>
          </a:p>
          <a:p>
            <a:r>
              <a:rPr lang="en-US" sz="1200" b="1" dirty="0">
                <a:solidFill>
                  <a:srgbClr val="000000"/>
                </a:solidFill>
              </a:rPr>
              <a:t>_____ Human </a:t>
            </a:r>
            <a:r>
              <a:rPr lang="en-US" sz="1200" b="1" dirty="0" smtClean="0">
                <a:solidFill>
                  <a:srgbClr val="000000"/>
                </a:solidFill>
              </a:rPr>
              <a:t>Communication (C1HC**) </a:t>
            </a:r>
            <a:r>
              <a:rPr lang="en-US" sz="1200" i="1" dirty="0">
                <a:solidFill>
                  <a:srgbClr val="000000"/>
                </a:solidFill>
              </a:rPr>
              <a:t>Choose </a:t>
            </a:r>
            <a:r>
              <a:rPr lang="en-US" sz="1200" i="1" u="sng" dirty="0">
                <a:solidFill>
                  <a:srgbClr val="000000"/>
                </a:solidFill>
              </a:rPr>
              <a:t>one</a:t>
            </a:r>
            <a:r>
              <a:rPr lang="en-US" sz="1200" i="1" dirty="0">
                <a:solidFill>
                  <a:srgbClr val="000000"/>
                </a:solidFill>
              </a:rPr>
              <a:t> of the following</a:t>
            </a:r>
            <a:endParaRPr lang="en-US" sz="1200" dirty="0"/>
          </a:p>
          <a:p>
            <a:r>
              <a:rPr lang="en-US" sz="1200" b="1" dirty="0">
                <a:solidFill>
                  <a:srgbClr val="000000"/>
                </a:solidFill>
              </a:rPr>
              <a:t>    	 </a:t>
            </a:r>
            <a:r>
              <a:rPr lang="en-US" sz="1200" dirty="0">
                <a:solidFill>
                  <a:srgbClr val="000000"/>
                </a:solidFill>
              </a:rPr>
              <a:t>__</a:t>
            </a:r>
            <a:r>
              <a:rPr lang="en-US" sz="1200" i="1" dirty="0">
                <a:solidFill>
                  <a:srgbClr val="000000"/>
                </a:solidFill>
              </a:rPr>
              <a:t>G</a:t>
            </a:r>
            <a:r>
              <a:rPr lang="en-US" sz="1200" dirty="0">
                <a:solidFill>
                  <a:srgbClr val="000000"/>
                </a:solidFill>
              </a:rPr>
              <a:t>COM 121  Human Communication: Principles and Practices</a:t>
            </a:r>
            <a:endParaRPr lang="en-US" sz="1200" dirty="0"/>
          </a:p>
          <a:p>
            <a:r>
              <a:rPr lang="en-US" sz="1200" dirty="0">
                <a:solidFill>
                  <a:srgbClr val="000000"/>
                </a:solidFill>
              </a:rPr>
              <a:t>	__ </a:t>
            </a:r>
            <a:r>
              <a:rPr lang="en-US" sz="1200" i="1" dirty="0">
                <a:solidFill>
                  <a:srgbClr val="000000"/>
                </a:solidFill>
              </a:rPr>
              <a:t>G</a:t>
            </a:r>
            <a:r>
              <a:rPr lang="en-US" sz="1200" dirty="0">
                <a:solidFill>
                  <a:srgbClr val="000000"/>
                </a:solidFill>
              </a:rPr>
              <a:t>COM 122  Human Communication: Individual Presentations	</a:t>
            </a:r>
            <a:endParaRPr lang="en-US" sz="1200" dirty="0"/>
          </a:p>
          <a:p>
            <a:r>
              <a:rPr lang="en-US" sz="1200" dirty="0">
                <a:solidFill>
                  <a:srgbClr val="000000"/>
                </a:solidFill>
              </a:rPr>
              <a:t>	__ </a:t>
            </a:r>
            <a:r>
              <a:rPr lang="en-US" sz="1200" i="1" dirty="0">
                <a:solidFill>
                  <a:srgbClr val="000000"/>
                </a:solidFill>
              </a:rPr>
              <a:t>G</a:t>
            </a:r>
            <a:r>
              <a:rPr lang="en-US" sz="1200" dirty="0">
                <a:solidFill>
                  <a:srgbClr val="000000"/>
                </a:solidFill>
              </a:rPr>
              <a:t>COM 123  Human Communication: Group Presentations</a:t>
            </a:r>
            <a:endParaRPr lang="en-US" sz="1200" dirty="0"/>
          </a:p>
          <a:p>
            <a:r>
              <a:rPr lang="en-US" sz="1200" b="1" dirty="0">
                <a:solidFill>
                  <a:srgbClr val="000000"/>
                </a:solidFill>
              </a:rPr>
              <a:t>_____ Writing </a:t>
            </a:r>
            <a:r>
              <a:rPr lang="en-US" sz="1200" b="1" dirty="0" smtClean="0">
                <a:solidFill>
                  <a:srgbClr val="000000"/>
                </a:solidFill>
              </a:rPr>
              <a:t>(C1W**)</a:t>
            </a:r>
            <a:endParaRPr lang="en-US" sz="1200" dirty="0"/>
          </a:p>
          <a:p>
            <a:r>
              <a:rPr lang="en-US" sz="1200" dirty="0">
                <a:solidFill>
                  <a:srgbClr val="000000"/>
                </a:solidFill>
              </a:rPr>
              <a:t>	__ </a:t>
            </a:r>
            <a:r>
              <a:rPr lang="en-US" sz="1200" i="1" dirty="0" smtClean="0">
                <a:solidFill>
                  <a:srgbClr val="000000"/>
                </a:solidFill>
              </a:rPr>
              <a:t>G</a:t>
            </a:r>
            <a:r>
              <a:rPr lang="en-US" sz="1200" dirty="0" smtClean="0">
                <a:solidFill>
                  <a:srgbClr val="000000"/>
                </a:solidFill>
              </a:rPr>
              <a:t>WRTC </a:t>
            </a:r>
            <a:r>
              <a:rPr lang="en-US" sz="1200" dirty="0">
                <a:solidFill>
                  <a:srgbClr val="000000"/>
                </a:solidFill>
              </a:rPr>
              <a:t>103  Critical Reading and Writing</a:t>
            </a:r>
            <a:endParaRPr lang="en-US" sz="1200" dirty="0"/>
          </a:p>
          <a:p>
            <a:pPr>
              <a:spcBef>
                <a:spcPct val="50000"/>
              </a:spcBef>
              <a:buClr>
                <a:srgbClr val="9900FF"/>
              </a:buClr>
              <a:buSzPct val="70000"/>
            </a:pPr>
            <a:r>
              <a:rPr lang="en-US" sz="1200" dirty="0" smtClean="0">
                <a:solidFill>
                  <a:srgbClr val="000000"/>
                </a:solidFill>
                <a:cs typeface="Times New Roman" pitchFamily="18" charset="0"/>
              </a:rPr>
              <a:t>                                                                                                            **denotes GenEd Search Code in e-campus</a:t>
            </a:r>
            <a:endParaRPr lang="en-US" sz="1200" dirty="0">
              <a:solidFill>
                <a:srgbClr val="000000"/>
              </a:solidFill>
              <a:cs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609600" y="381000"/>
            <a:ext cx="8001000" cy="838200"/>
          </a:xfrm>
        </p:spPr>
        <p:txBody>
          <a:bodyPr/>
          <a:lstStyle/>
          <a:p>
            <a:pPr algn="ctr"/>
            <a:r>
              <a:rPr lang="en-US" sz="2800" smtClean="0">
                <a:solidFill>
                  <a:schemeClr val="tx2"/>
                </a:solidFill>
              </a:rPr>
              <a:t>Cluster Two: Arts and Humanities (9 Credit Hours)</a:t>
            </a:r>
          </a:p>
        </p:txBody>
      </p:sp>
      <p:sp>
        <p:nvSpPr>
          <p:cNvPr id="4099" name="Text Box 5"/>
          <p:cNvSpPr txBox="1">
            <a:spLocks noChangeArrowheads="1"/>
          </p:cNvSpPr>
          <p:nvPr/>
        </p:nvSpPr>
        <p:spPr bwMode="auto">
          <a:xfrm>
            <a:off x="533400" y="1757363"/>
            <a:ext cx="9296400" cy="5100637"/>
          </a:xfrm>
          <a:prstGeom prst="rect">
            <a:avLst/>
          </a:prstGeom>
          <a:noFill/>
          <a:ln w="9525">
            <a:noFill/>
            <a:miter lim="800000"/>
            <a:headEnd/>
            <a:tailEnd/>
          </a:ln>
        </p:spPr>
        <p:txBody>
          <a:bodyPr>
            <a:spAutoFit/>
          </a:bodyPr>
          <a:lstStyle/>
          <a:p>
            <a:pPr>
              <a:defRPr/>
            </a:pPr>
            <a:r>
              <a:rPr lang="en-US" sz="1050" b="1" dirty="0">
                <a:solidFill>
                  <a:srgbClr val="000000"/>
                </a:solidFill>
              </a:rPr>
              <a:t>_____</a:t>
            </a:r>
            <a:r>
              <a:rPr lang="en-US" sz="1050" dirty="0">
                <a:solidFill>
                  <a:srgbClr val="000000"/>
                </a:solidFill>
              </a:rPr>
              <a:t> </a:t>
            </a:r>
            <a:r>
              <a:rPr lang="en-US" sz="1050" b="1" dirty="0">
                <a:solidFill>
                  <a:srgbClr val="000000"/>
                </a:solidFill>
              </a:rPr>
              <a:t>Human Questions and </a:t>
            </a:r>
            <a:r>
              <a:rPr lang="en-US" sz="1050" b="1" dirty="0" smtClean="0">
                <a:solidFill>
                  <a:srgbClr val="000000"/>
                </a:solidFill>
              </a:rPr>
              <a:t>Contexts (C2HQC**)</a:t>
            </a:r>
            <a:endParaRPr lang="en-US" sz="1050" b="1" dirty="0">
              <a:solidFill>
                <a:srgbClr val="000000"/>
              </a:solidFill>
            </a:endParaRPr>
          </a:p>
          <a:p>
            <a:pPr>
              <a:defRPr/>
            </a:pPr>
            <a:r>
              <a:rPr lang="en-US" sz="1050" i="1" dirty="0">
                <a:solidFill>
                  <a:srgbClr val="000000"/>
                </a:solidFill>
              </a:rPr>
              <a:t>	Choose </a:t>
            </a:r>
            <a:r>
              <a:rPr lang="en-US" sz="1050" i="1" u="sng" dirty="0">
                <a:solidFill>
                  <a:srgbClr val="000000"/>
                </a:solidFill>
              </a:rPr>
              <a:t>one</a:t>
            </a:r>
            <a:r>
              <a:rPr lang="en-US" sz="1050" i="1" dirty="0">
                <a:solidFill>
                  <a:srgbClr val="000000"/>
                </a:solidFill>
              </a:rPr>
              <a:t> of the following:</a:t>
            </a:r>
            <a:endParaRPr lang="en-US" sz="1050" b="1" dirty="0">
              <a:solidFill>
                <a:srgbClr val="000000"/>
              </a:solidFill>
            </a:endParaRPr>
          </a:p>
          <a:p>
            <a:pPr>
              <a:defRPr/>
            </a:pPr>
            <a:r>
              <a:rPr lang="en-US" sz="1050" b="1" dirty="0">
                <a:solidFill>
                  <a:srgbClr val="000000"/>
                </a:solidFill>
              </a:rPr>
              <a:t>	</a:t>
            </a:r>
            <a:r>
              <a:rPr lang="en-US" sz="1050" dirty="0">
                <a:solidFill>
                  <a:srgbClr val="000000"/>
                </a:solidFill>
              </a:rPr>
              <a:t>__ </a:t>
            </a:r>
            <a:r>
              <a:rPr lang="en-US" sz="1050" i="1" dirty="0">
                <a:solidFill>
                  <a:srgbClr val="000000"/>
                </a:solidFill>
              </a:rPr>
              <a:t>G</a:t>
            </a:r>
            <a:r>
              <a:rPr lang="en-US" sz="1050" dirty="0">
                <a:solidFill>
                  <a:srgbClr val="000000"/>
                </a:solidFill>
              </a:rPr>
              <a:t>AMST 200    Introduction to American Studies</a:t>
            </a:r>
          </a:p>
          <a:p>
            <a:pPr>
              <a:defRPr/>
            </a:pPr>
            <a:r>
              <a:rPr lang="en-US" sz="1050" dirty="0">
                <a:solidFill>
                  <a:srgbClr val="000000"/>
                </a:solidFill>
              </a:rPr>
              <a:t>	__ </a:t>
            </a:r>
            <a:r>
              <a:rPr lang="en-US" sz="1050" i="1" dirty="0">
                <a:solidFill>
                  <a:srgbClr val="000000"/>
                </a:solidFill>
              </a:rPr>
              <a:t>G</a:t>
            </a:r>
            <a:r>
              <a:rPr lang="en-US" sz="1050" dirty="0">
                <a:solidFill>
                  <a:srgbClr val="000000"/>
                </a:solidFill>
              </a:rPr>
              <a:t>ANTH 205    Buried Treasure and Lost Tribes</a:t>
            </a:r>
          </a:p>
          <a:p>
            <a:pPr>
              <a:defRPr/>
            </a:pPr>
            <a:r>
              <a:rPr lang="en-US" sz="1050" dirty="0">
                <a:solidFill>
                  <a:srgbClr val="000000"/>
                </a:solidFill>
              </a:rPr>
              <a:t>	__ </a:t>
            </a:r>
            <a:r>
              <a:rPr lang="en-US" sz="1050" i="1" dirty="0">
                <a:solidFill>
                  <a:srgbClr val="000000"/>
                </a:solidFill>
              </a:rPr>
              <a:t>G</a:t>
            </a:r>
            <a:r>
              <a:rPr lang="en-US" sz="1050" dirty="0">
                <a:solidFill>
                  <a:srgbClr val="000000"/>
                </a:solidFill>
              </a:rPr>
              <a:t>HIST 101     World History to 1500</a:t>
            </a:r>
          </a:p>
          <a:p>
            <a:pPr>
              <a:defRPr/>
            </a:pPr>
            <a:r>
              <a:rPr lang="en-US" sz="1050" b="1" dirty="0">
                <a:solidFill>
                  <a:srgbClr val="000000"/>
                </a:solidFill>
              </a:rPr>
              <a:t>	</a:t>
            </a:r>
            <a:r>
              <a:rPr lang="en-US" sz="1050" dirty="0">
                <a:solidFill>
                  <a:srgbClr val="000000"/>
                </a:solidFill>
              </a:rPr>
              <a:t>__ </a:t>
            </a:r>
            <a:r>
              <a:rPr lang="en-US" sz="1050" i="1" dirty="0">
                <a:solidFill>
                  <a:srgbClr val="000000"/>
                </a:solidFill>
              </a:rPr>
              <a:t>G</a:t>
            </a:r>
            <a:r>
              <a:rPr lang="en-US" sz="1050" dirty="0">
                <a:solidFill>
                  <a:srgbClr val="000000"/>
                </a:solidFill>
              </a:rPr>
              <a:t>HIST 102     World History Since 1500</a:t>
            </a:r>
          </a:p>
          <a:p>
            <a:pPr>
              <a:defRPr/>
            </a:pPr>
            <a:r>
              <a:rPr lang="en-US" sz="1050" b="1" dirty="0">
                <a:solidFill>
                  <a:srgbClr val="000000"/>
                </a:solidFill>
              </a:rPr>
              <a:t>	</a:t>
            </a:r>
            <a:r>
              <a:rPr lang="en-US" sz="1050" dirty="0">
                <a:solidFill>
                  <a:srgbClr val="000000"/>
                </a:solidFill>
              </a:rPr>
              <a:t>__</a:t>
            </a:r>
            <a:r>
              <a:rPr lang="en-US" sz="1050" i="1" dirty="0">
                <a:solidFill>
                  <a:srgbClr val="000000"/>
                </a:solidFill>
              </a:rPr>
              <a:t> G</a:t>
            </a:r>
            <a:r>
              <a:rPr lang="en-US" sz="1050" dirty="0">
                <a:solidFill>
                  <a:srgbClr val="000000"/>
                </a:solidFill>
              </a:rPr>
              <a:t>HUM 102     God, Meaning, and Morality</a:t>
            </a:r>
          </a:p>
          <a:p>
            <a:pPr>
              <a:defRPr/>
            </a:pPr>
            <a:r>
              <a:rPr lang="en-US" sz="1050" dirty="0">
                <a:solidFill>
                  <a:srgbClr val="000000"/>
                </a:solidFill>
              </a:rPr>
              <a:t>	__ </a:t>
            </a:r>
            <a:r>
              <a:rPr lang="en-US" sz="1050" i="1" dirty="0">
                <a:solidFill>
                  <a:srgbClr val="000000"/>
                </a:solidFill>
              </a:rPr>
              <a:t>G</a:t>
            </a:r>
            <a:r>
              <a:rPr lang="en-US" sz="1050" dirty="0">
                <a:solidFill>
                  <a:srgbClr val="000000"/>
                </a:solidFill>
              </a:rPr>
              <a:t>HUM 250     Foundations of Western Culture (options include: Greek, Renaissance)</a:t>
            </a:r>
          </a:p>
          <a:p>
            <a:pPr>
              <a:defRPr/>
            </a:pPr>
            <a:r>
              <a:rPr lang="en-US" sz="1050" dirty="0">
                <a:solidFill>
                  <a:srgbClr val="000000"/>
                </a:solidFill>
              </a:rPr>
              <a:t>	__ </a:t>
            </a:r>
            <a:r>
              <a:rPr lang="en-US" sz="1050" i="1" dirty="0">
                <a:solidFill>
                  <a:srgbClr val="000000"/>
                </a:solidFill>
              </a:rPr>
              <a:t>G</a:t>
            </a:r>
            <a:r>
              <a:rPr lang="en-US" sz="1050" dirty="0">
                <a:solidFill>
                  <a:srgbClr val="000000"/>
                </a:solidFill>
              </a:rPr>
              <a:t>HUM 251     Modern Perspectives (options include: Enlightenment, Romanticism, Human Rights)</a:t>
            </a:r>
          </a:p>
          <a:p>
            <a:pPr>
              <a:defRPr/>
            </a:pPr>
            <a:r>
              <a:rPr lang="en-US" sz="1050" dirty="0">
                <a:solidFill>
                  <a:srgbClr val="000000"/>
                </a:solidFill>
              </a:rPr>
              <a:t>	__ </a:t>
            </a:r>
            <a:r>
              <a:rPr lang="en-US" sz="1050" i="1" dirty="0">
                <a:solidFill>
                  <a:srgbClr val="000000"/>
                </a:solidFill>
              </a:rPr>
              <a:t>G</a:t>
            </a:r>
            <a:r>
              <a:rPr lang="en-US" sz="1050" dirty="0">
                <a:solidFill>
                  <a:srgbClr val="000000"/>
                </a:solidFill>
              </a:rPr>
              <a:t>HUM 252     Cross-Cultural Perspectives </a:t>
            </a:r>
          </a:p>
          <a:p>
            <a:pPr>
              <a:defRPr/>
            </a:pPr>
            <a:r>
              <a:rPr lang="en-US" sz="1050" dirty="0">
                <a:solidFill>
                  <a:srgbClr val="000000"/>
                </a:solidFill>
              </a:rPr>
              <a:t>			(options include: East Asian, West African, Latin American, Islamic)</a:t>
            </a:r>
          </a:p>
          <a:p>
            <a:pPr>
              <a:defRPr/>
            </a:pPr>
            <a:r>
              <a:rPr lang="en-US" sz="1050" dirty="0">
                <a:solidFill>
                  <a:srgbClr val="000000"/>
                </a:solidFill>
              </a:rPr>
              <a:t>	__ </a:t>
            </a:r>
            <a:r>
              <a:rPr lang="en-US" sz="1050" i="1" dirty="0">
                <a:solidFill>
                  <a:srgbClr val="000000"/>
                </a:solidFill>
              </a:rPr>
              <a:t>G</a:t>
            </a:r>
            <a:r>
              <a:rPr lang="en-US" sz="1050" dirty="0">
                <a:solidFill>
                  <a:srgbClr val="000000"/>
                </a:solidFill>
              </a:rPr>
              <a:t>PHIL 101     Introduction to Philosophy</a:t>
            </a:r>
          </a:p>
          <a:p>
            <a:pPr>
              <a:defRPr/>
            </a:pPr>
            <a:r>
              <a:rPr lang="en-US" sz="1050" dirty="0">
                <a:solidFill>
                  <a:srgbClr val="000000"/>
                </a:solidFill>
              </a:rPr>
              <a:t>	__ </a:t>
            </a:r>
            <a:r>
              <a:rPr lang="en-US" sz="1050" i="1" dirty="0">
                <a:solidFill>
                  <a:srgbClr val="000000"/>
                </a:solidFill>
              </a:rPr>
              <a:t>G</a:t>
            </a:r>
            <a:r>
              <a:rPr lang="en-US" sz="1050" dirty="0">
                <a:solidFill>
                  <a:srgbClr val="000000"/>
                </a:solidFill>
              </a:rPr>
              <a:t>REL 101	  </a:t>
            </a:r>
            <a:r>
              <a:rPr lang="en-US" sz="1050" dirty="0" smtClean="0">
                <a:solidFill>
                  <a:srgbClr val="000000"/>
                </a:solidFill>
              </a:rPr>
              <a:t> Religions </a:t>
            </a:r>
            <a:r>
              <a:rPr lang="en-US" sz="1050" dirty="0">
                <a:solidFill>
                  <a:srgbClr val="000000"/>
                </a:solidFill>
              </a:rPr>
              <a:t>of the </a:t>
            </a:r>
            <a:r>
              <a:rPr lang="en-US" sz="1050" dirty="0" smtClean="0">
                <a:solidFill>
                  <a:srgbClr val="000000"/>
                </a:solidFill>
              </a:rPr>
              <a:t>World</a:t>
            </a:r>
            <a:endParaRPr lang="en-US" sz="1050" dirty="0">
              <a:solidFill>
                <a:srgbClr val="000000"/>
              </a:solidFill>
            </a:endParaRPr>
          </a:p>
          <a:p>
            <a:pPr>
              <a:defRPr/>
            </a:pPr>
            <a:r>
              <a:rPr lang="en-US" sz="1050" b="1" dirty="0">
                <a:solidFill>
                  <a:srgbClr val="000000"/>
                </a:solidFill>
              </a:rPr>
              <a:t>_____</a:t>
            </a:r>
            <a:r>
              <a:rPr lang="en-US" sz="1050" dirty="0">
                <a:solidFill>
                  <a:srgbClr val="000000"/>
                </a:solidFill>
              </a:rPr>
              <a:t> </a:t>
            </a:r>
            <a:r>
              <a:rPr lang="en-US" sz="1050" b="1" dirty="0">
                <a:solidFill>
                  <a:srgbClr val="000000"/>
                </a:solidFill>
              </a:rPr>
              <a:t>Visual and Performing </a:t>
            </a:r>
            <a:r>
              <a:rPr lang="en-US" sz="1050" b="1" dirty="0" smtClean="0">
                <a:solidFill>
                  <a:srgbClr val="000000"/>
                </a:solidFill>
              </a:rPr>
              <a:t>Arts (C2VPA**)</a:t>
            </a:r>
            <a:endParaRPr lang="en-US" sz="1050" b="1" dirty="0">
              <a:solidFill>
                <a:srgbClr val="000000"/>
              </a:solidFill>
            </a:endParaRPr>
          </a:p>
          <a:p>
            <a:pPr>
              <a:defRPr/>
            </a:pPr>
            <a:r>
              <a:rPr lang="en-US" sz="1050" dirty="0"/>
              <a:t>	</a:t>
            </a:r>
            <a:r>
              <a:rPr lang="en-US" sz="1050" i="1" dirty="0"/>
              <a:t>Choose </a:t>
            </a:r>
            <a:r>
              <a:rPr lang="en-US" sz="1050" i="1" u="sng" dirty="0"/>
              <a:t>one</a:t>
            </a:r>
            <a:r>
              <a:rPr lang="en-US" sz="1050" i="1" dirty="0"/>
              <a:t> of the following:</a:t>
            </a:r>
          </a:p>
          <a:p>
            <a:pPr>
              <a:defRPr/>
            </a:pPr>
            <a:r>
              <a:rPr lang="en-US" sz="1050" i="1" dirty="0"/>
              <a:t>	</a:t>
            </a:r>
            <a:r>
              <a:rPr lang="en-US" sz="1050" dirty="0">
                <a:solidFill>
                  <a:srgbClr val="000000"/>
                </a:solidFill>
              </a:rPr>
              <a:t>__ </a:t>
            </a:r>
            <a:r>
              <a:rPr lang="en-US" sz="1050" i="1" dirty="0">
                <a:solidFill>
                  <a:srgbClr val="000000"/>
                </a:solidFill>
              </a:rPr>
              <a:t>G</a:t>
            </a:r>
            <a:r>
              <a:rPr lang="en-US" sz="1050" dirty="0">
                <a:solidFill>
                  <a:srgbClr val="000000"/>
                </a:solidFill>
              </a:rPr>
              <a:t>ART 200      Art in General Culture</a:t>
            </a:r>
          </a:p>
          <a:p>
            <a:pPr>
              <a:defRPr/>
            </a:pPr>
            <a:r>
              <a:rPr lang="en-US" sz="1050" dirty="0"/>
              <a:t>	__ </a:t>
            </a:r>
            <a:r>
              <a:rPr lang="en-US" sz="1050" i="1" dirty="0"/>
              <a:t>G</a:t>
            </a:r>
            <a:r>
              <a:rPr lang="en-US" sz="1050" dirty="0"/>
              <a:t>ARTH 205    Survey of World Art I:  Prehistoric to Renaissance</a:t>
            </a:r>
          </a:p>
          <a:p>
            <a:pPr>
              <a:defRPr/>
            </a:pPr>
            <a:r>
              <a:rPr lang="en-US" sz="1050" dirty="0">
                <a:solidFill>
                  <a:srgbClr val="000000"/>
                </a:solidFill>
              </a:rPr>
              <a:t>	__ </a:t>
            </a:r>
            <a:r>
              <a:rPr lang="en-US" sz="1050" i="1" dirty="0"/>
              <a:t>G</a:t>
            </a:r>
            <a:r>
              <a:rPr lang="en-US" sz="1050" dirty="0"/>
              <a:t>ARTH 206    </a:t>
            </a:r>
            <a:r>
              <a:rPr lang="en-US" sz="1050" dirty="0">
                <a:solidFill>
                  <a:srgbClr val="000000"/>
                </a:solidFill>
              </a:rPr>
              <a:t>Survey of World Art II: Renaissance to Modern			</a:t>
            </a:r>
          </a:p>
          <a:p>
            <a:pPr>
              <a:defRPr/>
            </a:pPr>
            <a:r>
              <a:rPr lang="en-US" sz="1050" dirty="0">
                <a:solidFill>
                  <a:srgbClr val="000000"/>
                </a:solidFill>
              </a:rPr>
              <a:t>	__ </a:t>
            </a:r>
            <a:r>
              <a:rPr lang="en-US" sz="1050" i="1" dirty="0">
                <a:solidFill>
                  <a:srgbClr val="000000"/>
                </a:solidFill>
              </a:rPr>
              <a:t>G</a:t>
            </a:r>
            <a:r>
              <a:rPr lang="en-US" sz="1050" dirty="0">
                <a:solidFill>
                  <a:srgbClr val="000000"/>
                </a:solidFill>
              </a:rPr>
              <a:t>MUS 200      Music in General Culture</a:t>
            </a:r>
          </a:p>
          <a:p>
            <a:pPr>
              <a:defRPr/>
            </a:pPr>
            <a:r>
              <a:rPr lang="en-US" sz="1050" dirty="0">
                <a:solidFill>
                  <a:srgbClr val="000000"/>
                </a:solidFill>
              </a:rPr>
              <a:t>	__ </a:t>
            </a:r>
            <a:r>
              <a:rPr lang="en-US" sz="1050" i="1" dirty="0">
                <a:solidFill>
                  <a:srgbClr val="000000"/>
                </a:solidFill>
              </a:rPr>
              <a:t>G</a:t>
            </a:r>
            <a:r>
              <a:rPr lang="en-US" sz="1050" dirty="0">
                <a:solidFill>
                  <a:srgbClr val="000000"/>
                </a:solidFill>
              </a:rPr>
              <a:t>MUS 203      Music in America	</a:t>
            </a:r>
          </a:p>
          <a:p>
            <a:pPr>
              <a:defRPr/>
            </a:pPr>
            <a:r>
              <a:rPr lang="en-US" sz="1050" dirty="0">
                <a:solidFill>
                  <a:srgbClr val="000000"/>
                </a:solidFill>
              </a:rPr>
              <a:t>	__ </a:t>
            </a:r>
            <a:r>
              <a:rPr lang="en-US" sz="1050" i="1" dirty="0">
                <a:solidFill>
                  <a:srgbClr val="000000"/>
                </a:solidFill>
              </a:rPr>
              <a:t>G</a:t>
            </a:r>
            <a:r>
              <a:rPr lang="en-US" sz="1050" dirty="0">
                <a:solidFill>
                  <a:srgbClr val="000000"/>
                </a:solidFill>
              </a:rPr>
              <a:t>MUS 206	   </a:t>
            </a:r>
            <a:r>
              <a:rPr lang="en-US" sz="1050" dirty="0" smtClean="0">
                <a:solidFill>
                  <a:srgbClr val="000000"/>
                </a:solidFill>
              </a:rPr>
              <a:t>Introduction </a:t>
            </a:r>
            <a:r>
              <a:rPr lang="en-US" sz="1050" dirty="0">
                <a:solidFill>
                  <a:srgbClr val="000000"/>
                </a:solidFill>
              </a:rPr>
              <a:t>to Global Music </a:t>
            </a:r>
            <a:endParaRPr lang="en-US" sz="1050" b="1" dirty="0">
              <a:solidFill>
                <a:srgbClr val="B2B2B2"/>
              </a:solidFill>
            </a:endParaRPr>
          </a:p>
          <a:p>
            <a:pPr>
              <a:defRPr/>
            </a:pPr>
            <a:r>
              <a:rPr lang="en-US" sz="1050" dirty="0">
                <a:solidFill>
                  <a:srgbClr val="000000"/>
                </a:solidFill>
              </a:rPr>
              <a:t>	__ </a:t>
            </a:r>
            <a:r>
              <a:rPr lang="en-US" sz="1050" i="1" dirty="0">
                <a:solidFill>
                  <a:srgbClr val="000000"/>
                </a:solidFill>
              </a:rPr>
              <a:t>G</a:t>
            </a:r>
            <a:r>
              <a:rPr lang="en-US" sz="1050" dirty="0">
                <a:solidFill>
                  <a:srgbClr val="000000"/>
                </a:solidFill>
              </a:rPr>
              <a:t>THEA 210    Introduction to Theatre</a:t>
            </a:r>
          </a:p>
          <a:p>
            <a:pPr>
              <a:defRPr/>
            </a:pPr>
            <a:r>
              <a:rPr lang="en-US" sz="1050" b="1" dirty="0"/>
              <a:t> _____ </a:t>
            </a:r>
            <a:r>
              <a:rPr lang="en-US" sz="1050" b="1" dirty="0" smtClean="0"/>
              <a:t>Literature (C2L**)</a:t>
            </a:r>
            <a:endParaRPr lang="en-US" sz="1050" b="1" dirty="0"/>
          </a:p>
          <a:p>
            <a:pPr>
              <a:defRPr/>
            </a:pPr>
            <a:r>
              <a:rPr lang="en-US" sz="1050" i="1" dirty="0"/>
              <a:t>	Choose</a:t>
            </a:r>
            <a:r>
              <a:rPr lang="en-US" sz="1050" i="1" u="sng" dirty="0"/>
              <a:t> one</a:t>
            </a:r>
            <a:r>
              <a:rPr lang="en-US" sz="1050" i="1" dirty="0"/>
              <a:t> of the following:</a:t>
            </a:r>
          </a:p>
          <a:p>
            <a:pPr>
              <a:defRPr/>
            </a:pPr>
            <a:r>
              <a:rPr lang="en-US" sz="1050" dirty="0">
                <a:solidFill>
                  <a:srgbClr val="000000"/>
                </a:solidFill>
              </a:rPr>
              <a:t>	__ </a:t>
            </a:r>
            <a:r>
              <a:rPr lang="en-US" sz="1050" i="1" dirty="0"/>
              <a:t>G</a:t>
            </a:r>
            <a:r>
              <a:rPr lang="en-US" sz="1050" dirty="0"/>
              <a:t>ENG 235      Survey of English Literature: From Beowulf to the 18</a:t>
            </a:r>
            <a:r>
              <a:rPr lang="en-US" sz="1050" baseline="30000" dirty="0"/>
              <a:t>th</a:t>
            </a:r>
            <a:r>
              <a:rPr lang="en-US" sz="1050" dirty="0"/>
              <a:t> Century</a:t>
            </a:r>
          </a:p>
          <a:p>
            <a:pPr>
              <a:defRPr/>
            </a:pPr>
            <a:r>
              <a:rPr lang="en-US" sz="1050" dirty="0">
                <a:solidFill>
                  <a:srgbClr val="000000"/>
                </a:solidFill>
              </a:rPr>
              <a:t>	__ </a:t>
            </a:r>
            <a:r>
              <a:rPr lang="en-US" sz="1050" i="1" dirty="0"/>
              <a:t>G</a:t>
            </a:r>
            <a:r>
              <a:rPr lang="en-US" sz="1050" dirty="0"/>
              <a:t>ENG 236	   </a:t>
            </a:r>
            <a:r>
              <a:rPr lang="en-US" sz="1050" dirty="0" smtClean="0"/>
              <a:t>Survey </a:t>
            </a:r>
            <a:r>
              <a:rPr lang="en-US" sz="1050" dirty="0"/>
              <a:t>of English Literature: 18</a:t>
            </a:r>
            <a:r>
              <a:rPr lang="en-US" sz="1050" baseline="30000" dirty="0"/>
              <a:t>th</a:t>
            </a:r>
            <a:r>
              <a:rPr lang="en-US" sz="1050" dirty="0"/>
              <a:t> Century to Modern</a:t>
            </a:r>
          </a:p>
          <a:p>
            <a:pPr>
              <a:defRPr/>
            </a:pPr>
            <a:r>
              <a:rPr lang="en-US" sz="1050" dirty="0">
                <a:solidFill>
                  <a:srgbClr val="000000"/>
                </a:solidFill>
              </a:rPr>
              <a:t>	__ </a:t>
            </a:r>
            <a:r>
              <a:rPr lang="en-US" sz="1050" i="1" dirty="0"/>
              <a:t>G</a:t>
            </a:r>
            <a:r>
              <a:rPr lang="en-US" sz="1050" dirty="0"/>
              <a:t>ENG 239      Studies in World Literature</a:t>
            </a:r>
          </a:p>
          <a:p>
            <a:pPr>
              <a:defRPr/>
            </a:pPr>
            <a:r>
              <a:rPr lang="en-US" sz="1050" dirty="0">
                <a:solidFill>
                  <a:srgbClr val="000000"/>
                </a:solidFill>
              </a:rPr>
              <a:t>	__ </a:t>
            </a:r>
            <a:r>
              <a:rPr lang="en-US" sz="1050" i="1" dirty="0"/>
              <a:t>G</a:t>
            </a:r>
            <a:r>
              <a:rPr lang="en-US" sz="1050" dirty="0"/>
              <a:t>ENG 247      Survey of American Literature: From the Beginning to the Civil War</a:t>
            </a:r>
          </a:p>
          <a:p>
            <a:pPr>
              <a:defRPr/>
            </a:pPr>
            <a:r>
              <a:rPr lang="en-US" sz="1050" dirty="0">
                <a:solidFill>
                  <a:srgbClr val="000000"/>
                </a:solidFill>
              </a:rPr>
              <a:t>	__ </a:t>
            </a:r>
            <a:r>
              <a:rPr lang="en-US" sz="1050" i="1" dirty="0"/>
              <a:t>G</a:t>
            </a:r>
            <a:r>
              <a:rPr lang="en-US" sz="1050" dirty="0"/>
              <a:t>ENG 248      Survey of American Literature: From the Civil War to the Modern Period</a:t>
            </a:r>
          </a:p>
          <a:p>
            <a:pPr>
              <a:defRPr/>
            </a:pPr>
            <a:r>
              <a:rPr lang="en-US" sz="1050" dirty="0">
                <a:solidFill>
                  <a:srgbClr val="000000"/>
                </a:solidFill>
              </a:rPr>
              <a:t>	__ </a:t>
            </a:r>
            <a:r>
              <a:rPr lang="en-US" sz="1050" i="1" dirty="0"/>
              <a:t>G</a:t>
            </a:r>
            <a:r>
              <a:rPr lang="en-US" sz="1050" dirty="0"/>
              <a:t>ENG 260      Survey of African-American Literature</a:t>
            </a:r>
          </a:p>
          <a:p>
            <a:pPr>
              <a:defRPr/>
            </a:pPr>
            <a:r>
              <a:rPr lang="en-US" sz="1050" dirty="0">
                <a:solidFill>
                  <a:srgbClr val="000000"/>
                </a:solidFill>
              </a:rPr>
              <a:t>	__ </a:t>
            </a:r>
            <a:r>
              <a:rPr lang="en-US" sz="1050" i="1" dirty="0"/>
              <a:t>G</a:t>
            </a:r>
            <a:r>
              <a:rPr lang="en-US" sz="1050" dirty="0"/>
              <a:t>HUM 200     Great Works (Topics vary by course section)</a:t>
            </a:r>
            <a:endParaRPr lang="en-US" sz="1050" dirty="0">
              <a:latin typeface="Times New Roman" pitchFamily="18" charset="0"/>
            </a:endParaRPr>
          </a:p>
        </p:txBody>
      </p:sp>
      <p:sp>
        <p:nvSpPr>
          <p:cNvPr id="19459" name="Text Box 8"/>
          <p:cNvSpPr txBox="1">
            <a:spLocks noChangeArrowheads="1"/>
          </p:cNvSpPr>
          <p:nvPr/>
        </p:nvSpPr>
        <p:spPr bwMode="auto">
          <a:xfrm>
            <a:off x="7010400" y="4114800"/>
            <a:ext cx="1905000" cy="2123658"/>
          </a:xfrm>
          <a:prstGeom prst="rect">
            <a:avLst/>
          </a:prstGeom>
          <a:noFill/>
          <a:ln w="9525">
            <a:solidFill>
              <a:schemeClr val="tx1"/>
            </a:solidFill>
            <a:miter lim="800000"/>
            <a:headEnd/>
            <a:tailEnd/>
          </a:ln>
        </p:spPr>
        <p:txBody>
          <a:bodyPr>
            <a:spAutoFit/>
          </a:bodyPr>
          <a:lstStyle/>
          <a:p>
            <a:r>
              <a:rPr lang="en-US" sz="1200" dirty="0">
                <a:latin typeface="Times New Roman" pitchFamily="18" charset="0"/>
              </a:rPr>
              <a:t>Many courses offered through Study Abroad programs fulfill General Education requirements.  Students planning to go abroad should consult </a:t>
            </a:r>
            <a:r>
              <a:rPr lang="en-US" sz="1200" dirty="0" smtClean="0">
                <a:latin typeface="Times New Roman" pitchFamily="18" charset="0"/>
                <a:hlinkClick r:id="rId3"/>
              </a:rPr>
              <a:t>www.jmu.edu/gened/abroad.html</a:t>
            </a:r>
            <a:r>
              <a:rPr lang="en-US" sz="1200" dirty="0" smtClean="0">
                <a:latin typeface="Times New Roman" pitchFamily="18" charset="0"/>
              </a:rPr>
              <a:t> </a:t>
            </a:r>
            <a:r>
              <a:rPr lang="en-US" sz="1200" dirty="0">
                <a:latin typeface="Times New Roman" pitchFamily="18" charset="0"/>
              </a:rPr>
              <a:t>or </a:t>
            </a:r>
            <a:r>
              <a:rPr lang="en-US" sz="1200" dirty="0" smtClean="0">
                <a:latin typeface="Times New Roman" pitchFamily="18" charset="0"/>
              </a:rPr>
              <a:t>Associate Dean, </a:t>
            </a:r>
            <a:r>
              <a:rPr lang="en-US" sz="1200" dirty="0">
                <a:latin typeface="Times New Roman" pitchFamily="18" charset="0"/>
              </a:rPr>
              <a:t>Dr. Margaret </a:t>
            </a:r>
            <a:r>
              <a:rPr lang="en-US" sz="1200" dirty="0" err="1">
                <a:latin typeface="Times New Roman" pitchFamily="18" charset="0"/>
              </a:rPr>
              <a:t>Mulrooney</a:t>
            </a:r>
            <a:r>
              <a:rPr lang="en-US" sz="1200" dirty="0">
                <a:latin typeface="Times New Roman" pitchFamily="18" charset="0"/>
              </a:rPr>
              <a:t> (</a:t>
            </a:r>
            <a:r>
              <a:rPr lang="en-US" sz="1200" dirty="0">
                <a:latin typeface="Times New Roman" pitchFamily="18" charset="0"/>
                <a:hlinkClick r:id="rId4"/>
              </a:rPr>
              <a:t>mulroomm@jmu.edu</a:t>
            </a:r>
            <a:r>
              <a:rPr lang="en-US" sz="1200" dirty="0">
                <a:latin typeface="Times New Roman" pitchFamily="18" charset="0"/>
              </a:rPr>
              <a:t> for current information. </a:t>
            </a:r>
            <a:endParaRPr lang="en-US" sz="1200" dirty="0">
              <a:solidFill>
                <a:srgbClr val="37005C"/>
              </a:solidFill>
              <a:latin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533400" y="600075"/>
            <a:ext cx="8305800" cy="685800"/>
          </a:xfrm>
        </p:spPr>
        <p:txBody>
          <a:bodyPr/>
          <a:lstStyle/>
          <a:p>
            <a:pPr algn="ctr"/>
            <a:r>
              <a:rPr kumimoji="0" lang="en-US" sz="2800" smtClean="0">
                <a:solidFill>
                  <a:schemeClr val="tx2"/>
                </a:solidFill>
                <a:cs typeface="Times New Roman" pitchFamily="18" charset="0"/>
              </a:rPr>
              <a:t>Cluster Three: The Natural World (10 Credit Hours)</a:t>
            </a:r>
            <a:br>
              <a:rPr kumimoji="0" lang="en-US" sz="2800" smtClean="0">
                <a:solidFill>
                  <a:schemeClr val="tx2"/>
                </a:solidFill>
                <a:cs typeface="Times New Roman" pitchFamily="18" charset="0"/>
              </a:rPr>
            </a:br>
            <a:r>
              <a:rPr kumimoji="0" lang="en-US" sz="2800" smtClean="0">
                <a:solidFill>
                  <a:schemeClr val="tx2"/>
                </a:solidFill>
                <a:cs typeface="Times New Roman" pitchFamily="18" charset="0"/>
              </a:rPr>
              <a:t>Track I and Track II</a:t>
            </a:r>
            <a:r>
              <a:rPr kumimoji="0" lang="en-US" sz="2800" b="1" i="1" smtClean="0">
                <a:solidFill>
                  <a:schemeClr val="tx2"/>
                </a:solidFill>
                <a:cs typeface="Times New Roman" pitchFamily="18" charset="0"/>
              </a:rPr>
              <a:t/>
            </a:r>
            <a:br>
              <a:rPr kumimoji="0" lang="en-US" sz="2800" b="1" i="1" smtClean="0">
                <a:solidFill>
                  <a:schemeClr val="tx2"/>
                </a:solidFill>
                <a:cs typeface="Times New Roman" pitchFamily="18" charset="0"/>
              </a:rPr>
            </a:br>
            <a:endParaRPr kumimoji="0" lang="en-US" sz="2800" b="1" i="1" smtClean="0">
              <a:solidFill>
                <a:schemeClr val="tx2"/>
              </a:solidFill>
              <a:cs typeface="Times New Roman" pitchFamily="18" charset="0"/>
            </a:endParaRPr>
          </a:p>
        </p:txBody>
      </p:sp>
      <p:sp>
        <p:nvSpPr>
          <p:cNvPr id="21506" name="Text Box 7"/>
          <p:cNvSpPr txBox="1">
            <a:spLocks noChangeArrowheads="1"/>
          </p:cNvSpPr>
          <p:nvPr/>
        </p:nvSpPr>
        <p:spPr bwMode="auto">
          <a:xfrm>
            <a:off x="533400" y="1676400"/>
            <a:ext cx="7924800" cy="6017032"/>
          </a:xfrm>
          <a:prstGeom prst="rect">
            <a:avLst/>
          </a:prstGeom>
          <a:noFill/>
          <a:ln w="9525">
            <a:noFill/>
            <a:miter lim="800000"/>
            <a:headEnd/>
            <a:tailEnd/>
          </a:ln>
        </p:spPr>
        <p:txBody>
          <a:bodyPr>
            <a:spAutoFit/>
          </a:bodyPr>
          <a:lstStyle/>
          <a:p>
            <a:pPr marL="457200" indent="-457200"/>
            <a:r>
              <a:rPr lang="en-US" sz="1200" b="1" dirty="0">
                <a:solidFill>
                  <a:srgbClr val="000000"/>
                </a:solidFill>
                <a:cs typeface="Times New Roman" pitchFamily="18" charset="0"/>
              </a:rPr>
              <a:t>Track I</a:t>
            </a:r>
            <a:endParaRPr lang="en-US" sz="1200" b="1" i="1" dirty="0">
              <a:solidFill>
                <a:srgbClr val="000000"/>
              </a:solidFill>
              <a:cs typeface="Times New Roman" pitchFamily="18" charset="0"/>
            </a:endParaRPr>
          </a:p>
          <a:p>
            <a:pPr marL="457200" indent="-457200"/>
            <a:r>
              <a:rPr lang="en-US" sz="1000" i="1" dirty="0">
                <a:solidFill>
                  <a:srgbClr val="000000"/>
                </a:solidFill>
                <a:cs typeface="Times New Roman" pitchFamily="18" charset="0"/>
              </a:rPr>
              <a:t> </a:t>
            </a:r>
            <a:r>
              <a:rPr lang="en-US" sz="1200" b="1" dirty="0">
                <a:solidFill>
                  <a:srgbClr val="000000"/>
                </a:solidFill>
                <a:cs typeface="Times New Roman" pitchFamily="18" charset="0"/>
              </a:rPr>
              <a:t>Complete one course in each of three groups below </a:t>
            </a:r>
            <a:r>
              <a:rPr lang="en-US" sz="1200" b="1" u="sng" dirty="0">
                <a:solidFill>
                  <a:srgbClr val="000000"/>
                </a:solidFill>
                <a:cs typeface="Times New Roman" pitchFamily="18" charset="0"/>
              </a:rPr>
              <a:t>and</a:t>
            </a:r>
            <a:r>
              <a:rPr lang="en-US" sz="1200" b="1" dirty="0">
                <a:solidFill>
                  <a:srgbClr val="000000"/>
                </a:solidFill>
                <a:cs typeface="Times New Roman" pitchFamily="18" charset="0"/>
              </a:rPr>
              <a:t> the lab requirement.</a:t>
            </a:r>
          </a:p>
          <a:p>
            <a:pPr marL="914400" lvl="1" indent="-457200">
              <a:buFontTx/>
              <a:buChar char="•"/>
            </a:pPr>
            <a:r>
              <a:rPr lang="en-US" sz="1200" dirty="0">
                <a:solidFill>
                  <a:srgbClr val="000000"/>
                </a:solidFill>
                <a:cs typeface="Times New Roman" pitchFamily="18" charset="0"/>
              </a:rPr>
              <a:t>Courses and groups may be taken in any order, except: </a:t>
            </a:r>
          </a:p>
          <a:p>
            <a:pPr marL="914400" lvl="1" indent="-457200"/>
            <a:r>
              <a:rPr lang="en-US" sz="1200" dirty="0">
                <a:solidFill>
                  <a:srgbClr val="000000"/>
                </a:solidFill>
                <a:cs typeface="Times New Roman" pitchFamily="18" charset="0"/>
              </a:rPr>
              <a:t>               Courses denoted by an asterisk (*), which require a Group 1 (mathematics) and/or </a:t>
            </a:r>
          </a:p>
          <a:p>
            <a:pPr marL="914400" lvl="1" indent="-457200"/>
            <a:r>
              <a:rPr lang="en-US" sz="1200" dirty="0">
                <a:solidFill>
                  <a:srgbClr val="000000"/>
                </a:solidFill>
                <a:cs typeface="Times New Roman" pitchFamily="18" charset="0"/>
              </a:rPr>
              <a:t>               Group 2 (science) prerequisite or corequisite</a:t>
            </a:r>
          </a:p>
          <a:p>
            <a:pPr marL="914400" lvl="1" indent="-457200"/>
            <a:r>
              <a:rPr lang="en-US" sz="1200" dirty="0">
                <a:solidFill>
                  <a:srgbClr val="000000"/>
                </a:solidFill>
                <a:cs typeface="Tahoma" pitchFamily="34" charset="0"/>
              </a:rPr>
              <a:t>•</a:t>
            </a:r>
            <a:r>
              <a:rPr lang="en-US" sz="1200" dirty="0">
                <a:solidFill>
                  <a:srgbClr val="000000"/>
                </a:solidFill>
                <a:cs typeface="Times New Roman" pitchFamily="18" charset="0"/>
              </a:rPr>
              <a:t>	(See </a:t>
            </a:r>
            <a:r>
              <a:rPr lang="en-US" sz="1200" dirty="0" smtClean="0">
                <a:solidFill>
                  <a:srgbClr val="000000"/>
                </a:solidFill>
                <a:cs typeface="Times New Roman" pitchFamily="18" charset="0"/>
              </a:rPr>
              <a:t>2010-2011 </a:t>
            </a:r>
            <a:r>
              <a:rPr lang="en-US" sz="1200" dirty="0">
                <a:solidFill>
                  <a:srgbClr val="000000"/>
                </a:solidFill>
                <a:cs typeface="Times New Roman" pitchFamily="18" charset="0"/>
              </a:rPr>
              <a:t>Undergraduate Catalog course descriptions for specific requirements)</a:t>
            </a:r>
          </a:p>
          <a:p>
            <a:pPr marL="914400" lvl="1" indent="-457200"/>
            <a:endParaRPr lang="en-US" sz="1000" b="1" dirty="0">
              <a:solidFill>
                <a:srgbClr val="000000"/>
              </a:solidFill>
              <a:cs typeface="Times New Roman" pitchFamily="18" charset="0"/>
            </a:endParaRPr>
          </a:p>
          <a:p>
            <a:pPr marL="457200" indent="-457200"/>
            <a:r>
              <a:rPr lang="en-US" sz="1200" b="1" dirty="0">
                <a:solidFill>
                  <a:srgbClr val="000000"/>
                </a:solidFill>
                <a:cs typeface="Times New Roman" pitchFamily="18" charset="0"/>
              </a:rPr>
              <a:t>Group </a:t>
            </a:r>
            <a:r>
              <a:rPr lang="en-US" sz="1200" b="1" dirty="0" smtClean="0">
                <a:solidFill>
                  <a:srgbClr val="000000"/>
                </a:solidFill>
                <a:cs typeface="Times New Roman" pitchFamily="18" charset="0"/>
              </a:rPr>
              <a:t>1  (C3T1G1**)</a:t>
            </a:r>
            <a:endParaRPr lang="en-US" sz="1200" b="1" dirty="0">
              <a:solidFill>
                <a:srgbClr val="000000"/>
              </a:solidFill>
              <a:cs typeface="Times New Roman" pitchFamily="18" charset="0"/>
            </a:endParaRPr>
          </a:p>
          <a:p>
            <a:pPr marL="457200" indent="-457200"/>
            <a:r>
              <a:rPr lang="en-US" sz="1200" b="1" dirty="0">
                <a:solidFill>
                  <a:srgbClr val="000000"/>
                </a:solidFill>
                <a:cs typeface="Times New Roman" pitchFamily="18" charset="0"/>
              </a:rPr>
              <a:t>	</a:t>
            </a:r>
            <a:r>
              <a:rPr lang="en-US" sz="1200" i="1" dirty="0">
                <a:solidFill>
                  <a:srgbClr val="000000"/>
                </a:solidFill>
                <a:cs typeface="Times New Roman" pitchFamily="18" charset="0"/>
              </a:rPr>
              <a:t>Choose </a:t>
            </a:r>
            <a:r>
              <a:rPr lang="en-US" sz="1200" b="1" i="1" u="sng" dirty="0">
                <a:solidFill>
                  <a:srgbClr val="000000"/>
                </a:solidFill>
                <a:cs typeface="Times New Roman" pitchFamily="18" charset="0"/>
              </a:rPr>
              <a:t>one</a:t>
            </a:r>
            <a:r>
              <a:rPr lang="en-US" sz="1200" i="1" dirty="0">
                <a:solidFill>
                  <a:srgbClr val="000000"/>
                </a:solidFill>
                <a:cs typeface="Times New Roman" pitchFamily="18" charset="0"/>
              </a:rPr>
              <a:t> of the following:</a:t>
            </a:r>
          </a:p>
          <a:p>
            <a:pPr marL="457200" indent="-457200"/>
            <a:r>
              <a:rPr lang="en-US" sz="1200" dirty="0">
                <a:solidFill>
                  <a:srgbClr val="000000"/>
                </a:solidFill>
                <a:cs typeface="Times New Roman" pitchFamily="18" charset="0"/>
              </a:rPr>
              <a:t>	</a:t>
            </a:r>
            <a:r>
              <a:rPr lang="en-US" sz="1200" dirty="0">
                <a:solidFill>
                  <a:srgbClr val="000000"/>
                </a:solidFill>
              </a:rPr>
              <a:t>__ </a:t>
            </a:r>
            <a:r>
              <a:rPr lang="en-US" sz="1200" i="1" dirty="0">
                <a:solidFill>
                  <a:srgbClr val="000000"/>
                </a:solidFill>
              </a:rPr>
              <a:t>G</a:t>
            </a:r>
            <a:r>
              <a:rPr lang="en-US" sz="1200" dirty="0">
                <a:solidFill>
                  <a:srgbClr val="000000"/>
                </a:solidFill>
              </a:rPr>
              <a:t>ISAT 151      Analytic Methods I: Topics in Applied Calculus for ISAT   </a:t>
            </a:r>
            <a:endParaRPr lang="en-US" sz="1200" dirty="0"/>
          </a:p>
          <a:p>
            <a:pPr marL="457200" indent="-457200"/>
            <a:r>
              <a:rPr lang="en-US" sz="1200" dirty="0"/>
              <a:t>	</a:t>
            </a:r>
            <a:r>
              <a:rPr lang="en-US" sz="1200" dirty="0">
                <a:solidFill>
                  <a:srgbClr val="000000"/>
                </a:solidFill>
              </a:rPr>
              <a:t>__ </a:t>
            </a:r>
            <a:r>
              <a:rPr lang="en-US" sz="1200" i="1" dirty="0">
                <a:solidFill>
                  <a:srgbClr val="000000"/>
                </a:solidFill>
              </a:rPr>
              <a:t>G</a:t>
            </a:r>
            <a:r>
              <a:rPr lang="en-US" sz="1200" dirty="0">
                <a:solidFill>
                  <a:srgbClr val="000000"/>
                </a:solidFill>
              </a:rPr>
              <a:t>ISAT 251      Analytic Methods III: Topics in Statistics for ISAT </a:t>
            </a:r>
            <a:endParaRPr lang="en-US" sz="1200" dirty="0"/>
          </a:p>
          <a:p>
            <a:pPr marL="457200" indent="-457200"/>
            <a:r>
              <a:rPr lang="en-US" sz="1200" dirty="0">
                <a:solidFill>
                  <a:srgbClr val="000000"/>
                </a:solidFill>
                <a:cs typeface="Times New Roman" pitchFamily="18" charset="0"/>
              </a:rPr>
              <a:t>	__ MATH 103      The Nature of Mathematics  </a:t>
            </a:r>
            <a:endParaRPr lang="en-US" sz="1200" dirty="0">
              <a:cs typeface="Times New Roman" pitchFamily="18" charset="0"/>
            </a:endParaRPr>
          </a:p>
          <a:p>
            <a:pPr marL="457200" indent="-457200"/>
            <a:r>
              <a:rPr lang="en-US" sz="1200" dirty="0">
                <a:solidFill>
                  <a:srgbClr val="000000"/>
                </a:solidFill>
                <a:cs typeface="Times New Roman" pitchFamily="18" charset="0"/>
              </a:rPr>
              <a:t>	__ MATH 205       Introductory Calculus I </a:t>
            </a:r>
            <a:endParaRPr lang="en-US" sz="1200" dirty="0">
              <a:cs typeface="Times New Roman" pitchFamily="18" charset="0"/>
            </a:endParaRPr>
          </a:p>
          <a:p>
            <a:pPr marL="457200" indent="-457200"/>
            <a:r>
              <a:rPr lang="en-US" sz="1200" dirty="0">
                <a:solidFill>
                  <a:srgbClr val="000000"/>
                </a:solidFill>
                <a:cs typeface="Times New Roman" pitchFamily="18" charset="0"/>
              </a:rPr>
              <a:t>	__ MATH 220       Elementary Statistics </a:t>
            </a:r>
          </a:p>
          <a:p>
            <a:pPr marL="457200" indent="-457200"/>
            <a:r>
              <a:rPr lang="en-US" sz="1200" dirty="0">
                <a:solidFill>
                  <a:srgbClr val="000000"/>
                </a:solidFill>
                <a:cs typeface="Times New Roman" pitchFamily="18" charset="0"/>
              </a:rPr>
              <a:t>	__ MATH 231       Calculus with Functions I</a:t>
            </a:r>
            <a:endParaRPr lang="en-US" sz="1200" dirty="0">
              <a:cs typeface="Times New Roman" pitchFamily="18" charset="0"/>
            </a:endParaRPr>
          </a:p>
          <a:p>
            <a:pPr marL="457200" indent="-457200"/>
            <a:r>
              <a:rPr lang="en-US" sz="1200" dirty="0">
                <a:solidFill>
                  <a:srgbClr val="000000"/>
                </a:solidFill>
                <a:cs typeface="Times New Roman" pitchFamily="18" charset="0"/>
              </a:rPr>
              <a:t>	__ MATH 235       Calculus I</a:t>
            </a:r>
          </a:p>
          <a:p>
            <a:pPr marL="457200" indent="-457200"/>
            <a:endParaRPr lang="en-US" sz="1200" dirty="0">
              <a:solidFill>
                <a:srgbClr val="000000"/>
              </a:solidFill>
              <a:cs typeface="Times New Roman" pitchFamily="18" charset="0"/>
            </a:endParaRPr>
          </a:p>
          <a:p>
            <a:pPr marL="457200" indent="-457200"/>
            <a:r>
              <a:rPr lang="en-US" sz="1200" b="1" dirty="0">
                <a:solidFill>
                  <a:srgbClr val="000000"/>
                </a:solidFill>
                <a:cs typeface="Times New Roman" pitchFamily="18" charset="0"/>
              </a:rPr>
              <a:t>Group 2</a:t>
            </a:r>
          </a:p>
          <a:p>
            <a:pPr marL="457200" indent="-457200"/>
            <a:r>
              <a:rPr lang="en-US" sz="1200" b="1" dirty="0">
                <a:solidFill>
                  <a:srgbClr val="000000"/>
                </a:solidFill>
                <a:cs typeface="Times New Roman" pitchFamily="18" charset="0"/>
              </a:rPr>
              <a:t>	</a:t>
            </a:r>
            <a:r>
              <a:rPr lang="en-US" sz="1200" i="1" dirty="0">
                <a:solidFill>
                  <a:srgbClr val="000000"/>
                </a:solidFill>
              </a:rPr>
              <a:t>Choose </a:t>
            </a:r>
            <a:r>
              <a:rPr lang="en-US" sz="1200" b="1" i="1" u="sng" dirty="0">
                <a:solidFill>
                  <a:srgbClr val="000000"/>
                </a:solidFill>
              </a:rPr>
              <a:t>one</a:t>
            </a:r>
            <a:r>
              <a:rPr lang="en-US" sz="1200" i="1" dirty="0">
                <a:solidFill>
                  <a:srgbClr val="000000"/>
                </a:solidFill>
              </a:rPr>
              <a:t> of the following:</a:t>
            </a:r>
          </a:p>
          <a:p>
            <a:pPr marL="457200" indent="-457200"/>
            <a:r>
              <a:rPr lang="en-US" sz="1200" dirty="0">
                <a:solidFill>
                  <a:srgbClr val="000000"/>
                </a:solidFill>
              </a:rPr>
              <a:t>	__ CHEM 120      Concepts of Chemistry </a:t>
            </a:r>
            <a:r>
              <a:rPr lang="en-US" sz="1200" dirty="0" smtClean="0">
                <a:solidFill>
                  <a:srgbClr val="000000"/>
                </a:solidFill>
              </a:rPr>
              <a:t>(</a:t>
            </a:r>
            <a:r>
              <a:rPr lang="en-US" sz="1100" b="1" i="1" dirty="0" smtClean="0">
                <a:solidFill>
                  <a:srgbClr val="000000"/>
                </a:solidFill>
              </a:rPr>
              <a:t>restricted to specific majors/programs</a:t>
            </a:r>
            <a:r>
              <a:rPr lang="en-US" sz="1200" dirty="0" smtClean="0">
                <a:solidFill>
                  <a:srgbClr val="000000"/>
                </a:solidFill>
              </a:rPr>
              <a:t>)</a:t>
            </a:r>
            <a:endParaRPr lang="en-US" sz="1200" dirty="0">
              <a:solidFill>
                <a:srgbClr val="000000"/>
              </a:solidFill>
            </a:endParaRPr>
          </a:p>
          <a:p>
            <a:pPr marL="457200" indent="-457200"/>
            <a:r>
              <a:rPr lang="en-US" sz="1200" dirty="0">
                <a:solidFill>
                  <a:srgbClr val="000000"/>
                </a:solidFill>
              </a:rPr>
              <a:t>	__ CHEM 131      General Chemistry I (CHEM 131L required lab corequisite</a:t>
            </a:r>
            <a:r>
              <a:rPr lang="en-US" sz="1200" dirty="0" smtClean="0">
                <a:solidFill>
                  <a:srgbClr val="000000"/>
                </a:solidFill>
              </a:rPr>
              <a:t>) </a:t>
            </a:r>
            <a:r>
              <a:rPr lang="en-US" sz="1100" b="1" i="1" dirty="0" smtClean="0">
                <a:solidFill>
                  <a:srgbClr val="000000"/>
                </a:solidFill>
              </a:rPr>
              <a:t>(restricted to specific</a:t>
            </a:r>
          </a:p>
          <a:p>
            <a:pPr marL="457200" indent="-457200"/>
            <a:r>
              <a:rPr lang="en-US" sz="1100" b="1" i="1" dirty="0" smtClean="0">
                <a:solidFill>
                  <a:srgbClr val="000000"/>
                </a:solidFill>
              </a:rPr>
              <a:t>                                        majors/programs)  </a:t>
            </a:r>
            <a:r>
              <a:rPr lang="en-US" sz="1100" dirty="0" smtClean="0">
                <a:solidFill>
                  <a:srgbClr val="000000"/>
                </a:solidFill>
              </a:rPr>
              <a:t>[Sec. 101—dept. consent required]</a:t>
            </a:r>
            <a:endParaRPr lang="en-US" sz="1200" dirty="0">
              <a:solidFill>
                <a:srgbClr val="000000"/>
              </a:solidFill>
            </a:endParaRPr>
          </a:p>
          <a:p>
            <a:pPr marL="457200" indent="-457200"/>
            <a:r>
              <a:rPr lang="en-US" sz="1200" dirty="0">
                <a:solidFill>
                  <a:srgbClr val="000000"/>
                </a:solidFill>
              </a:rPr>
              <a:t>	__ </a:t>
            </a:r>
            <a:r>
              <a:rPr lang="en-US" sz="1200" i="1" dirty="0">
                <a:solidFill>
                  <a:srgbClr val="000000"/>
                </a:solidFill>
              </a:rPr>
              <a:t>G</a:t>
            </a:r>
            <a:r>
              <a:rPr lang="en-US" sz="1200" dirty="0">
                <a:solidFill>
                  <a:srgbClr val="000000"/>
                </a:solidFill>
              </a:rPr>
              <a:t>ISAT 112      Environmental Issues in Science and Technology (includes lab)  </a:t>
            </a:r>
          </a:p>
          <a:p>
            <a:pPr marL="457200" indent="-457200"/>
            <a:r>
              <a:rPr lang="en-US" sz="1200" dirty="0">
                <a:solidFill>
                  <a:srgbClr val="000000"/>
                </a:solidFill>
              </a:rPr>
              <a:t>	__ </a:t>
            </a:r>
            <a:r>
              <a:rPr lang="en-US" sz="1200" i="1" dirty="0">
                <a:solidFill>
                  <a:srgbClr val="000000"/>
                </a:solidFill>
              </a:rPr>
              <a:t>G</a:t>
            </a:r>
            <a:r>
              <a:rPr lang="en-US" sz="1200" dirty="0">
                <a:solidFill>
                  <a:srgbClr val="000000"/>
                </a:solidFill>
              </a:rPr>
              <a:t>SCI </a:t>
            </a:r>
            <a:r>
              <a:rPr lang="en-US" sz="1200" dirty="0" smtClean="0">
                <a:solidFill>
                  <a:srgbClr val="000000"/>
                </a:solidFill>
              </a:rPr>
              <a:t>101*      Physics</a:t>
            </a:r>
            <a:r>
              <a:rPr lang="en-US" sz="1200" dirty="0">
                <a:solidFill>
                  <a:srgbClr val="000000"/>
                </a:solidFill>
              </a:rPr>
              <a:t>, Chemistry and the Human </a:t>
            </a:r>
            <a:r>
              <a:rPr lang="en-US" sz="1200" dirty="0" smtClean="0">
                <a:solidFill>
                  <a:srgbClr val="000000"/>
                </a:solidFill>
              </a:rPr>
              <a:t>Experience </a:t>
            </a:r>
            <a:endParaRPr lang="en-US" sz="1200" dirty="0">
              <a:solidFill>
                <a:srgbClr val="000000"/>
              </a:solidFill>
            </a:endParaRPr>
          </a:p>
          <a:p>
            <a:pPr marL="457200" indent="-457200"/>
            <a:r>
              <a:rPr lang="en-US" sz="1200" dirty="0">
                <a:solidFill>
                  <a:srgbClr val="000000"/>
                </a:solidFill>
              </a:rPr>
              <a:t>	__ </a:t>
            </a:r>
            <a:r>
              <a:rPr lang="en-US" sz="1200" i="1" dirty="0">
                <a:solidFill>
                  <a:srgbClr val="000000"/>
                </a:solidFill>
              </a:rPr>
              <a:t>G</a:t>
            </a:r>
            <a:r>
              <a:rPr lang="en-US" sz="1200" dirty="0">
                <a:solidFill>
                  <a:srgbClr val="000000"/>
                </a:solidFill>
              </a:rPr>
              <a:t>SCI 121        The Physical Nature of Light and Sound (includes lab)</a:t>
            </a:r>
          </a:p>
          <a:p>
            <a:pPr marL="457200" indent="-457200"/>
            <a:r>
              <a:rPr lang="en-US" sz="1200" dirty="0">
                <a:solidFill>
                  <a:srgbClr val="000000"/>
                </a:solidFill>
              </a:rPr>
              <a:t>	__ PHYS 140       College Physics I (PHYS 140L required lab corequisite)</a:t>
            </a:r>
          </a:p>
          <a:p>
            <a:pPr marL="457200" indent="-457200"/>
            <a:r>
              <a:rPr lang="en-US" sz="1200" dirty="0">
                <a:solidFill>
                  <a:srgbClr val="000000"/>
                </a:solidFill>
              </a:rPr>
              <a:t>	__ PHYS </a:t>
            </a:r>
            <a:r>
              <a:rPr lang="en-US" sz="1200" dirty="0" smtClean="0">
                <a:solidFill>
                  <a:srgbClr val="000000"/>
                </a:solidFill>
              </a:rPr>
              <a:t>215*      </a:t>
            </a:r>
            <a:r>
              <a:rPr lang="en-US" sz="1200" dirty="0">
                <a:solidFill>
                  <a:srgbClr val="000000"/>
                </a:solidFill>
              </a:rPr>
              <a:t>Energy and the </a:t>
            </a:r>
            <a:r>
              <a:rPr lang="en-US" sz="1200" dirty="0" smtClean="0">
                <a:solidFill>
                  <a:srgbClr val="000000"/>
                </a:solidFill>
              </a:rPr>
              <a:t>Environment</a:t>
            </a:r>
            <a:endParaRPr lang="en-US" sz="1200" dirty="0">
              <a:solidFill>
                <a:srgbClr val="000000"/>
              </a:solidFill>
            </a:endParaRPr>
          </a:p>
          <a:p>
            <a:pPr marL="457200" indent="-457200"/>
            <a:r>
              <a:rPr lang="en-US" sz="1200" dirty="0">
                <a:solidFill>
                  <a:srgbClr val="000000"/>
                </a:solidFill>
              </a:rPr>
              <a:t>	__ PHYS </a:t>
            </a:r>
            <a:r>
              <a:rPr lang="en-US" sz="1200" dirty="0" smtClean="0">
                <a:solidFill>
                  <a:srgbClr val="000000"/>
                </a:solidFill>
              </a:rPr>
              <a:t>240*      University </a:t>
            </a:r>
            <a:r>
              <a:rPr lang="en-US" sz="1200" dirty="0">
                <a:solidFill>
                  <a:srgbClr val="000000"/>
                </a:solidFill>
              </a:rPr>
              <a:t>Physics </a:t>
            </a:r>
            <a:r>
              <a:rPr lang="en-US" sz="1200" dirty="0" smtClean="0">
                <a:solidFill>
                  <a:srgbClr val="000000"/>
                </a:solidFill>
              </a:rPr>
              <a:t>I (PHYS 140L required lab corequisite) [Sec.4-PHYS &amp; Sec.5-ENGR]</a:t>
            </a:r>
            <a:endParaRPr lang="en-US" sz="1200" dirty="0">
              <a:solidFill>
                <a:srgbClr val="000000"/>
              </a:solidFill>
            </a:endParaRPr>
          </a:p>
          <a:p>
            <a:pPr marL="457200" indent="-457200"/>
            <a:endParaRPr lang="en-US" sz="1200" dirty="0">
              <a:solidFill>
                <a:srgbClr val="000000"/>
              </a:solidFill>
            </a:endParaRPr>
          </a:p>
          <a:p>
            <a:pPr marL="457200" indent="-457200"/>
            <a:endParaRPr lang="en-US" sz="1200" dirty="0">
              <a:solidFill>
                <a:srgbClr val="000000"/>
              </a:solidFill>
            </a:endParaRPr>
          </a:p>
          <a:p>
            <a:pPr marL="457200" indent="-457200"/>
            <a:r>
              <a:rPr lang="en-US" sz="1200" dirty="0">
                <a:solidFill>
                  <a:srgbClr val="000000"/>
                </a:solidFill>
              </a:rPr>
              <a:t>	</a:t>
            </a:r>
            <a:endParaRPr lang="en-US" sz="1200" b="1" dirty="0">
              <a:cs typeface="Times New Roman" pitchFamily="18" charset="0"/>
            </a:endParaRPr>
          </a:p>
          <a:p>
            <a:pPr marL="457200" indent="-457200"/>
            <a:r>
              <a:rPr lang="en-US" sz="600" dirty="0">
                <a:solidFill>
                  <a:srgbClr val="000000"/>
                </a:solidFill>
                <a:cs typeface="Times New Roman" pitchFamily="18" charset="0"/>
              </a:rPr>
              <a:t>	</a:t>
            </a:r>
            <a:endParaRPr lang="en-US" sz="600" dirty="0">
              <a:cs typeface="Times New Roman" pitchFamily="18" charset="0"/>
            </a:endParaRPr>
          </a:p>
          <a:p>
            <a:pPr marL="457200" indent="-457200"/>
            <a:r>
              <a:rPr lang="en-US" sz="1000" dirty="0">
                <a:solidFill>
                  <a:srgbClr val="000000"/>
                </a:solidFill>
                <a:cs typeface="Times New Roman" pitchFamily="18" charset="0"/>
              </a:rPr>
              <a:t>	</a:t>
            </a:r>
          </a:p>
        </p:txBody>
      </p:sp>
    </p:spTree>
  </p:cSld>
  <p:clrMapOvr>
    <a:masterClrMapping/>
  </p:clrMapOvr>
  <p:transition>
    <p:zo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533400" y="685800"/>
            <a:ext cx="8305800" cy="685800"/>
          </a:xfrm>
        </p:spPr>
        <p:txBody>
          <a:bodyPr/>
          <a:lstStyle/>
          <a:p>
            <a:pPr algn="ctr"/>
            <a:r>
              <a:rPr kumimoji="0" lang="en-US" sz="2800" smtClean="0">
                <a:solidFill>
                  <a:schemeClr val="tx2"/>
                </a:solidFill>
                <a:cs typeface="Times New Roman" pitchFamily="18" charset="0"/>
              </a:rPr>
              <a:t>Cluster Three: The Natural World (10 Credit Hours)</a:t>
            </a:r>
            <a:br>
              <a:rPr kumimoji="0" lang="en-US" sz="2800" smtClean="0">
                <a:solidFill>
                  <a:schemeClr val="tx2"/>
                </a:solidFill>
                <a:cs typeface="Times New Roman" pitchFamily="18" charset="0"/>
              </a:rPr>
            </a:br>
            <a:r>
              <a:rPr kumimoji="0" lang="en-US" sz="2800" smtClean="0">
                <a:solidFill>
                  <a:schemeClr val="tx2"/>
                </a:solidFill>
                <a:cs typeface="Times New Roman" pitchFamily="18" charset="0"/>
              </a:rPr>
              <a:t>Track I, continued</a:t>
            </a:r>
            <a:r>
              <a:rPr kumimoji="0" lang="en-US" sz="2800" b="1" i="1" smtClean="0">
                <a:solidFill>
                  <a:schemeClr val="tx2"/>
                </a:solidFill>
                <a:cs typeface="Times New Roman" pitchFamily="18" charset="0"/>
              </a:rPr>
              <a:t/>
            </a:r>
            <a:br>
              <a:rPr kumimoji="0" lang="en-US" sz="2800" b="1" i="1" smtClean="0">
                <a:solidFill>
                  <a:schemeClr val="tx2"/>
                </a:solidFill>
                <a:cs typeface="Times New Roman" pitchFamily="18" charset="0"/>
              </a:rPr>
            </a:br>
            <a:endParaRPr kumimoji="0" lang="en-US" sz="2800" b="1" i="1" smtClean="0">
              <a:solidFill>
                <a:schemeClr val="tx2"/>
              </a:solidFill>
              <a:cs typeface="Times New Roman" pitchFamily="18" charset="0"/>
            </a:endParaRPr>
          </a:p>
        </p:txBody>
      </p:sp>
      <p:sp>
        <p:nvSpPr>
          <p:cNvPr id="23554" name="Text Box 8"/>
          <p:cNvSpPr txBox="1">
            <a:spLocks noChangeArrowheads="1"/>
          </p:cNvSpPr>
          <p:nvPr/>
        </p:nvSpPr>
        <p:spPr bwMode="auto">
          <a:xfrm>
            <a:off x="533400" y="1752600"/>
            <a:ext cx="8001000" cy="4124206"/>
          </a:xfrm>
          <a:prstGeom prst="rect">
            <a:avLst/>
          </a:prstGeom>
          <a:noFill/>
          <a:ln w="9525">
            <a:noFill/>
            <a:miter lim="800000"/>
            <a:headEnd/>
            <a:tailEnd/>
          </a:ln>
        </p:spPr>
        <p:txBody>
          <a:bodyPr>
            <a:spAutoFit/>
          </a:bodyPr>
          <a:lstStyle/>
          <a:p>
            <a:pPr marL="457200" indent="-457200"/>
            <a:r>
              <a:rPr lang="en-US" sz="1200" b="1" dirty="0">
                <a:solidFill>
                  <a:srgbClr val="000000"/>
                </a:solidFill>
                <a:cs typeface="Times New Roman" pitchFamily="18" charset="0"/>
              </a:rPr>
              <a:t>Track I continued:</a:t>
            </a:r>
          </a:p>
          <a:p>
            <a:pPr marL="457200" indent="-457200"/>
            <a:r>
              <a:rPr lang="en-US" sz="1200" b="1" dirty="0">
                <a:cs typeface="Times New Roman" pitchFamily="18" charset="0"/>
              </a:rPr>
              <a:t>Group </a:t>
            </a:r>
            <a:r>
              <a:rPr lang="en-US" sz="1200" b="1" dirty="0" smtClean="0">
                <a:cs typeface="Times New Roman" pitchFamily="18" charset="0"/>
              </a:rPr>
              <a:t>3  (C3T1G3**)</a:t>
            </a:r>
            <a:endParaRPr lang="en-US" sz="1200" b="1" dirty="0">
              <a:cs typeface="Times New Roman" pitchFamily="18" charset="0"/>
            </a:endParaRPr>
          </a:p>
          <a:p>
            <a:pPr marL="457200" indent="-457200"/>
            <a:r>
              <a:rPr lang="en-US" sz="1000" dirty="0">
                <a:solidFill>
                  <a:srgbClr val="000000"/>
                </a:solidFill>
                <a:cs typeface="Times New Roman" pitchFamily="18" charset="0"/>
              </a:rPr>
              <a:t>	</a:t>
            </a:r>
            <a:r>
              <a:rPr lang="en-US" sz="1200" dirty="0">
                <a:solidFill>
                  <a:srgbClr val="000000"/>
                </a:solidFill>
              </a:rPr>
              <a:t>Choose </a:t>
            </a:r>
            <a:r>
              <a:rPr lang="en-US" sz="1200" b="1" u="sng" dirty="0">
                <a:solidFill>
                  <a:srgbClr val="000000"/>
                </a:solidFill>
              </a:rPr>
              <a:t>one</a:t>
            </a:r>
            <a:r>
              <a:rPr lang="en-US" sz="1200" dirty="0">
                <a:solidFill>
                  <a:srgbClr val="000000"/>
                </a:solidFill>
              </a:rPr>
              <a:t> of the following:</a:t>
            </a:r>
          </a:p>
          <a:p>
            <a:pPr marL="457200" indent="-457200"/>
            <a:r>
              <a:rPr lang="en-US" sz="1200" dirty="0">
                <a:solidFill>
                  <a:srgbClr val="000000"/>
                </a:solidFill>
              </a:rPr>
              <a:t>	__ ASTR 120       The Solar System </a:t>
            </a:r>
            <a:endParaRPr lang="en-US" sz="1200" dirty="0"/>
          </a:p>
          <a:p>
            <a:pPr marL="457200" indent="-457200"/>
            <a:r>
              <a:rPr lang="en-US" sz="1200" dirty="0"/>
              <a:t>	</a:t>
            </a:r>
            <a:r>
              <a:rPr lang="en-US" sz="1200" dirty="0">
                <a:solidFill>
                  <a:srgbClr val="000000"/>
                </a:solidFill>
              </a:rPr>
              <a:t>__ ASTR 121       Stars, Galaxies and Cosmology </a:t>
            </a:r>
            <a:r>
              <a:rPr lang="en-US" sz="1200" dirty="0" smtClean="0">
                <a:solidFill>
                  <a:srgbClr val="000000"/>
                </a:solidFill>
              </a:rPr>
              <a:t> </a:t>
            </a:r>
            <a:r>
              <a:rPr lang="en-US" sz="1100" b="1" i="1" dirty="0" smtClean="0">
                <a:solidFill>
                  <a:srgbClr val="000000"/>
                </a:solidFill>
              </a:rPr>
              <a:t>(offered spring semester only)</a:t>
            </a:r>
            <a:endParaRPr lang="en-US" sz="1200" dirty="0">
              <a:solidFill>
                <a:srgbClr val="000000"/>
              </a:solidFill>
            </a:endParaRPr>
          </a:p>
          <a:p>
            <a:pPr marL="457200" indent="-457200"/>
            <a:r>
              <a:rPr lang="en-US" sz="1000" dirty="0">
                <a:solidFill>
                  <a:srgbClr val="000000"/>
                </a:solidFill>
                <a:cs typeface="Times New Roman" pitchFamily="18" charset="0"/>
              </a:rPr>
              <a:t>	</a:t>
            </a:r>
            <a:r>
              <a:rPr lang="en-US" sz="1200" dirty="0">
                <a:solidFill>
                  <a:srgbClr val="000000"/>
                </a:solidFill>
                <a:cs typeface="Times New Roman" pitchFamily="18" charset="0"/>
              </a:rPr>
              <a:t>__ BIO 114         Organisms (includes lab</a:t>
            </a:r>
            <a:r>
              <a:rPr lang="en-US" sz="1200" dirty="0" smtClean="0">
                <a:solidFill>
                  <a:srgbClr val="000000"/>
                </a:solidFill>
                <a:cs typeface="Times New Roman" pitchFamily="18" charset="0"/>
              </a:rPr>
              <a:t>)  </a:t>
            </a:r>
            <a:r>
              <a:rPr lang="en-US" sz="1100" b="1" i="1" dirty="0" smtClean="0">
                <a:solidFill>
                  <a:srgbClr val="000000"/>
                </a:solidFill>
                <a:cs typeface="Times New Roman" pitchFamily="18" charset="0"/>
              </a:rPr>
              <a:t>(during fall, open to BIO &amp; BIOTECH majors only)</a:t>
            </a:r>
            <a:endParaRPr lang="en-US" sz="1200" dirty="0">
              <a:cs typeface="Times New Roman" pitchFamily="18" charset="0"/>
            </a:endParaRPr>
          </a:p>
          <a:p>
            <a:pPr marL="457200" indent="-457200"/>
            <a:r>
              <a:rPr lang="en-US" sz="1200" dirty="0">
                <a:solidFill>
                  <a:srgbClr val="000000"/>
                </a:solidFill>
                <a:cs typeface="Times New Roman" pitchFamily="18" charset="0"/>
              </a:rPr>
              <a:t>	__ BIO </a:t>
            </a:r>
            <a:r>
              <a:rPr lang="en-US" sz="1200" dirty="0" smtClean="0">
                <a:solidFill>
                  <a:srgbClr val="000000"/>
                </a:solidFill>
                <a:cs typeface="Times New Roman" pitchFamily="18" charset="0"/>
              </a:rPr>
              <a:t>270*        Human </a:t>
            </a:r>
            <a:r>
              <a:rPr lang="en-US" sz="1200" dirty="0">
                <a:solidFill>
                  <a:srgbClr val="000000"/>
                </a:solidFill>
                <a:cs typeface="Times New Roman" pitchFamily="18" charset="0"/>
              </a:rPr>
              <a:t>Physiology (includes lab</a:t>
            </a:r>
            <a:r>
              <a:rPr lang="en-US" sz="1200" dirty="0" smtClean="0">
                <a:solidFill>
                  <a:srgbClr val="000000"/>
                </a:solidFill>
                <a:cs typeface="Times New Roman" pitchFamily="18" charset="0"/>
              </a:rPr>
              <a:t>) </a:t>
            </a:r>
            <a:r>
              <a:rPr lang="en-US" sz="1200" b="1" dirty="0" smtClean="0">
                <a:solidFill>
                  <a:srgbClr val="000000"/>
                </a:solidFill>
                <a:cs typeface="Times New Roman" pitchFamily="18" charset="0"/>
              </a:rPr>
              <a:t>(</a:t>
            </a:r>
            <a:r>
              <a:rPr lang="en-US" sz="1100" b="1" i="1" dirty="0" smtClean="0">
                <a:solidFill>
                  <a:srgbClr val="000000"/>
                </a:solidFill>
                <a:cs typeface="Times New Roman" pitchFamily="18" charset="0"/>
              </a:rPr>
              <a:t>restricted to specific majors)</a:t>
            </a:r>
            <a:endParaRPr lang="en-US" sz="1100" i="1" dirty="0">
              <a:solidFill>
                <a:srgbClr val="000000"/>
              </a:solidFill>
              <a:cs typeface="Times New Roman" pitchFamily="18" charset="0"/>
            </a:endParaRPr>
          </a:p>
          <a:p>
            <a:pPr marL="457200" indent="-457200"/>
            <a:r>
              <a:rPr lang="en-US" sz="1200" dirty="0">
                <a:solidFill>
                  <a:srgbClr val="000000"/>
                </a:solidFill>
                <a:cs typeface="Times New Roman" pitchFamily="18" charset="0"/>
              </a:rPr>
              <a:t>	</a:t>
            </a:r>
            <a:r>
              <a:rPr lang="en-US" sz="1200" dirty="0">
                <a:solidFill>
                  <a:srgbClr val="000000"/>
                </a:solidFill>
              </a:rPr>
              <a:t>__ </a:t>
            </a:r>
            <a:r>
              <a:rPr lang="en-US" sz="1200" i="1" dirty="0">
                <a:solidFill>
                  <a:srgbClr val="000000"/>
                </a:solidFill>
              </a:rPr>
              <a:t>G</a:t>
            </a:r>
            <a:r>
              <a:rPr lang="en-US" sz="1200" dirty="0">
                <a:solidFill>
                  <a:srgbClr val="000000"/>
                </a:solidFill>
              </a:rPr>
              <a:t>ANTH 196    </a:t>
            </a:r>
            <a:r>
              <a:rPr lang="en-US" sz="1200" dirty="0" smtClean="0">
                <a:solidFill>
                  <a:srgbClr val="000000"/>
                </a:solidFill>
              </a:rPr>
              <a:t> Biological Anthropology </a:t>
            </a:r>
            <a:endParaRPr lang="en-US" sz="1200" dirty="0">
              <a:solidFill>
                <a:srgbClr val="000000"/>
              </a:solidFill>
            </a:endParaRPr>
          </a:p>
          <a:p>
            <a:pPr marL="457200" indent="-457200"/>
            <a:r>
              <a:rPr lang="en-US" sz="1200" i="1" dirty="0">
                <a:solidFill>
                  <a:srgbClr val="000000"/>
                </a:solidFill>
                <a:cs typeface="Times New Roman" pitchFamily="18" charset="0"/>
              </a:rPr>
              <a:t>	</a:t>
            </a:r>
            <a:r>
              <a:rPr lang="en-US" sz="1200" dirty="0">
                <a:solidFill>
                  <a:srgbClr val="000000"/>
                </a:solidFill>
              </a:rPr>
              <a:t>__ </a:t>
            </a:r>
            <a:r>
              <a:rPr lang="en-US" sz="1200" i="1" dirty="0">
                <a:solidFill>
                  <a:srgbClr val="000000"/>
                </a:solidFill>
              </a:rPr>
              <a:t>G</a:t>
            </a:r>
            <a:r>
              <a:rPr lang="en-US" sz="1200" dirty="0">
                <a:solidFill>
                  <a:srgbClr val="000000"/>
                </a:solidFill>
              </a:rPr>
              <a:t>BIO 103       </a:t>
            </a:r>
            <a:r>
              <a:rPr lang="en-US" sz="1200" dirty="0" smtClean="0">
                <a:solidFill>
                  <a:srgbClr val="000000"/>
                </a:solidFill>
              </a:rPr>
              <a:t>Contemporary Biology </a:t>
            </a:r>
            <a:endParaRPr lang="en-US" sz="1200" dirty="0"/>
          </a:p>
          <a:p>
            <a:pPr marL="457200" indent="-457200"/>
            <a:r>
              <a:rPr lang="en-US" sz="1200" i="1" dirty="0">
                <a:solidFill>
                  <a:srgbClr val="000000"/>
                </a:solidFill>
                <a:cs typeface="Times New Roman" pitchFamily="18" charset="0"/>
              </a:rPr>
              <a:t>	</a:t>
            </a:r>
            <a:r>
              <a:rPr lang="en-US" sz="1200" dirty="0">
                <a:solidFill>
                  <a:srgbClr val="000000"/>
                </a:solidFill>
              </a:rPr>
              <a:t>__ GEOL 110       Physical Geology (includes lab)</a:t>
            </a:r>
          </a:p>
          <a:p>
            <a:pPr marL="457200" indent="-457200"/>
            <a:r>
              <a:rPr lang="en-US" sz="1200" i="1" dirty="0">
                <a:solidFill>
                  <a:srgbClr val="000000"/>
                </a:solidFill>
                <a:cs typeface="Times New Roman" pitchFamily="18" charset="0"/>
              </a:rPr>
              <a:t>	</a:t>
            </a:r>
            <a:r>
              <a:rPr lang="en-US" sz="1200" dirty="0">
                <a:solidFill>
                  <a:srgbClr val="000000"/>
                </a:solidFill>
                <a:cs typeface="Times New Roman" pitchFamily="18" charset="0"/>
              </a:rPr>
              <a:t>__ GEOL 200       Evolutionary Systems (includes lab</a:t>
            </a:r>
            <a:r>
              <a:rPr lang="en-US" sz="1200" dirty="0" smtClean="0">
                <a:solidFill>
                  <a:srgbClr val="000000"/>
                </a:solidFill>
                <a:cs typeface="Times New Roman" pitchFamily="18" charset="0"/>
              </a:rPr>
              <a:t>)</a:t>
            </a:r>
          </a:p>
          <a:p>
            <a:pPr marL="457200" indent="-457200"/>
            <a:r>
              <a:rPr lang="en-US" sz="1200" dirty="0" smtClean="0">
                <a:solidFill>
                  <a:srgbClr val="000000"/>
                </a:solidFill>
                <a:cs typeface="Times New Roman" pitchFamily="18" charset="0"/>
              </a:rPr>
              <a:t>	__ GEOL 210*     Applied Physical Geology (stronger math &amp; science background)</a:t>
            </a:r>
            <a:endParaRPr lang="en-US" sz="1200" dirty="0">
              <a:solidFill>
                <a:srgbClr val="000000"/>
              </a:solidFill>
              <a:cs typeface="Times New Roman" pitchFamily="18" charset="0"/>
            </a:endParaRPr>
          </a:p>
          <a:p>
            <a:pPr marL="457200" indent="-457200"/>
            <a:r>
              <a:rPr lang="en-US" sz="1200" dirty="0">
                <a:solidFill>
                  <a:srgbClr val="000000"/>
                </a:solidFill>
                <a:cs typeface="Times New Roman" pitchFamily="18" charset="0"/>
              </a:rPr>
              <a:t>	__ GEOL 211       Introduction to Oceanography</a:t>
            </a:r>
            <a:endParaRPr lang="en-US" sz="1200" dirty="0">
              <a:cs typeface="Times New Roman" pitchFamily="18" charset="0"/>
            </a:endParaRPr>
          </a:p>
          <a:p>
            <a:pPr marL="457200" indent="-457200"/>
            <a:r>
              <a:rPr lang="en-US" sz="1200" dirty="0">
                <a:solidFill>
                  <a:srgbClr val="000000"/>
                </a:solidFill>
                <a:cs typeface="Times New Roman" pitchFamily="18" charset="0"/>
              </a:rPr>
              <a:t>	__ </a:t>
            </a:r>
            <a:r>
              <a:rPr lang="en-US" sz="1200" i="1" dirty="0">
                <a:solidFill>
                  <a:srgbClr val="000000"/>
                </a:solidFill>
                <a:cs typeface="Times New Roman" pitchFamily="18" charset="0"/>
              </a:rPr>
              <a:t>G</a:t>
            </a:r>
            <a:r>
              <a:rPr lang="en-US" sz="1200" dirty="0">
                <a:solidFill>
                  <a:srgbClr val="000000"/>
                </a:solidFill>
                <a:cs typeface="Times New Roman" pitchFamily="18" charset="0"/>
              </a:rPr>
              <a:t>GEOL 102    </a:t>
            </a:r>
            <a:r>
              <a:rPr lang="en-US" sz="1200" dirty="0" smtClean="0">
                <a:solidFill>
                  <a:srgbClr val="000000"/>
                </a:solidFill>
                <a:cs typeface="Times New Roman" pitchFamily="18" charset="0"/>
              </a:rPr>
              <a:t> Environment</a:t>
            </a:r>
            <a:r>
              <a:rPr lang="en-US" sz="1200" dirty="0">
                <a:solidFill>
                  <a:srgbClr val="000000"/>
                </a:solidFill>
                <a:cs typeface="Times New Roman" pitchFamily="18" charset="0"/>
              </a:rPr>
              <a:t>: Earth</a:t>
            </a:r>
          </a:p>
          <a:p>
            <a:pPr marL="457200" indent="-457200"/>
            <a:r>
              <a:rPr lang="en-US" sz="1200" dirty="0">
                <a:solidFill>
                  <a:srgbClr val="000000"/>
                </a:solidFill>
                <a:cs typeface="Times New Roman" pitchFamily="18" charset="0"/>
              </a:rPr>
              <a:t>	__ </a:t>
            </a:r>
            <a:r>
              <a:rPr lang="en-US" sz="1200" i="1" dirty="0">
                <a:solidFill>
                  <a:srgbClr val="000000"/>
                </a:solidFill>
                <a:cs typeface="Times New Roman" pitchFamily="18" charset="0"/>
              </a:rPr>
              <a:t>G</a:t>
            </a:r>
            <a:r>
              <a:rPr lang="en-US" sz="1200" dirty="0">
                <a:solidFill>
                  <a:srgbClr val="000000"/>
                </a:solidFill>
                <a:cs typeface="Times New Roman" pitchFamily="18" charset="0"/>
              </a:rPr>
              <a:t>GEOL 115     Earth Systems and Climate Change </a:t>
            </a:r>
            <a:endParaRPr lang="en-US" sz="1200" dirty="0">
              <a:cs typeface="Times New Roman" pitchFamily="18" charset="0"/>
            </a:endParaRPr>
          </a:p>
          <a:p>
            <a:pPr marL="457200" indent="-457200"/>
            <a:r>
              <a:rPr lang="en-US" sz="1200" dirty="0">
                <a:solidFill>
                  <a:srgbClr val="000000"/>
                </a:solidFill>
                <a:cs typeface="Times New Roman" pitchFamily="18" charset="0"/>
              </a:rPr>
              <a:t>	__ </a:t>
            </a:r>
            <a:r>
              <a:rPr lang="en-US" sz="1200" i="1" dirty="0">
                <a:solidFill>
                  <a:srgbClr val="000000"/>
                </a:solidFill>
                <a:cs typeface="Times New Roman" pitchFamily="18" charset="0"/>
              </a:rPr>
              <a:t>G</a:t>
            </a:r>
            <a:r>
              <a:rPr lang="en-US" sz="1200" dirty="0">
                <a:solidFill>
                  <a:srgbClr val="000000"/>
                </a:solidFill>
                <a:cs typeface="Times New Roman" pitchFamily="18" charset="0"/>
              </a:rPr>
              <a:t>ISAT 113      Issues in Science and Technology: Living Systems</a:t>
            </a:r>
            <a:endParaRPr lang="en-US" sz="1200" dirty="0">
              <a:cs typeface="Times New Roman" pitchFamily="18" charset="0"/>
            </a:endParaRPr>
          </a:p>
          <a:p>
            <a:pPr marL="457200" indent="-457200"/>
            <a:r>
              <a:rPr lang="en-US" sz="1200" dirty="0">
                <a:solidFill>
                  <a:srgbClr val="000000"/>
                </a:solidFill>
                <a:cs typeface="Times New Roman" pitchFamily="18" charset="0"/>
              </a:rPr>
              <a:t>	__ </a:t>
            </a:r>
            <a:r>
              <a:rPr lang="en-US" sz="1200" i="1" dirty="0">
                <a:solidFill>
                  <a:srgbClr val="000000"/>
                </a:solidFill>
                <a:cs typeface="Times New Roman" pitchFamily="18" charset="0"/>
              </a:rPr>
              <a:t>G</a:t>
            </a:r>
            <a:r>
              <a:rPr lang="en-US" sz="1200" dirty="0">
                <a:solidFill>
                  <a:srgbClr val="000000"/>
                </a:solidFill>
                <a:cs typeface="Times New Roman" pitchFamily="18" charset="0"/>
              </a:rPr>
              <a:t>PSYC 122     The Science of Vision and Audition </a:t>
            </a:r>
            <a:r>
              <a:rPr lang="en-US" sz="1200" dirty="0" smtClean="0">
                <a:solidFill>
                  <a:srgbClr val="000000"/>
                </a:solidFill>
                <a:cs typeface="Times New Roman" pitchFamily="18" charset="0"/>
              </a:rPr>
              <a:t>  </a:t>
            </a:r>
            <a:r>
              <a:rPr lang="en-US" sz="1100" b="1" i="1" dirty="0" smtClean="0">
                <a:solidFill>
                  <a:srgbClr val="000000"/>
                </a:solidFill>
                <a:cs typeface="Times New Roman" pitchFamily="18" charset="0"/>
              </a:rPr>
              <a:t>(offered spring semester only)</a:t>
            </a:r>
            <a:endParaRPr lang="en-US" sz="1200" dirty="0">
              <a:cs typeface="Times New Roman" pitchFamily="18" charset="0"/>
            </a:endParaRPr>
          </a:p>
          <a:p>
            <a:pPr marL="457200" indent="-457200"/>
            <a:r>
              <a:rPr lang="en-US" sz="1200" b="1" dirty="0">
                <a:solidFill>
                  <a:srgbClr val="000000"/>
                </a:solidFill>
                <a:cs typeface="Times New Roman" pitchFamily="18" charset="0"/>
              </a:rPr>
              <a:t>_____________________________________________________________________________</a:t>
            </a:r>
          </a:p>
          <a:p>
            <a:pPr marL="457200" indent="-457200"/>
            <a:r>
              <a:rPr lang="en-US" sz="1200" b="1" dirty="0">
                <a:solidFill>
                  <a:srgbClr val="000000"/>
                </a:solidFill>
                <a:cs typeface="Times New Roman" pitchFamily="18" charset="0"/>
              </a:rPr>
              <a:t>_  </a:t>
            </a:r>
            <a:r>
              <a:rPr lang="en-US" sz="1200" b="1" u="sng" dirty="0">
                <a:solidFill>
                  <a:srgbClr val="000000"/>
                </a:solidFill>
                <a:cs typeface="Times New Roman" pitchFamily="18" charset="0"/>
              </a:rPr>
              <a:t>Lab Requirement</a:t>
            </a:r>
            <a:r>
              <a:rPr lang="en-US" sz="1200" b="1" dirty="0">
                <a:solidFill>
                  <a:srgbClr val="000000"/>
                </a:solidFill>
                <a:cs typeface="Times New Roman" pitchFamily="18" charset="0"/>
              </a:rPr>
              <a:t>:  Choose </a:t>
            </a:r>
            <a:r>
              <a:rPr lang="en-US" sz="1200" b="1" u="sng" dirty="0">
                <a:solidFill>
                  <a:srgbClr val="000000"/>
                </a:solidFill>
                <a:cs typeface="Times New Roman" pitchFamily="18" charset="0"/>
              </a:rPr>
              <a:t>one</a:t>
            </a:r>
            <a:r>
              <a:rPr lang="en-US" sz="1200" b="1" dirty="0">
                <a:solidFill>
                  <a:srgbClr val="000000"/>
                </a:solidFill>
                <a:cs typeface="Times New Roman" pitchFamily="18" charset="0"/>
              </a:rPr>
              <a:t> of the following:  ___Group 2 course that includes a lab </a:t>
            </a:r>
            <a:r>
              <a:rPr lang="en-US" sz="1200" b="1" u="sng" dirty="0">
                <a:solidFill>
                  <a:srgbClr val="000000"/>
                </a:solidFill>
                <a:cs typeface="Times New Roman" pitchFamily="18" charset="0"/>
              </a:rPr>
              <a:t>or</a:t>
            </a:r>
            <a:r>
              <a:rPr lang="en-US" sz="1200" b="1" dirty="0">
                <a:solidFill>
                  <a:srgbClr val="000000"/>
                </a:solidFill>
                <a:cs typeface="Times New Roman" pitchFamily="18" charset="0"/>
              </a:rPr>
              <a:t> </a:t>
            </a:r>
          </a:p>
          <a:p>
            <a:pPr marL="457200" indent="-457200"/>
            <a:r>
              <a:rPr lang="en-US" sz="1200" b="1" dirty="0">
                <a:solidFill>
                  <a:srgbClr val="000000"/>
                </a:solidFill>
                <a:cs typeface="Times New Roman" pitchFamily="18" charset="0"/>
              </a:rPr>
              <a:t>___Group 3 course that includes a lab </a:t>
            </a:r>
            <a:r>
              <a:rPr lang="en-US" sz="1200" b="1" u="sng" dirty="0">
                <a:solidFill>
                  <a:srgbClr val="000000"/>
                </a:solidFill>
                <a:cs typeface="Times New Roman" pitchFamily="18" charset="0"/>
              </a:rPr>
              <a:t>or</a:t>
            </a:r>
            <a:r>
              <a:rPr lang="en-US" sz="1200" b="1" dirty="0">
                <a:solidFill>
                  <a:srgbClr val="000000"/>
                </a:solidFill>
                <a:cs typeface="Times New Roman" pitchFamily="18" charset="0"/>
              </a:rPr>
              <a:t> ___GSCI </a:t>
            </a:r>
            <a:r>
              <a:rPr lang="en-US" sz="1200" b="1" dirty="0" smtClean="0">
                <a:solidFill>
                  <a:srgbClr val="000000"/>
                </a:solidFill>
                <a:cs typeface="Times New Roman" pitchFamily="18" charset="0"/>
              </a:rPr>
              <a:t>104* </a:t>
            </a:r>
            <a:r>
              <a:rPr lang="en-US" sz="1200" b="1" dirty="0">
                <a:solidFill>
                  <a:srgbClr val="000000"/>
                </a:solidFill>
                <a:cs typeface="Times New Roman" pitchFamily="18" charset="0"/>
              </a:rPr>
              <a:t>Scientific </a:t>
            </a:r>
            <a:r>
              <a:rPr lang="en-US" sz="1200" b="1" dirty="0" smtClean="0">
                <a:solidFill>
                  <a:srgbClr val="000000"/>
                </a:solidFill>
                <a:cs typeface="Times New Roman" pitchFamily="18" charset="0"/>
              </a:rPr>
              <a:t>Perspectives </a:t>
            </a:r>
            <a:endParaRPr lang="en-US" sz="1000" b="1" i="1" dirty="0">
              <a:solidFill>
                <a:srgbClr val="000000"/>
              </a:solidFill>
              <a:cs typeface="Times New Roman" pitchFamily="18" charset="0"/>
            </a:endParaRPr>
          </a:p>
          <a:p>
            <a:pPr marL="457200" indent="-457200"/>
            <a:r>
              <a:rPr lang="en-US" sz="1200" b="1" dirty="0">
                <a:solidFill>
                  <a:srgbClr val="000000"/>
                </a:solidFill>
                <a:cs typeface="Times New Roman" pitchFamily="18" charset="0"/>
              </a:rPr>
              <a:t>____________________________________________________________________________</a:t>
            </a:r>
            <a:r>
              <a:rPr lang="en-US" sz="1200" b="1" u="sng" dirty="0">
                <a:solidFill>
                  <a:srgbClr val="000000"/>
                </a:solidFill>
                <a:cs typeface="Times New Roman" pitchFamily="18" charset="0"/>
              </a:rPr>
              <a:t>_</a:t>
            </a:r>
            <a:endParaRPr lang="en-US" sz="1200" b="1" dirty="0">
              <a:solidFill>
                <a:srgbClr val="000000"/>
              </a:solidFill>
              <a:cs typeface="Times New Roman" pitchFamily="18" charset="0"/>
            </a:endParaRPr>
          </a:p>
          <a:p>
            <a:pPr marL="457200" indent="-457200"/>
            <a:endParaRPr lang="en-US" sz="1000" dirty="0">
              <a:solidFill>
                <a:srgbClr val="000000"/>
              </a:solidFill>
              <a:cs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1" name="Rectangle 2"/>
          <p:cNvSpPr>
            <a:spLocks noChangeArrowheads="1"/>
          </p:cNvSpPr>
          <p:nvPr/>
        </p:nvSpPr>
        <p:spPr bwMode="auto">
          <a:xfrm>
            <a:off x="762000" y="1981200"/>
            <a:ext cx="7924800" cy="3108325"/>
          </a:xfrm>
          <a:prstGeom prst="rect">
            <a:avLst/>
          </a:prstGeom>
          <a:noFill/>
          <a:ln w="9525">
            <a:noFill/>
            <a:miter lim="800000"/>
            <a:headEnd/>
            <a:tailEnd/>
          </a:ln>
        </p:spPr>
        <p:txBody>
          <a:bodyPr>
            <a:spAutoFit/>
          </a:bodyPr>
          <a:lstStyle/>
          <a:p>
            <a:pPr marL="457200" indent="-457200"/>
            <a:r>
              <a:rPr lang="en-US" sz="1400" b="1" dirty="0">
                <a:solidFill>
                  <a:srgbClr val="000000"/>
                </a:solidFill>
                <a:cs typeface="Times New Roman" pitchFamily="18" charset="0"/>
              </a:rPr>
              <a:t>Track II: </a:t>
            </a:r>
            <a:r>
              <a:rPr lang="en-US" sz="1400" b="1" dirty="0" smtClean="0">
                <a:solidFill>
                  <a:srgbClr val="000000"/>
                </a:solidFill>
                <a:cs typeface="Times New Roman" pitchFamily="18" charset="0"/>
              </a:rPr>
              <a:t>(C3T2**)      (This </a:t>
            </a:r>
            <a:r>
              <a:rPr lang="en-US" sz="1400" b="1" dirty="0">
                <a:solidFill>
                  <a:srgbClr val="000000"/>
                </a:solidFill>
                <a:cs typeface="Times New Roman" pitchFamily="18" charset="0"/>
              </a:rPr>
              <a:t>track </a:t>
            </a:r>
            <a:r>
              <a:rPr lang="en-US" sz="1400" b="1" dirty="0" smtClean="0">
                <a:solidFill>
                  <a:srgbClr val="000000"/>
                </a:solidFill>
                <a:cs typeface="Times New Roman" pitchFamily="18" charset="0"/>
              </a:rPr>
              <a:t>serves </a:t>
            </a:r>
            <a:r>
              <a:rPr lang="en-US" sz="1400" b="1" dirty="0" err="1" smtClean="0">
                <a:solidFill>
                  <a:srgbClr val="000000"/>
                </a:solidFill>
                <a:cs typeface="Times New Roman" pitchFamily="18" charset="0"/>
              </a:rPr>
              <a:t>IdLS</a:t>
            </a:r>
            <a:r>
              <a:rPr lang="en-US" sz="1400" b="1" dirty="0" smtClean="0">
                <a:solidFill>
                  <a:srgbClr val="000000"/>
                </a:solidFill>
                <a:cs typeface="Times New Roman" pitchFamily="18" charset="0"/>
              </a:rPr>
              <a:t> </a:t>
            </a:r>
            <a:r>
              <a:rPr lang="en-US" sz="1400" b="1" dirty="0">
                <a:solidFill>
                  <a:srgbClr val="000000"/>
                </a:solidFill>
                <a:cs typeface="Times New Roman" pitchFamily="18" charset="0"/>
              </a:rPr>
              <a:t>majors.)</a:t>
            </a:r>
          </a:p>
          <a:p>
            <a:pPr marL="457200" indent="-457200"/>
            <a:r>
              <a:rPr lang="en-US" sz="1400" b="1" dirty="0">
                <a:solidFill>
                  <a:srgbClr val="000000"/>
                </a:solidFill>
                <a:cs typeface="Times New Roman" pitchFamily="18" charset="0"/>
              </a:rPr>
              <a:t>	Complete </a:t>
            </a:r>
            <a:r>
              <a:rPr lang="en-US" sz="1400" b="1" u="sng" dirty="0">
                <a:solidFill>
                  <a:srgbClr val="000000"/>
                </a:solidFill>
                <a:cs typeface="Times New Roman" pitchFamily="18" charset="0"/>
              </a:rPr>
              <a:t>all</a:t>
            </a:r>
            <a:r>
              <a:rPr lang="en-US" sz="1400" b="1" dirty="0">
                <a:solidFill>
                  <a:srgbClr val="000000"/>
                </a:solidFill>
                <a:cs typeface="Times New Roman" pitchFamily="18" charset="0"/>
              </a:rPr>
              <a:t> of the following:</a:t>
            </a:r>
          </a:p>
          <a:p>
            <a:pPr marL="457200" indent="-457200"/>
            <a:r>
              <a:rPr lang="en-US" sz="1400" dirty="0">
                <a:cs typeface="Times New Roman" pitchFamily="18" charset="0"/>
              </a:rPr>
              <a:t>	__  MATH 107      Fundamentals of Mathematics I (MATH 107 must be taken prior to </a:t>
            </a:r>
            <a:r>
              <a:rPr lang="en-US" sz="1400" i="1" dirty="0">
                <a:cs typeface="Times New Roman" pitchFamily="18" charset="0"/>
              </a:rPr>
              <a:t>G</a:t>
            </a:r>
            <a:r>
              <a:rPr lang="en-US" sz="1400" dirty="0">
                <a:cs typeface="Times New Roman" pitchFamily="18" charset="0"/>
              </a:rPr>
              <a:t>SCI </a:t>
            </a:r>
            <a:endParaRPr lang="en-US" sz="1400" dirty="0" smtClean="0">
              <a:cs typeface="Times New Roman" pitchFamily="18" charset="0"/>
            </a:endParaRPr>
          </a:p>
          <a:p>
            <a:pPr marL="457200" indent="-457200"/>
            <a:r>
              <a:rPr lang="en-US" sz="1400" dirty="0" smtClean="0">
                <a:cs typeface="Times New Roman" pitchFamily="18" charset="0"/>
              </a:rPr>
              <a:t>                                     163</a:t>
            </a:r>
            <a:r>
              <a:rPr lang="en-US" sz="1400" dirty="0">
                <a:cs typeface="Times New Roman" pitchFamily="18" charset="0"/>
              </a:rPr>
              <a:t>.)</a:t>
            </a:r>
          </a:p>
          <a:p>
            <a:pPr marL="457200" indent="-457200"/>
            <a:r>
              <a:rPr lang="en-US" sz="1400" dirty="0">
                <a:solidFill>
                  <a:srgbClr val="000000"/>
                </a:solidFill>
                <a:cs typeface="Times New Roman" pitchFamily="18" charset="0"/>
              </a:rPr>
              <a:t>	</a:t>
            </a:r>
            <a:r>
              <a:rPr lang="en-US" sz="1400" b="1" dirty="0">
                <a:solidFill>
                  <a:srgbClr val="000000"/>
                </a:solidFill>
                <a:cs typeface="Times New Roman" pitchFamily="18" charset="0"/>
              </a:rPr>
              <a:t>Courses do not have to be taken in sequence but corequisite pairs have to be taken together:</a:t>
            </a:r>
          </a:p>
          <a:p>
            <a:pPr marL="457200" indent="-457200"/>
            <a:r>
              <a:rPr lang="en-US" sz="1400" dirty="0">
                <a:solidFill>
                  <a:srgbClr val="000000"/>
                </a:solidFill>
                <a:cs typeface="Times New Roman" pitchFamily="18" charset="0"/>
              </a:rPr>
              <a:t>	__ </a:t>
            </a:r>
            <a:r>
              <a:rPr lang="en-US" sz="1400" i="1" dirty="0">
                <a:solidFill>
                  <a:srgbClr val="000000"/>
                </a:solidFill>
                <a:cs typeface="Times New Roman" pitchFamily="18" charset="0"/>
              </a:rPr>
              <a:t>G</a:t>
            </a:r>
            <a:r>
              <a:rPr lang="en-US" sz="1400" dirty="0">
                <a:solidFill>
                  <a:srgbClr val="000000"/>
                </a:solidFill>
                <a:cs typeface="Times New Roman" pitchFamily="18" charset="0"/>
              </a:rPr>
              <a:t>SCI 161        Science Processes (</a:t>
            </a:r>
            <a:r>
              <a:rPr lang="en-US" sz="1400" i="1" dirty="0">
                <a:solidFill>
                  <a:srgbClr val="000000"/>
                </a:solidFill>
                <a:cs typeface="Times New Roman" pitchFamily="18" charset="0"/>
              </a:rPr>
              <a:t>G</a:t>
            </a:r>
            <a:r>
              <a:rPr lang="en-US" sz="1400" dirty="0">
                <a:solidFill>
                  <a:srgbClr val="000000"/>
                </a:solidFill>
                <a:cs typeface="Times New Roman" pitchFamily="18" charset="0"/>
              </a:rPr>
              <a:t>SCI 162 is the corequisite &amp; is a block course) </a:t>
            </a:r>
          </a:p>
          <a:p>
            <a:pPr marL="457200" indent="-457200"/>
            <a:r>
              <a:rPr lang="en-US" sz="1400" dirty="0">
                <a:solidFill>
                  <a:srgbClr val="000000"/>
                </a:solidFill>
                <a:cs typeface="Times New Roman" pitchFamily="18" charset="0"/>
              </a:rPr>
              <a:t>	__ </a:t>
            </a:r>
            <a:r>
              <a:rPr lang="en-US" sz="1400" i="1" dirty="0">
                <a:solidFill>
                  <a:srgbClr val="000000"/>
                </a:solidFill>
                <a:cs typeface="Times New Roman" pitchFamily="18" charset="0"/>
              </a:rPr>
              <a:t>G</a:t>
            </a:r>
            <a:r>
              <a:rPr lang="en-US" sz="1400" dirty="0">
                <a:solidFill>
                  <a:srgbClr val="000000"/>
                </a:solidFill>
                <a:cs typeface="Times New Roman" pitchFamily="18" charset="0"/>
              </a:rPr>
              <a:t>SCI 162        The Science of the Planets (</a:t>
            </a:r>
            <a:r>
              <a:rPr lang="en-US" sz="1400" i="1" dirty="0">
                <a:solidFill>
                  <a:srgbClr val="000000"/>
                </a:solidFill>
                <a:cs typeface="Times New Roman" pitchFamily="18" charset="0"/>
              </a:rPr>
              <a:t>G</a:t>
            </a:r>
            <a:r>
              <a:rPr lang="en-US" sz="1400" dirty="0">
                <a:solidFill>
                  <a:srgbClr val="000000"/>
                </a:solidFill>
                <a:cs typeface="Times New Roman" pitchFamily="18" charset="0"/>
              </a:rPr>
              <a:t>SCI 161 is a corequisite &amp; is a block course)</a:t>
            </a:r>
          </a:p>
          <a:p>
            <a:pPr marL="457200" indent="-457200"/>
            <a:r>
              <a:rPr lang="en-US" sz="1400" dirty="0">
                <a:solidFill>
                  <a:srgbClr val="000000"/>
                </a:solidFill>
                <a:cs typeface="Times New Roman" pitchFamily="18" charset="0"/>
              </a:rPr>
              <a:t>	__ </a:t>
            </a:r>
            <a:r>
              <a:rPr lang="en-US" sz="1400" i="1" dirty="0">
                <a:solidFill>
                  <a:srgbClr val="000000"/>
                </a:solidFill>
                <a:cs typeface="Times New Roman" pitchFamily="18" charset="0"/>
              </a:rPr>
              <a:t>G</a:t>
            </a:r>
            <a:r>
              <a:rPr lang="en-US" sz="1400" dirty="0">
                <a:solidFill>
                  <a:srgbClr val="000000"/>
                </a:solidFill>
                <a:cs typeface="Times New Roman" pitchFamily="18" charset="0"/>
              </a:rPr>
              <a:t>SCI 163        The Matter of Matter (</a:t>
            </a:r>
            <a:r>
              <a:rPr lang="en-US" sz="1400" i="1" dirty="0">
                <a:solidFill>
                  <a:srgbClr val="000000"/>
                </a:solidFill>
                <a:cs typeface="Times New Roman" pitchFamily="18" charset="0"/>
              </a:rPr>
              <a:t>G</a:t>
            </a:r>
            <a:r>
              <a:rPr lang="en-US" sz="1400" dirty="0">
                <a:solidFill>
                  <a:srgbClr val="000000"/>
                </a:solidFill>
                <a:cs typeface="Times New Roman" pitchFamily="18" charset="0"/>
              </a:rPr>
              <a:t>SCI 164 is a corequisite &amp; a block course)</a:t>
            </a:r>
          </a:p>
          <a:p>
            <a:pPr marL="457200" indent="-457200"/>
            <a:r>
              <a:rPr lang="en-US" sz="1400" dirty="0">
                <a:solidFill>
                  <a:srgbClr val="000000"/>
                </a:solidFill>
                <a:cs typeface="Times New Roman" pitchFamily="18" charset="0"/>
              </a:rPr>
              <a:t>   	__ </a:t>
            </a:r>
            <a:r>
              <a:rPr lang="en-US" sz="1400" i="1" dirty="0">
                <a:solidFill>
                  <a:srgbClr val="000000"/>
                </a:solidFill>
                <a:cs typeface="Times New Roman" pitchFamily="18" charset="0"/>
              </a:rPr>
              <a:t>G</a:t>
            </a:r>
            <a:r>
              <a:rPr lang="en-US" sz="1400" dirty="0">
                <a:solidFill>
                  <a:srgbClr val="000000"/>
                </a:solidFill>
                <a:cs typeface="Times New Roman" pitchFamily="18" charset="0"/>
              </a:rPr>
              <a:t>SCI 164        Physical Science: Learning Through Teaching (</a:t>
            </a:r>
            <a:r>
              <a:rPr lang="en-US" sz="1400" i="1" dirty="0">
                <a:solidFill>
                  <a:srgbClr val="000000"/>
                </a:solidFill>
                <a:cs typeface="Times New Roman" pitchFamily="18" charset="0"/>
              </a:rPr>
              <a:t>G</a:t>
            </a:r>
            <a:r>
              <a:rPr lang="en-US" sz="1400" dirty="0">
                <a:solidFill>
                  <a:srgbClr val="000000"/>
                </a:solidFill>
                <a:cs typeface="Times New Roman" pitchFamily="18" charset="0"/>
              </a:rPr>
              <a:t>SCI 163 is a corequisite </a:t>
            </a:r>
            <a:r>
              <a:rPr lang="en-US" sz="1400" dirty="0" smtClean="0">
                <a:solidFill>
                  <a:srgbClr val="000000"/>
                </a:solidFill>
                <a:cs typeface="Times New Roman" pitchFamily="18" charset="0"/>
              </a:rPr>
              <a:t>&amp;</a:t>
            </a:r>
          </a:p>
          <a:p>
            <a:pPr marL="457200" indent="-457200"/>
            <a:r>
              <a:rPr lang="en-US" sz="1400" dirty="0" smtClean="0">
                <a:solidFill>
                  <a:srgbClr val="000000"/>
                </a:solidFill>
                <a:cs typeface="Times New Roman" pitchFamily="18" charset="0"/>
              </a:rPr>
              <a:t>                                     a </a:t>
            </a:r>
            <a:r>
              <a:rPr lang="en-US" sz="1400" dirty="0">
                <a:solidFill>
                  <a:srgbClr val="000000"/>
                </a:solidFill>
                <a:cs typeface="Times New Roman" pitchFamily="18" charset="0"/>
              </a:rPr>
              <a:t>block course)</a:t>
            </a:r>
          </a:p>
          <a:p>
            <a:pPr marL="457200" indent="-457200"/>
            <a:r>
              <a:rPr lang="en-US" sz="1400" dirty="0">
                <a:solidFill>
                  <a:srgbClr val="000000"/>
                </a:solidFill>
                <a:cs typeface="Times New Roman" pitchFamily="18" charset="0"/>
              </a:rPr>
              <a:t>	__ </a:t>
            </a:r>
            <a:r>
              <a:rPr lang="en-US" sz="1400" i="1" dirty="0">
                <a:solidFill>
                  <a:srgbClr val="000000"/>
                </a:solidFill>
                <a:cs typeface="Times New Roman" pitchFamily="18" charset="0"/>
              </a:rPr>
              <a:t>G</a:t>
            </a:r>
            <a:r>
              <a:rPr lang="en-US" sz="1400" dirty="0">
                <a:solidFill>
                  <a:srgbClr val="000000"/>
                </a:solidFill>
                <a:cs typeface="Times New Roman" pitchFamily="18" charset="0"/>
              </a:rPr>
              <a:t>SCI 165        The Way Life Works (GSCI 166 is a corequisite but not a GenEd course)</a:t>
            </a:r>
          </a:p>
          <a:p>
            <a:pPr marL="457200" indent="-457200"/>
            <a:endParaRPr lang="en-US" sz="1400" dirty="0">
              <a:cs typeface="Times New Roman" pitchFamily="18" charset="0"/>
            </a:endParaRPr>
          </a:p>
          <a:p>
            <a:pPr marL="457200" indent="-457200"/>
            <a:r>
              <a:rPr lang="en-US" sz="1400" dirty="0">
                <a:solidFill>
                  <a:srgbClr val="000000"/>
                </a:solidFill>
                <a:cs typeface="Times New Roman" pitchFamily="18" charset="0"/>
              </a:rPr>
              <a:t> </a:t>
            </a:r>
            <a:endParaRPr lang="en-US" sz="1400" dirty="0"/>
          </a:p>
        </p:txBody>
      </p:sp>
      <p:sp>
        <p:nvSpPr>
          <p:cNvPr id="25602" name="Rectangle 2"/>
          <p:cNvSpPr>
            <a:spLocks noGrp="1" noChangeArrowheads="1"/>
          </p:cNvSpPr>
          <p:nvPr>
            <p:ph type="title"/>
          </p:nvPr>
        </p:nvSpPr>
        <p:spPr>
          <a:xfrm>
            <a:off x="381000" y="457200"/>
            <a:ext cx="8305800" cy="990600"/>
          </a:xfrm>
        </p:spPr>
        <p:txBody>
          <a:bodyPr/>
          <a:lstStyle/>
          <a:p>
            <a:pPr algn="ctr"/>
            <a:r>
              <a:rPr kumimoji="0" lang="en-US" sz="2800" smtClean="0">
                <a:solidFill>
                  <a:schemeClr val="tx2"/>
                </a:solidFill>
                <a:cs typeface="Times New Roman" pitchFamily="18" charset="0"/>
              </a:rPr>
              <a:t>Cluster Three: The Natural World (10 Credit Hours)</a:t>
            </a:r>
            <a:br>
              <a:rPr kumimoji="0" lang="en-US" sz="2800" smtClean="0">
                <a:solidFill>
                  <a:schemeClr val="tx2"/>
                </a:solidFill>
                <a:cs typeface="Times New Roman" pitchFamily="18" charset="0"/>
              </a:rPr>
            </a:br>
            <a:r>
              <a:rPr kumimoji="0" lang="en-US" sz="2800" smtClean="0">
                <a:solidFill>
                  <a:schemeClr val="tx2"/>
                </a:solidFill>
                <a:cs typeface="Times New Roman" pitchFamily="18" charset="0"/>
              </a:rPr>
              <a:t>Track II</a:t>
            </a:r>
            <a:r>
              <a:rPr kumimoji="0" lang="en-US" sz="2800" b="1" i="1" smtClean="0">
                <a:solidFill>
                  <a:schemeClr val="tx2"/>
                </a:solidFill>
                <a:cs typeface="Times New Roman" pitchFamily="18" charset="0"/>
              </a:rPr>
              <a:t/>
            </a:r>
            <a:br>
              <a:rPr kumimoji="0" lang="en-US" sz="2800" b="1" i="1" smtClean="0">
                <a:solidFill>
                  <a:schemeClr val="tx2"/>
                </a:solidFill>
                <a:cs typeface="Times New Roman" pitchFamily="18" charset="0"/>
              </a:rPr>
            </a:br>
            <a:endParaRPr kumimoji="0" lang="en-US" sz="2800" b="1" i="1" smtClean="0">
              <a:solidFill>
                <a:schemeClr val="tx2"/>
              </a:solidFill>
              <a:cs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Rectangle 1026"/>
          <p:cNvSpPr>
            <a:spLocks noGrp="1" noChangeArrowheads="1"/>
          </p:cNvSpPr>
          <p:nvPr>
            <p:ph type="title"/>
          </p:nvPr>
        </p:nvSpPr>
        <p:spPr>
          <a:xfrm>
            <a:off x="381000" y="381000"/>
            <a:ext cx="8412163" cy="990600"/>
          </a:xfrm>
        </p:spPr>
        <p:txBody>
          <a:bodyPr/>
          <a:lstStyle/>
          <a:p>
            <a:pPr algn="ctr"/>
            <a:r>
              <a:rPr lang="en-US" sz="2800" smtClean="0">
                <a:solidFill>
                  <a:schemeClr val="tx2"/>
                </a:solidFill>
              </a:rPr>
              <a:t>Cluster Four: Social and Cultural Processes</a:t>
            </a:r>
            <a:br>
              <a:rPr lang="en-US" sz="2800" smtClean="0">
                <a:solidFill>
                  <a:schemeClr val="tx2"/>
                </a:solidFill>
              </a:rPr>
            </a:br>
            <a:r>
              <a:rPr lang="en-US" sz="2800" smtClean="0">
                <a:solidFill>
                  <a:schemeClr val="tx2"/>
                </a:solidFill>
              </a:rPr>
              <a:t> (7 Credit Hours)</a:t>
            </a:r>
          </a:p>
        </p:txBody>
      </p:sp>
      <p:sp>
        <p:nvSpPr>
          <p:cNvPr id="26626" name="Text Box 1029"/>
          <p:cNvSpPr txBox="1">
            <a:spLocks noChangeArrowheads="1"/>
          </p:cNvSpPr>
          <p:nvPr/>
        </p:nvSpPr>
        <p:spPr bwMode="auto">
          <a:xfrm>
            <a:off x="685800" y="1676400"/>
            <a:ext cx="7924800" cy="5493812"/>
          </a:xfrm>
          <a:prstGeom prst="rect">
            <a:avLst/>
          </a:prstGeom>
          <a:noFill/>
          <a:ln w="9525">
            <a:noFill/>
            <a:miter lim="800000"/>
            <a:headEnd/>
            <a:tailEnd/>
          </a:ln>
        </p:spPr>
        <p:txBody>
          <a:bodyPr>
            <a:spAutoFit/>
          </a:bodyPr>
          <a:lstStyle/>
          <a:p>
            <a:pPr>
              <a:spcBef>
                <a:spcPct val="50000"/>
              </a:spcBef>
            </a:pPr>
            <a:r>
              <a:rPr lang="en-US" sz="1800" i="1" dirty="0">
                <a:solidFill>
                  <a:srgbClr val="000000"/>
                </a:solidFill>
              </a:rPr>
              <a:t>Students must take one course from both the American Experience and the Global Experience sections of Cluster Four. </a:t>
            </a:r>
            <a:r>
              <a:rPr lang="en-US" sz="1800" b="1" i="1" dirty="0" smtClean="0">
                <a:solidFill>
                  <a:srgbClr val="000000"/>
                </a:solidFill>
              </a:rPr>
              <a:t>*Students </a:t>
            </a:r>
            <a:r>
              <a:rPr lang="en-US" sz="1800" b="1" i="1" dirty="0">
                <a:solidFill>
                  <a:srgbClr val="000000"/>
                </a:solidFill>
              </a:rPr>
              <a:t>who </a:t>
            </a:r>
            <a:r>
              <a:rPr lang="en-US" sz="1800" b="1" i="1" dirty="0" smtClean="0">
                <a:solidFill>
                  <a:srgbClr val="000000"/>
                </a:solidFill>
              </a:rPr>
              <a:t>enroll </a:t>
            </a:r>
            <a:r>
              <a:rPr lang="en-US" sz="1800" b="1" i="1" dirty="0">
                <a:solidFill>
                  <a:srgbClr val="000000"/>
                </a:solidFill>
              </a:rPr>
              <a:t>in both GPOSC 225 and GPOSC 200 may only count one of these courses for General Education credit. </a:t>
            </a:r>
          </a:p>
          <a:p>
            <a:pPr>
              <a:spcBef>
                <a:spcPct val="50000"/>
              </a:spcBef>
            </a:pPr>
            <a:r>
              <a:rPr lang="en-US" sz="1800" dirty="0">
                <a:solidFill>
                  <a:srgbClr val="000000"/>
                </a:solidFill>
              </a:rPr>
              <a:t>_____ </a:t>
            </a:r>
            <a:r>
              <a:rPr lang="en-US" sz="1800" b="1" dirty="0">
                <a:solidFill>
                  <a:srgbClr val="000000"/>
                </a:solidFill>
              </a:rPr>
              <a:t>The American Experience </a:t>
            </a:r>
            <a:r>
              <a:rPr lang="en-US" sz="1800" b="1" dirty="0" smtClean="0">
                <a:solidFill>
                  <a:srgbClr val="000000"/>
                </a:solidFill>
              </a:rPr>
              <a:t>(C4AE**)   (4 credit hours)</a:t>
            </a:r>
            <a:r>
              <a:rPr lang="en-US" sz="1800" b="1" dirty="0">
                <a:solidFill>
                  <a:srgbClr val="000000"/>
                </a:solidFill>
              </a:rPr>
              <a:t>	</a:t>
            </a:r>
          </a:p>
          <a:p>
            <a:r>
              <a:rPr lang="en-US" sz="1800" b="1" dirty="0">
                <a:solidFill>
                  <a:srgbClr val="000000"/>
                </a:solidFill>
              </a:rPr>
              <a:t>	</a:t>
            </a:r>
            <a:r>
              <a:rPr lang="en-US" sz="1800" i="1" dirty="0">
                <a:solidFill>
                  <a:srgbClr val="000000"/>
                </a:solidFill>
              </a:rPr>
              <a:t>Choose </a:t>
            </a:r>
            <a:r>
              <a:rPr lang="en-US" sz="1800" i="1" u="sng" dirty="0">
                <a:solidFill>
                  <a:srgbClr val="000000"/>
                </a:solidFill>
              </a:rPr>
              <a:t>one</a:t>
            </a:r>
            <a:r>
              <a:rPr lang="en-US" sz="1800" i="1" dirty="0">
                <a:solidFill>
                  <a:srgbClr val="000000"/>
                </a:solidFill>
              </a:rPr>
              <a:t> of the following:</a:t>
            </a:r>
          </a:p>
          <a:p>
            <a:r>
              <a:rPr lang="en-US" sz="1800" dirty="0">
                <a:solidFill>
                  <a:srgbClr val="000000"/>
                </a:solidFill>
              </a:rPr>
              <a:t> 	__ </a:t>
            </a:r>
            <a:r>
              <a:rPr lang="en-US" sz="1800" i="1" dirty="0">
                <a:solidFill>
                  <a:srgbClr val="000000"/>
                </a:solidFill>
              </a:rPr>
              <a:t>G</a:t>
            </a:r>
            <a:r>
              <a:rPr lang="en-US" sz="1800" dirty="0">
                <a:solidFill>
                  <a:srgbClr val="000000"/>
                </a:solidFill>
              </a:rPr>
              <a:t>HIST 225 	U.S. History</a:t>
            </a:r>
          </a:p>
          <a:p>
            <a:r>
              <a:rPr lang="en-US" sz="1800" dirty="0">
                <a:solidFill>
                  <a:srgbClr val="000000"/>
                </a:solidFill>
              </a:rPr>
              <a:t>	</a:t>
            </a:r>
            <a:r>
              <a:rPr lang="en-US" sz="1800" dirty="0" smtClean="0">
                <a:solidFill>
                  <a:srgbClr val="000000"/>
                </a:solidFill>
              </a:rPr>
              <a:t>__ </a:t>
            </a:r>
            <a:r>
              <a:rPr lang="en-US" sz="1800" i="1" dirty="0" smtClean="0">
                <a:solidFill>
                  <a:srgbClr val="000000"/>
                </a:solidFill>
              </a:rPr>
              <a:t>G</a:t>
            </a:r>
            <a:r>
              <a:rPr lang="en-US" sz="1800" dirty="0" smtClean="0">
                <a:solidFill>
                  <a:srgbClr val="000000"/>
                </a:solidFill>
              </a:rPr>
              <a:t>JUST 225	Justice and American Society</a:t>
            </a:r>
          </a:p>
          <a:p>
            <a:r>
              <a:rPr lang="en-US" sz="1800" dirty="0" smtClean="0">
                <a:solidFill>
                  <a:srgbClr val="000000"/>
                </a:solidFill>
              </a:rPr>
              <a:t>	__ </a:t>
            </a:r>
            <a:r>
              <a:rPr lang="en-US" sz="1800" i="1" dirty="0">
                <a:solidFill>
                  <a:srgbClr val="000000"/>
                </a:solidFill>
              </a:rPr>
              <a:t>G</a:t>
            </a:r>
            <a:r>
              <a:rPr lang="en-US" sz="1800" dirty="0">
                <a:solidFill>
                  <a:srgbClr val="000000"/>
                </a:solidFill>
              </a:rPr>
              <a:t>POSC </a:t>
            </a:r>
            <a:r>
              <a:rPr lang="en-US" sz="1800" dirty="0" smtClean="0">
                <a:solidFill>
                  <a:srgbClr val="000000"/>
                </a:solidFill>
              </a:rPr>
              <a:t>225* </a:t>
            </a:r>
            <a:r>
              <a:rPr lang="en-US" sz="1800" dirty="0">
                <a:solidFill>
                  <a:srgbClr val="000000"/>
                </a:solidFill>
              </a:rPr>
              <a:t>	U.S. Government</a:t>
            </a:r>
          </a:p>
          <a:p>
            <a:r>
              <a:rPr lang="en-US" sz="1800" dirty="0">
                <a:solidFill>
                  <a:srgbClr val="000000"/>
                </a:solidFill>
              </a:rPr>
              <a:t>						 </a:t>
            </a:r>
          </a:p>
          <a:p>
            <a:r>
              <a:rPr lang="en-US" sz="1800" dirty="0">
                <a:solidFill>
                  <a:srgbClr val="000000"/>
                </a:solidFill>
              </a:rPr>
              <a:t>_____ </a:t>
            </a:r>
            <a:r>
              <a:rPr lang="en-US" sz="1800" b="1" dirty="0">
                <a:solidFill>
                  <a:srgbClr val="000000"/>
                </a:solidFill>
              </a:rPr>
              <a:t>The Global Experience </a:t>
            </a:r>
            <a:r>
              <a:rPr lang="en-US" sz="1800" b="1" dirty="0" smtClean="0">
                <a:solidFill>
                  <a:srgbClr val="000000"/>
                </a:solidFill>
              </a:rPr>
              <a:t>(C4GE**)   (3 credit hours)</a:t>
            </a:r>
            <a:r>
              <a:rPr lang="en-US" sz="1800" i="1" dirty="0" smtClean="0">
                <a:solidFill>
                  <a:srgbClr val="000000"/>
                </a:solidFill>
              </a:rPr>
              <a:t> </a:t>
            </a:r>
            <a:endParaRPr lang="en-US" sz="1800" i="1" dirty="0">
              <a:solidFill>
                <a:srgbClr val="000000"/>
              </a:solidFill>
            </a:endParaRPr>
          </a:p>
          <a:p>
            <a:r>
              <a:rPr lang="en-US" sz="1800" i="1" dirty="0">
                <a:solidFill>
                  <a:srgbClr val="000000"/>
                </a:solidFill>
              </a:rPr>
              <a:t>	Choose </a:t>
            </a:r>
            <a:r>
              <a:rPr lang="en-US" sz="1800" i="1" u="sng" dirty="0">
                <a:solidFill>
                  <a:srgbClr val="000000"/>
                </a:solidFill>
              </a:rPr>
              <a:t>one</a:t>
            </a:r>
            <a:r>
              <a:rPr lang="en-US" sz="1800" i="1" dirty="0">
                <a:solidFill>
                  <a:srgbClr val="000000"/>
                </a:solidFill>
              </a:rPr>
              <a:t> of the following</a:t>
            </a:r>
            <a:r>
              <a:rPr lang="en-US" sz="1800" dirty="0">
                <a:solidFill>
                  <a:srgbClr val="000000"/>
                </a:solidFill>
              </a:rPr>
              <a:t>:</a:t>
            </a:r>
          </a:p>
          <a:p>
            <a:r>
              <a:rPr lang="en-US" sz="1800" dirty="0">
                <a:solidFill>
                  <a:srgbClr val="000000"/>
                </a:solidFill>
              </a:rPr>
              <a:t>	__ </a:t>
            </a:r>
            <a:r>
              <a:rPr lang="en-US" sz="1800" i="1" dirty="0">
                <a:solidFill>
                  <a:srgbClr val="000000"/>
                </a:solidFill>
              </a:rPr>
              <a:t>G</a:t>
            </a:r>
            <a:r>
              <a:rPr lang="en-US" sz="1800" dirty="0">
                <a:solidFill>
                  <a:srgbClr val="000000"/>
                </a:solidFill>
              </a:rPr>
              <a:t>AFST </a:t>
            </a:r>
            <a:r>
              <a:rPr lang="en-US" sz="1800" dirty="0" smtClean="0">
                <a:solidFill>
                  <a:srgbClr val="000000"/>
                </a:solidFill>
              </a:rPr>
              <a:t>200    Introduction </a:t>
            </a:r>
            <a:r>
              <a:rPr lang="en-US" sz="1800" dirty="0">
                <a:solidFill>
                  <a:srgbClr val="000000"/>
                </a:solidFill>
              </a:rPr>
              <a:t>to Africana Studies</a:t>
            </a:r>
          </a:p>
          <a:p>
            <a:r>
              <a:rPr lang="en-US" sz="1800" dirty="0">
                <a:solidFill>
                  <a:srgbClr val="000000"/>
                </a:solidFill>
              </a:rPr>
              <a:t> 	__ </a:t>
            </a:r>
            <a:r>
              <a:rPr lang="en-US" sz="1800" i="1" dirty="0">
                <a:solidFill>
                  <a:srgbClr val="000000"/>
                </a:solidFill>
              </a:rPr>
              <a:t>G</a:t>
            </a:r>
            <a:r>
              <a:rPr lang="en-US" sz="1800" dirty="0">
                <a:solidFill>
                  <a:srgbClr val="000000"/>
                </a:solidFill>
              </a:rPr>
              <a:t>ANTH </a:t>
            </a:r>
            <a:r>
              <a:rPr lang="en-US" sz="1800" dirty="0" smtClean="0">
                <a:solidFill>
                  <a:srgbClr val="000000"/>
                </a:solidFill>
              </a:rPr>
              <a:t>195   Cultural </a:t>
            </a:r>
            <a:r>
              <a:rPr lang="en-US" sz="1800" dirty="0">
                <a:solidFill>
                  <a:srgbClr val="000000"/>
                </a:solidFill>
              </a:rPr>
              <a:t>Anthropology</a:t>
            </a:r>
          </a:p>
          <a:p>
            <a:r>
              <a:rPr lang="en-US" sz="1800" dirty="0">
                <a:solidFill>
                  <a:srgbClr val="000000"/>
                </a:solidFill>
              </a:rPr>
              <a:t>	__ </a:t>
            </a:r>
            <a:r>
              <a:rPr lang="en-US" sz="1800" i="1" dirty="0">
                <a:solidFill>
                  <a:srgbClr val="000000"/>
                </a:solidFill>
              </a:rPr>
              <a:t>G</a:t>
            </a:r>
            <a:r>
              <a:rPr lang="en-US" sz="1800" dirty="0">
                <a:solidFill>
                  <a:srgbClr val="000000"/>
                </a:solidFill>
              </a:rPr>
              <a:t>ECON 200 </a:t>
            </a:r>
            <a:r>
              <a:rPr lang="en-US" sz="1800" dirty="0" smtClean="0">
                <a:solidFill>
                  <a:srgbClr val="000000"/>
                </a:solidFill>
              </a:rPr>
              <a:t>  Macroeconomics</a:t>
            </a:r>
            <a:endParaRPr lang="en-US" sz="1800" dirty="0">
              <a:solidFill>
                <a:srgbClr val="000000"/>
              </a:solidFill>
            </a:endParaRPr>
          </a:p>
          <a:p>
            <a:r>
              <a:rPr lang="en-US" sz="1800" dirty="0">
                <a:solidFill>
                  <a:srgbClr val="000000"/>
                </a:solidFill>
              </a:rPr>
              <a:t>	__ </a:t>
            </a:r>
            <a:r>
              <a:rPr lang="en-US" sz="1800" i="1" dirty="0">
                <a:solidFill>
                  <a:srgbClr val="000000"/>
                </a:solidFill>
              </a:rPr>
              <a:t>G</a:t>
            </a:r>
            <a:r>
              <a:rPr lang="en-US" sz="1800" dirty="0">
                <a:solidFill>
                  <a:srgbClr val="000000"/>
                </a:solidFill>
              </a:rPr>
              <a:t>GEOG 200 </a:t>
            </a:r>
            <a:r>
              <a:rPr lang="en-US" sz="1800" dirty="0" smtClean="0">
                <a:solidFill>
                  <a:srgbClr val="000000"/>
                </a:solidFill>
              </a:rPr>
              <a:t>  Geography</a:t>
            </a:r>
            <a:r>
              <a:rPr lang="en-US" sz="1800" dirty="0">
                <a:solidFill>
                  <a:srgbClr val="000000"/>
                </a:solidFill>
              </a:rPr>
              <a:t>:  the Global Dimension</a:t>
            </a:r>
          </a:p>
          <a:p>
            <a:r>
              <a:rPr lang="en-US" sz="1800" dirty="0">
                <a:solidFill>
                  <a:srgbClr val="000000"/>
                </a:solidFill>
              </a:rPr>
              <a:t>	__ </a:t>
            </a:r>
            <a:r>
              <a:rPr lang="en-US" sz="1800" i="1" dirty="0">
                <a:solidFill>
                  <a:srgbClr val="000000"/>
                </a:solidFill>
              </a:rPr>
              <a:t>G</a:t>
            </a:r>
            <a:r>
              <a:rPr lang="en-US" sz="1800" dirty="0">
                <a:solidFill>
                  <a:srgbClr val="000000"/>
                </a:solidFill>
              </a:rPr>
              <a:t>POSC </a:t>
            </a:r>
            <a:r>
              <a:rPr lang="en-US" sz="1800" dirty="0" smtClean="0">
                <a:solidFill>
                  <a:srgbClr val="000000"/>
                </a:solidFill>
              </a:rPr>
              <a:t>200* </a:t>
            </a:r>
            <a:r>
              <a:rPr lang="en-US" sz="1800" dirty="0">
                <a:solidFill>
                  <a:srgbClr val="000000"/>
                </a:solidFill>
              </a:rPr>
              <a:t> </a:t>
            </a:r>
            <a:r>
              <a:rPr lang="en-US" sz="1800" dirty="0" smtClean="0">
                <a:solidFill>
                  <a:srgbClr val="000000"/>
                </a:solidFill>
              </a:rPr>
              <a:t>Global </a:t>
            </a:r>
            <a:r>
              <a:rPr lang="en-US" sz="1800" dirty="0">
                <a:solidFill>
                  <a:srgbClr val="000000"/>
                </a:solidFill>
              </a:rPr>
              <a:t>Politics</a:t>
            </a:r>
          </a:p>
          <a:p>
            <a:r>
              <a:rPr lang="en-US" sz="1800" dirty="0">
                <a:solidFill>
                  <a:srgbClr val="000000"/>
                </a:solidFill>
              </a:rPr>
              <a:t>	__ </a:t>
            </a:r>
            <a:r>
              <a:rPr lang="en-US" sz="1800" i="1" dirty="0">
                <a:solidFill>
                  <a:srgbClr val="000000"/>
                </a:solidFill>
              </a:rPr>
              <a:t>G</a:t>
            </a:r>
            <a:r>
              <a:rPr lang="en-US" sz="1800" dirty="0">
                <a:solidFill>
                  <a:srgbClr val="000000"/>
                </a:solidFill>
              </a:rPr>
              <a:t>SOCI </a:t>
            </a:r>
            <a:r>
              <a:rPr lang="en-US" sz="1800" dirty="0" smtClean="0">
                <a:solidFill>
                  <a:srgbClr val="000000"/>
                </a:solidFill>
              </a:rPr>
              <a:t>110 </a:t>
            </a:r>
            <a:r>
              <a:rPr lang="en-US" sz="1800" dirty="0">
                <a:solidFill>
                  <a:srgbClr val="000000"/>
                </a:solidFill>
              </a:rPr>
              <a:t> </a:t>
            </a:r>
            <a:r>
              <a:rPr lang="en-US" sz="1800" dirty="0" smtClean="0">
                <a:solidFill>
                  <a:srgbClr val="000000"/>
                </a:solidFill>
              </a:rPr>
              <a:t>  Social </a:t>
            </a:r>
            <a:r>
              <a:rPr lang="en-US" sz="1800" dirty="0">
                <a:solidFill>
                  <a:srgbClr val="000000"/>
                </a:solidFill>
              </a:rPr>
              <a:t>Issues in a Global </a:t>
            </a:r>
            <a:r>
              <a:rPr lang="en-US" sz="1800" dirty="0" smtClean="0">
                <a:solidFill>
                  <a:srgbClr val="000000"/>
                </a:solidFill>
              </a:rPr>
              <a:t>Context </a:t>
            </a:r>
            <a:endParaRPr lang="en-US" sz="1800" dirty="0">
              <a:solidFill>
                <a:srgbClr val="000000"/>
              </a:solidFill>
              <a:latin typeface="Times New Roman" pitchFamily="18" charset="0"/>
            </a:endParaRPr>
          </a:p>
          <a:p>
            <a:endParaRPr lang="en-US" sz="1800" dirty="0"/>
          </a:p>
        </p:txBody>
      </p:sp>
    </p:spTree>
  </p:cSld>
  <p:clrMapOvr>
    <a:masterClrMapping/>
  </p:clrMapOvr>
  <p:transition>
    <p:zo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0" y="762000"/>
            <a:ext cx="9144000" cy="533400"/>
          </a:xfrm>
        </p:spPr>
        <p:txBody>
          <a:bodyPr/>
          <a:lstStyle/>
          <a:p>
            <a:pPr algn="ctr"/>
            <a:r>
              <a:rPr lang="en-US" sz="2800" smtClean="0">
                <a:solidFill>
                  <a:schemeClr val="tx2"/>
                </a:solidFill>
              </a:rPr>
              <a:t>Cluster Five: Individuals in the Human Community </a:t>
            </a:r>
            <a:br>
              <a:rPr lang="en-US" sz="2800" smtClean="0">
                <a:solidFill>
                  <a:schemeClr val="tx2"/>
                </a:solidFill>
              </a:rPr>
            </a:br>
            <a:r>
              <a:rPr lang="en-US" sz="2800" smtClean="0">
                <a:solidFill>
                  <a:schemeClr val="tx2"/>
                </a:solidFill>
              </a:rPr>
              <a:t>(6 Credit Hours)</a:t>
            </a:r>
            <a:r>
              <a:rPr lang="en-US" sz="2800" smtClean="0">
                <a:solidFill>
                  <a:srgbClr val="9966FF"/>
                </a:solidFill>
              </a:rPr>
              <a:t/>
            </a:r>
            <a:br>
              <a:rPr lang="en-US" sz="2800" smtClean="0">
                <a:solidFill>
                  <a:srgbClr val="9966FF"/>
                </a:solidFill>
              </a:rPr>
            </a:br>
            <a:endParaRPr lang="en-US" sz="2800" smtClean="0">
              <a:solidFill>
                <a:srgbClr val="9966FF"/>
              </a:solidFill>
            </a:endParaRPr>
          </a:p>
        </p:txBody>
      </p:sp>
      <p:sp>
        <p:nvSpPr>
          <p:cNvPr id="28674" name="Rectangle 8"/>
          <p:cNvSpPr>
            <a:spLocks noChangeArrowheads="1"/>
          </p:cNvSpPr>
          <p:nvPr/>
        </p:nvSpPr>
        <p:spPr bwMode="auto">
          <a:xfrm>
            <a:off x="228600" y="1447800"/>
            <a:ext cx="8915400" cy="4247317"/>
          </a:xfrm>
          <a:prstGeom prst="rect">
            <a:avLst/>
          </a:prstGeom>
          <a:noFill/>
          <a:ln w="9525">
            <a:noFill/>
            <a:miter lim="800000"/>
            <a:headEnd/>
            <a:tailEnd/>
          </a:ln>
        </p:spPr>
        <p:txBody>
          <a:bodyPr>
            <a:spAutoFit/>
          </a:bodyPr>
          <a:lstStyle/>
          <a:p>
            <a:pPr algn="ctr"/>
            <a:r>
              <a:rPr lang="en-US" sz="1800" b="1" i="1" dirty="0">
                <a:solidFill>
                  <a:srgbClr val="000000"/>
                </a:solidFill>
                <a:cs typeface="Times New Roman" pitchFamily="18" charset="0"/>
              </a:rPr>
              <a:t> </a:t>
            </a:r>
            <a:endParaRPr lang="en-US" sz="1800" dirty="0">
              <a:solidFill>
                <a:srgbClr val="000000"/>
              </a:solidFill>
              <a:cs typeface="Times New Roman" pitchFamily="18" charset="0"/>
            </a:endParaRPr>
          </a:p>
          <a:p>
            <a:r>
              <a:rPr lang="en-US" sz="1800" b="1" dirty="0">
                <a:solidFill>
                  <a:srgbClr val="000000"/>
                </a:solidFill>
                <a:cs typeface="Times New Roman" pitchFamily="18" charset="0"/>
              </a:rPr>
              <a:t>Complete one course in each of the two areas below </a:t>
            </a:r>
            <a:r>
              <a:rPr lang="en-US" sz="1800" b="1" i="1" dirty="0">
                <a:solidFill>
                  <a:srgbClr val="000000"/>
                </a:solidFill>
                <a:cs typeface="Times New Roman" pitchFamily="18" charset="0"/>
              </a:rPr>
              <a:t>(courses may be taken in any order)</a:t>
            </a:r>
            <a:endParaRPr lang="en-US" sz="1800" dirty="0">
              <a:solidFill>
                <a:srgbClr val="000000"/>
              </a:solidFill>
              <a:cs typeface="Times New Roman" pitchFamily="18" charset="0"/>
            </a:endParaRPr>
          </a:p>
          <a:p>
            <a:r>
              <a:rPr lang="en-US" sz="1800" b="1" i="1" dirty="0">
                <a:solidFill>
                  <a:srgbClr val="000000"/>
                </a:solidFill>
                <a:cs typeface="Times New Roman" pitchFamily="18" charset="0"/>
              </a:rPr>
              <a:t> </a:t>
            </a:r>
            <a:endParaRPr lang="en-US" sz="1800" dirty="0">
              <a:solidFill>
                <a:srgbClr val="000000"/>
              </a:solidFill>
              <a:cs typeface="Times New Roman" pitchFamily="18" charset="0"/>
            </a:endParaRPr>
          </a:p>
          <a:p>
            <a:r>
              <a:rPr lang="en-US" sz="1800" b="1" dirty="0">
                <a:solidFill>
                  <a:srgbClr val="000000"/>
                </a:solidFill>
                <a:cs typeface="Times New Roman" pitchFamily="18" charset="0"/>
              </a:rPr>
              <a:t>____  </a:t>
            </a:r>
            <a:r>
              <a:rPr lang="en-US" sz="1800" b="1" dirty="0" smtClean="0">
                <a:solidFill>
                  <a:srgbClr val="000000"/>
                </a:solidFill>
                <a:cs typeface="Times New Roman" pitchFamily="18" charset="0"/>
              </a:rPr>
              <a:t>Wellness Domain: (C5W**)  </a:t>
            </a:r>
            <a:r>
              <a:rPr lang="en-US" sz="1800" i="1" dirty="0">
                <a:solidFill>
                  <a:srgbClr val="000000"/>
                </a:solidFill>
                <a:cs typeface="Times New Roman" pitchFamily="18" charset="0"/>
              </a:rPr>
              <a:t>Choose </a:t>
            </a:r>
            <a:r>
              <a:rPr lang="en-US" sz="1800" i="1" u="sng" dirty="0">
                <a:solidFill>
                  <a:srgbClr val="000000"/>
                </a:solidFill>
                <a:cs typeface="Times New Roman" pitchFamily="18" charset="0"/>
              </a:rPr>
              <a:t>one</a:t>
            </a:r>
            <a:r>
              <a:rPr lang="en-US" sz="1800" i="1" dirty="0">
                <a:solidFill>
                  <a:srgbClr val="000000"/>
                </a:solidFill>
                <a:cs typeface="Times New Roman" pitchFamily="18" charset="0"/>
              </a:rPr>
              <a:t> of the following</a:t>
            </a:r>
            <a:r>
              <a:rPr lang="en-US" sz="1800" b="1" dirty="0">
                <a:solidFill>
                  <a:srgbClr val="000000"/>
                </a:solidFill>
                <a:cs typeface="Times New Roman" pitchFamily="18" charset="0"/>
              </a:rPr>
              <a:t>:</a:t>
            </a:r>
          </a:p>
          <a:p>
            <a:r>
              <a:rPr lang="en-US" sz="1800" b="1" dirty="0">
                <a:solidFill>
                  <a:srgbClr val="000000"/>
                </a:solidFill>
                <a:cs typeface="Times New Roman" pitchFamily="18" charset="0"/>
              </a:rPr>
              <a:t>        </a:t>
            </a:r>
            <a:r>
              <a:rPr lang="en-US" sz="1800" dirty="0" smtClean="0">
                <a:solidFill>
                  <a:srgbClr val="000000"/>
                </a:solidFill>
                <a:cs typeface="Times New Roman" pitchFamily="18" charset="0"/>
              </a:rPr>
              <a:t>__ </a:t>
            </a:r>
            <a:r>
              <a:rPr lang="en-US" sz="1800" i="1" dirty="0">
                <a:solidFill>
                  <a:srgbClr val="000000"/>
                </a:solidFill>
                <a:cs typeface="Times New Roman" pitchFamily="18" charset="0"/>
              </a:rPr>
              <a:t>G</a:t>
            </a:r>
            <a:r>
              <a:rPr lang="en-US" sz="1800" dirty="0">
                <a:solidFill>
                  <a:srgbClr val="000000"/>
                </a:solidFill>
                <a:cs typeface="Times New Roman" pitchFamily="18" charset="0"/>
              </a:rPr>
              <a:t>HTH 100  Personal Wellness</a:t>
            </a:r>
          </a:p>
          <a:p>
            <a:r>
              <a:rPr lang="en-US" sz="1800" dirty="0">
                <a:solidFill>
                  <a:srgbClr val="000000"/>
                </a:solidFill>
                <a:cs typeface="Times New Roman" pitchFamily="18" charset="0"/>
              </a:rPr>
              <a:t>       __ </a:t>
            </a:r>
            <a:r>
              <a:rPr lang="en-US" sz="1800" i="1" dirty="0">
                <a:solidFill>
                  <a:srgbClr val="000000"/>
                </a:solidFill>
                <a:cs typeface="Times New Roman" pitchFamily="18" charset="0"/>
              </a:rPr>
              <a:t>G</a:t>
            </a:r>
            <a:r>
              <a:rPr lang="en-US" sz="1800" dirty="0">
                <a:solidFill>
                  <a:srgbClr val="000000"/>
                </a:solidFill>
                <a:cs typeface="Times New Roman" pitchFamily="18" charset="0"/>
              </a:rPr>
              <a:t>KIN 100   Lifetime Fitness and Wellness</a:t>
            </a:r>
          </a:p>
          <a:p>
            <a:r>
              <a:rPr lang="en-US" sz="1800" dirty="0">
                <a:solidFill>
                  <a:srgbClr val="000000"/>
                </a:solidFill>
                <a:cs typeface="Times New Roman" pitchFamily="18" charset="0"/>
              </a:rPr>
              <a:t>              </a:t>
            </a:r>
            <a:r>
              <a:rPr lang="en-US" sz="1600" dirty="0">
                <a:solidFill>
                  <a:srgbClr val="000000"/>
                </a:solidFill>
                <a:cs typeface="Times New Roman" pitchFamily="18" charset="0"/>
              </a:rPr>
              <a:t>(options include swim conditioning, cardio/strength, yoga, boot camp, others)</a:t>
            </a:r>
          </a:p>
          <a:p>
            <a:r>
              <a:rPr lang="en-US" sz="1800" dirty="0">
                <a:solidFill>
                  <a:srgbClr val="B2B2B2"/>
                </a:solidFill>
                <a:cs typeface="Times New Roman" pitchFamily="18" charset="0"/>
              </a:rPr>
              <a:t/>
            </a:r>
            <a:br>
              <a:rPr lang="en-US" sz="1800" dirty="0">
                <a:solidFill>
                  <a:srgbClr val="B2B2B2"/>
                </a:solidFill>
                <a:cs typeface="Times New Roman" pitchFamily="18" charset="0"/>
              </a:rPr>
            </a:br>
            <a:r>
              <a:rPr lang="en-US" sz="1800" b="1" dirty="0">
                <a:solidFill>
                  <a:srgbClr val="000000"/>
                </a:solidFill>
                <a:latin typeface="Times New Roman" pitchFamily="18" charset="0"/>
                <a:cs typeface="Times New Roman" pitchFamily="18" charset="0"/>
              </a:rPr>
              <a:t>_____ </a:t>
            </a:r>
            <a:r>
              <a:rPr lang="en-US" sz="1800" b="1" dirty="0">
                <a:solidFill>
                  <a:srgbClr val="000000"/>
                </a:solidFill>
                <a:cs typeface="Times New Roman" pitchFamily="18" charset="0"/>
              </a:rPr>
              <a:t>Socio-cultural </a:t>
            </a:r>
            <a:r>
              <a:rPr lang="en-US" sz="1800" b="1" dirty="0" smtClean="0">
                <a:solidFill>
                  <a:srgbClr val="000000"/>
                </a:solidFill>
                <a:cs typeface="Times New Roman" pitchFamily="18" charset="0"/>
              </a:rPr>
              <a:t>Domain:</a:t>
            </a:r>
            <a:r>
              <a:rPr lang="en-US" sz="1800" dirty="0" smtClean="0">
                <a:solidFill>
                  <a:srgbClr val="000000"/>
                </a:solidFill>
                <a:cs typeface="Times New Roman" pitchFamily="18" charset="0"/>
              </a:rPr>
              <a:t> </a:t>
            </a:r>
            <a:r>
              <a:rPr lang="en-US" sz="1800" b="1" dirty="0" smtClean="0">
                <a:solidFill>
                  <a:srgbClr val="000000"/>
                </a:solidFill>
                <a:cs typeface="Times New Roman" pitchFamily="18" charset="0"/>
              </a:rPr>
              <a:t>(C5SD**)  </a:t>
            </a:r>
            <a:r>
              <a:rPr lang="en-US" sz="1800" i="1" dirty="0" smtClean="0">
                <a:solidFill>
                  <a:srgbClr val="000000"/>
                </a:solidFill>
                <a:cs typeface="Times New Roman" pitchFamily="18" charset="0"/>
              </a:rPr>
              <a:t>Choose </a:t>
            </a:r>
            <a:r>
              <a:rPr lang="en-US" sz="1800" i="1" u="sng" dirty="0">
                <a:solidFill>
                  <a:srgbClr val="000000"/>
                </a:solidFill>
                <a:cs typeface="Times New Roman" pitchFamily="18" charset="0"/>
              </a:rPr>
              <a:t>one</a:t>
            </a:r>
            <a:r>
              <a:rPr lang="en-US" sz="1800" i="1" dirty="0">
                <a:solidFill>
                  <a:srgbClr val="000000"/>
                </a:solidFill>
                <a:cs typeface="Times New Roman" pitchFamily="18" charset="0"/>
              </a:rPr>
              <a:t> of the following:</a:t>
            </a:r>
          </a:p>
          <a:p>
            <a:r>
              <a:rPr lang="en-US" sz="1800" dirty="0">
                <a:solidFill>
                  <a:srgbClr val="000000"/>
                </a:solidFill>
              </a:rPr>
              <a:t>       </a:t>
            </a:r>
            <a:r>
              <a:rPr lang="en-US" sz="1800" dirty="0" smtClean="0">
                <a:solidFill>
                  <a:srgbClr val="000000"/>
                </a:solidFill>
                <a:cs typeface="Times New Roman" pitchFamily="18" charset="0"/>
              </a:rPr>
              <a:t>__ </a:t>
            </a:r>
            <a:r>
              <a:rPr lang="en-US" sz="1800" i="1" dirty="0">
                <a:solidFill>
                  <a:srgbClr val="000000"/>
                </a:solidFill>
                <a:cs typeface="Times New Roman" pitchFamily="18" charset="0"/>
              </a:rPr>
              <a:t>G</a:t>
            </a:r>
            <a:r>
              <a:rPr lang="en-US" sz="1800" dirty="0">
                <a:solidFill>
                  <a:srgbClr val="000000"/>
                </a:solidFill>
                <a:cs typeface="Times New Roman" pitchFamily="18" charset="0"/>
              </a:rPr>
              <a:t>PSYC 101 General Psychology</a:t>
            </a:r>
          </a:p>
          <a:p>
            <a:r>
              <a:rPr lang="en-US" sz="1800" dirty="0">
                <a:solidFill>
                  <a:srgbClr val="000000"/>
                </a:solidFill>
                <a:cs typeface="Times New Roman" pitchFamily="18" charset="0"/>
              </a:rPr>
              <a:t>       __ </a:t>
            </a:r>
            <a:r>
              <a:rPr lang="en-US" sz="1800" i="1" dirty="0">
                <a:solidFill>
                  <a:srgbClr val="000000"/>
                </a:solidFill>
                <a:cs typeface="Times New Roman" pitchFamily="18" charset="0"/>
              </a:rPr>
              <a:t>G</a:t>
            </a:r>
            <a:r>
              <a:rPr lang="en-US" sz="1800" dirty="0">
                <a:solidFill>
                  <a:srgbClr val="000000"/>
                </a:solidFill>
                <a:cs typeface="Times New Roman" pitchFamily="18" charset="0"/>
              </a:rPr>
              <a:t>PSYC 160 Life Span Human Development</a:t>
            </a:r>
          </a:p>
          <a:p>
            <a:r>
              <a:rPr lang="en-US" sz="1800" dirty="0">
                <a:solidFill>
                  <a:srgbClr val="000000"/>
                </a:solidFill>
                <a:cs typeface="Times New Roman" pitchFamily="18" charset="0"/>
              </a:rPr>
              <a:t>       __ </a:t>
            </a:r>
            <a:r>
              <a:rPr lang="en-US" sz="1800" i="1" dirty="0">
                <a:solidFill>
                  <a:srgbClr val="000000"/>
                </a:solidFill>
                <a:cs typeface="Times New Roman" pitchFamily="18" charset="0"/>
              </a:rPr>
              <a:t>G</a:t>
            </a:r>
            <a:r>
              <a:rPr lang="en-US" sz="1800" dirty="0">
                <a:solidFill>
                  <a:srgbClr val="000000"/>
                </a:solidFill>
                <a:cs typeface="Times New Roman" pitchFamily="18" charset="0"/>
              </a:rPr>
              <a:t>SOCI </a:t>
            </a:r>
            <a:r>
              <a:rPr lang="en-US" sz="1800" dirty="0" smtClean="0">
                <a:solidFill>
                  <a:srgbClr val="000000"/>
                </a:solidFill>
                <a:cs typeface="Times New Roman" pitchFamily="18" charset="0"/>
              </a:rPr>
              <a:t>140 Microsociology: The Individual </a:t>
            </a:r>
            <a:r>
              <a:rPr lang="en-US" sz="1800" dirty="0">
                <a:solidFill>
                  <a:srgbClr val="000000"/>
                </a:solidFill>
                <a:cs typeface="Times New Roman" pitchFamily="18" charset="0"/>
              </a:rPr>
              <a:t>in </a:t>
            </a:r>
            <a:r>
              <a:rPr lang="en-US" sz="1800" dirty="0" smtClean="0">
                <a:solidFill>
                  <a:srgbClr val="000000"/>
                </a:solidFill>
                <a:cs typeface="Times New Roman" pitchFamily="18" charset="0"/>
              </a:rPr>
              <a:t>Society </a:t>
            </a:r>
            <a:endParaRPr lang="en-US" sz="1600" dirty="0">
              <a:solidFill>
                <a:srgbClr val="000000"/>
              </a:solidFill>
              <a:cs typeface="Times New Roman" pitchFamily="18" charset="0"/>
            </a:endParaRPr>
          </a:p>
          <a:p>
            <a:r>
              <a:rPr lang="en-US" sz="1800" dirty="0">
                <a:solidFill>
                  <a:srgbClr val="000000"/>
                </a:solidFill>
                <a:cs typeface="Times New Roman" pitchFamily="18" charset="0"/>
              </a:rPr>
              <a:t>       </a:t>
            </a:r>
            <a:endParaRPr lang="en-US" sz="1800" dirty="0">
              <a:cs typeface="Times New Roman" pitchFamily="18" charset="0"/>
            </a:endParaRPr>
          </a:p>
          <a:p>
            <a:r>
              <a:rPr lang="en-US" sz="1800" dirty="0">
                <a:solidFill>
                  <a:srgbClr val="B2B2B2"/>
                </a:solidFill>
                <a:cs typeface="Times New Roman" pitchFamily="18" charset="0"/>
              </a:rPr>
              <a:t>	</a:t>
            </a:r>
            <a:r>
              <a:rPr lang="en-US" sz="1800" dirty="0">
                <a:solidFill>
                  <a:srgbClr val="000000"/>
                </a:solidFill>
              </a:rPr>
              <a:t> </a:t>
            </a:r>
          </a:p>
        </p:txBody>
      </p:sp>
    </p:spTree>
  </p:cSld>
  <p:clrMapOvr>
    <a:masterClrMapping/>
  </p:clrMapOvr>
  <p:transition>
    <p:zo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dirty="0" smtClean="0"/>
              <a:t>ECAMPUS TUTORIAL</a:t>
            </a:r>
          </a:p>
        </p:txBody>
      </p:sp>
      <p:sp>
        <p:nvSpPr>
          <p:cNvPr id="16386" name="Content Placeholder 2"/>
          <p:cNvSpPr>
            <a:spLocks noGrp="1"/>
          </p:cNvSpPr>
          <p:nvPr>
            <p:ph idx="1"/>
          </p:nvPr>
        </p:nvSpPr>
        <p:spPr/>
        <p:txBody>
          <a:bodyPr/>
          <a:lstStyle/>
          <a:p>
            <a:r>
              <a:rPr lang="en-US" sz="2400" dirty="0" smtClean="0"/>
              <a:t>The following tutorial explains how you will register for classes when we meet individually:</a:t>
            </a:r>
          </a:p>
          <a:p>
            <a:pPr>
              <a:buNone/>
            </a:pPr>
            <a:endParaRPr lang="en-US" sz="2400" dirty="0" smtClean="0"/>
          </a:p>
          <a:p>
            <a:pPr lvl="1"/>
            <a:r>
              <a:rPr lang="en-US" dirty="0" smtClean="0">
                <a:hlinkClick r:id="rId2"/>
              </a:rPr>
              <a:t>ecampus tutorial</a:t>
            </a:r>
            <a:endParaRPr lang="en-US"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smtClean="0"/>
              <a:t>Meet Your Catalog!</a:t>
            </a:r>
          </a:p>
        </p:txBody>
      </p:sp>
      <p:sp>
        <p:nvSpPr>
          <p:cNvPr id="21506" name="Content Placeholder 3"/>
          <p:cNvSpPr>
            <a:spLocks noGrp="1"/>
          </p:cNvSpPr>
          <p:nvPr>
            <p:ph idx="1"/>
          </p:nvPr>
        </p:nvSpPr>
        <p:spPr/>
        <p:txBody>
          <a:bodyPr/>
          <a:lstStyle/>
          <a:p>
            <a:r>
              <a:rPr lang="en-US" sz="2400" dirty="0" smtClean="0"/>
              <a:t>Organization of catalog—academic policies, colleges, majors, etc.</a:t>
            </a:r>
          </a:p>
          <a:p>
            <a:pPr>
              <a:buNone/>
            </a:pPr>
            <a:endParaRPr lang="en-US" sz="2400" dirty="0" smtClean="0"/>
          </a:p>
          <a:p>
            <a:r>
              <a:rPr lang="en-US" sz="2400" dirty="0" smtClean="0"/>
              <a:t>Degrees and majors</a:t>
            </a:r>
          </a:p>
          <a:p>
            <a:endParaRPr lang="en-US" sz="2400" dirty="0" smtClean="0"/>
          </a:p>
          <a:p>
            <a:r>
              <a:rPr lang="en-US" sz="2400" dirty="0" smtClean="0"/>
              <a:t>AP/IB scores</a:t>
            </a:r>
          </a:p>
          <a:p>
            <a:endParaRPr lang="en-US" sz="2400" dirty="0" smtClean="0"/>
          </a:p>
          <a:p>
            <a:r>
              <a:rPr lang="en-US" sz="2400" dirty="0" smtClean="0"/>
              <a:t>Information on majors</a:t>
            </a:r>
          </a:p>
          <a:p>
            <a:endParaRPr lang="en-US" sz="2400" dirty="0" smtClean="0"/>
          </a:p>
          <a:p>
            <a:r>
              <a:rPr lang="en-US" sz="2400" dirty="0" smtClean="0"/>
              <a:t>Course descriptions, specifically Gen Ed</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Catalog Scavenger Hunt</a:t>
            </a:r>
            <a:endParaRPr lang="en-US" dirty="0"/>
          </a:p>
        </p:txBody>
      </p:sp>
    </p:spTree>
  </p:cSld>
  <p:clrMapOvr>
    <a:masterClrMapping/>
  </p:clrMapOvr>
  <p:transition>
    <p:zoom/>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Rectangle 2"/>
          <p:cNvSpPr>
            <a:spLocks noGrp="1" noChangeArrowheads="1"/>
          </p:cNvSpPr>
          <p:nvPr>
            <p:ph type="title" idx="4294967295"/>
          </p:nvPr>
        </p:nvSpPr>
        <p:spPr/>
        <p:txBody>
          <a:bodyPr/>
          <a:lstStyle/>
          <a:p>
            <a:pPr algn="ctr"/>
            <a:r>
              <a:rPr lang="en-US" smtClean="0">
                <a:solidFill>
                  <a:schemeClr val="tx2"/>
                </a:solidFill>
              </a:rPr>
              <a:t>What is a Credit Hour?</a:t>
            </a:r>
          </a:p>
        </p:txBody>
      </p:sp>
      <p:sp>
        <p:nvSpPr>
          <p:cNvPr id="23554" name="Rectangle 3"/>
          <p:cNvSpPr>
            <a:spLocks noGrp="1" noChangeArrowheads="1"/>
          </p:cNvSpPr>
          <p:nvPr>
            <p:ph type="body" idx="4294967295"/>
          </p:nvPr>
        </p:nvSpPr>
        <p:spPr>
          <a:xfrm>
            <a:off x="609600" y="1752600"/>
            <a:ext cx="8001000" cy="4800600"/>
          </a:xfrm>
        </p:spPr>
        <p:txBody>
          <a:bodyPr/>
          <a:lstStyle/>
          <a:p>
            <a:pPr>
              <a:lnSpc>
                <a:spcPct val="80000"/>
              </a:lnSpc>
              <a:spcBef>
                <a:spcPct val="0"/>
              </a:spcBef>
              <a:buClr>
                <a:schemeClr val="tx2"/>
              </a:buClr>
            </a:pPr>
            <a:r>
              <a:rPr kumimoji="0" lang="en-US" sz="2400" dirty="0" smtClean="0"/>
              <a:t>One credit hour represents one 50-minute class period each week for lectures</a:t>
            </a:r>
          </a:p>
          <a:p>
            <a:pPr>
              <a:lnSpc>
                <a:spcPct val="80000"/>
              </a:lnSpc>
              <a:spcBef>
                <a:spcPct val="0"/>
              </a:spcBef>
              <a:buClr>
                <a:schemeClr val="tx2"/>
              </a:buClr>
            </a:pPr>
            <a:endParaRPr kumimoji="0" lang="en-US" sz="2400" dirty="0" smtClean="0"/>
          </a:p>
          <a:p>
            <a:pPr>
              <a:lnSpc>
                <a:spcPct val="80000"/>
              </a:lnSpc>
              <a:spcBef>
                <a:spcPct val="0"/>
              </a:spcBef>
              <a:buClr>
                <a:schemeClr val="tx2"/>
              </a:buClr>
            </a:pPr>
            <a:r>
              <a:rPr kumimoji="0" lang="en-US" sz="2400" dirty="0" smtClean="0"/>
              <a:t>Most classes are 3-credit hours</a:t>
            </a:r>
            <a:br>
              <a:rPr kumimoji="0" lang="en-US" sz="2400" dirty="0" smtClean="0"/>
            </a:br>
            <a:r>
              <a:rPr kumimoji="0" lang="en-US" sz="2400" dirty="0" smtClean="0"/>
              <a:t>	MWF – 50 min. classes</a:t>
            </a:r>
            <a:br>
              <a:rPr kumimoji="0" lang="en-US" sz="2400" dirty="0" smtClean="0"/>
            </a:br>
            <a:r>
              <a:rPr kumimoji="0" lang="en-US" sz="2400" dirty="0" smtClean="0"/>
              <a:t>	T TH – 1hr 15min classes</a:t>
            </a:r>
          </a:p>
          <a:p>
            <a:pPr lvl="1">
              <a:lnSpc>
                <a:spcPct val="80000"/>
              </a:lnSpc>
              <a:spcBef>
                <a:spcPct val="0"/>
              </a:spcBef>
              <a:buClr>
                <a:schemeClr val="tx2"/>
              </a:buClr>
              <a:buNone/>
            </a:pPr>
            <a:r>
              <a:rPr kumimoji="0" lang="en-US" sz="2400" dirty="0" smtClean="0"/>
              <a:t>     MW –  1hr 15min classes</a:t>
            </a:r>
          </a:p>
          <a:p>
            <a:pPr lvl="1">
              <a:lnSpc>
                <a:spcPct val="80000"/>
              </a:lnSpc>
              <a:spcBef>
                <a:spcPct val="0"/>
              </a:spcBef>
              <a:buClr>
                <a:schemeClr val="tx2"/>
              </a:buClr>
              <a:buNone/>
            </a:pPr>
            <a:endParaRPr kumimoji="0" lang="en-US" sz="2400" dirty="0" smtClean="0"/>
          </a:p>
          <a:p>
            <a:pPr>
              <a:lnSpc>
                <a:spcPct val="80000"/>
              </a:lnSpc>
              <a:spcBef>
                <a:spcPct val="0"/>
              </a:spcBef>
              <a:buClr>
                <a:schemeClr val="tx2"/>
              </a:buClr>
            </a:pPr>
            <a:r>
              <a:rPr kumimoji="0" lang="en-US" sz="2400" dirty="0" smtClean="0"/>
              <a:t>Labs are 1-credit hour and meet for one to three hours</a:t>
            </a:r>
          </a:p>
          <a:p>
            <a:pPr>
              <a:lnSpc>
                <a:spcPct val="80000"/>
              </a:lnSpc>
              <a:spcBef>
                <a:spcPct val="0"/>
              </a:spcBef>
              <a:buClr>
                <a:schemeClr val="tx2"/>
              </a:buClr>
            </a:pPr>
            <a:endParaRPr kumimoji="0" lang="en-US" sz="2400" dirty="0" smtClean="0"/>
          </a:p>
          <a:p>
            <a:pPr>
              <a:lnSpc>
                <a:spcPct val="80000"/>
              </a:lnSpc>
              <a:spcBef>
                <a:spcPct val="0"/>
              </a:spcBef>
              <a:buClr>
                <a:schemeClr val="tx2"/>
              </a:buClr>
            </a:pPr>
            <a:r>
              <a:rPr kumimoji="0" lang="en-US" sz="2400" dirty="0" smtClean="0"/>
              <a:t>Some classes are 4-credit hours because they have a lab or discussion group that is a required part of the course</a:t>
            </a:r>
          </a:p>
          <a:p>
            <a:pPr>
              <a:lnSpc>
                <a:spcPct val="80000"/>
              </a:lnSpc>
              <a:spcBef>
                <a:spcPct val="0"/>
              </a:spcBef>
              <a:buClr>
                <a:schemeClr val="tx2"/>
              </a:buClr>
            </a:pPr>
            <a:endParaRPr kumimoji="0" lang="en-US" sz="2400" dirty="0" smtClean="0"/>
          </a:p>
          <a:p>
            <a:pPr>
              <a:lnSpc>
                <a:spcPct val="80000"/>
              </a:lnSpc>
              <a:spcBef>
                <a:spcPct val="0"/>
              </a:spcBef>
              <a:buClr>
                <a:schemeClr val="tx2"/>
              </a:buClr>
            </a:pPr>
            <a:r>
              <a:rPr kumimoji="0" lang="en-US" sz="2400" dirty="0" smtClean="0"/>
              <a:t>Most students take 14-16 credit hours each semester which equates to 4 or 5 classes</a:t>
            </a:r>
          </a:p>
          <a:p>
            <a:pPr>
              <a:lnSpc>
                <a:spcPct val="80000"/>
              </a:lnSpc>
            </a:pPr>
            <a:endParaRPr lang="en-US" sz="3600" dirty="0" smtClean="0"/>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algn="ctr"/>
            <a:r>
              <a:rPr lang="en-US" smtClean="0"/>
              <a:t>Sample Catalog Course Description -  prerequisite and corequisite</a:t>
            </a:r>
          </a:p>
        </p:txBody>
      </p:sp>
      <p:sp>
        <p:nvSpPr>
          <p:cNvPr id="25602" name="Rectangle 3"/>
          <p:cNvSpPr>
            <a:spLocks noGrp="1" noChangeArrowheads="1"/>
          </p:cNvSpPr>
          <p:nvPr>
            <p:ph idx="1"/>
          </p:nvPr>
        </p:nvSpPr>
        <p:spPr>
          <a:xfrm>
            <a:off x="685800" y="1981200"/>
            <a:ext cx="7924800" cy="4495800"/>
          </a:xfrm>
        </p:spPr>
        <p:txBody>
          <a:bodyPr/>
          <a:lstStyle/>
          <a:p>
            <a:pPr>
              <a:buFont typeface="Wingdings" pitchFamily="2" charset="2"/>
              <a:buNone/>
            </a:pPr>
            <a:r>
              <a:rPr lang="en-US" sz="2800" i="1" dirty="0" smtClean="0">
                <a:latin typeface="Tahoma" pitchFamily="34" charset="0"/>
              </a:rPr>
              <a:t>G</a:t>
            </a:r>
            <a:r>
              <a:rPr lang="en-US" sz="2800" dirty="0" smtClean="0">
                <a:latin typeface="Tahoma" pitchFamily="34" charset="0"/>
              </a:rPr>
              <a:t>SCI 101.</a:t>
            </a:r>
            <a:r>
              <a:rPr lang="en-US" sz="2800" dirty="0" smtClean="0"/>
              <a:t> Physics, Chemistry and the Human Experience (3, 0)</a:t>
            </a:r>
            <a:r>
              <a:rPr lang="en-US" sz="2800" dirty="0" smtClean="0">
                <a:latin typeface="Tahoma" pitchFamily="34" charset="0"/>
              </a:rPr>
              <a:t>. 3 credits</a:t>
            </a:r>
            <a:r>
              <a:rPr lang="en-US" sz="2400" dirty="0" smtClean="0">
                <a:latin typeface="Tahoma" pitchFamily="34" charset="0"/>
              </a:rPr>
              <a:t>.</a:t>
            </a:r>
          </a:p>
          <a:p>
            <a:pPr>
              <a:buFont typeface="Wingdings" pitchFamily="2" charset="2"/>
              <a:buNone/>
            </a:pPr>
            <a:endParaRPr lang="en-US" sz="2400" dirty="0" smtClean="0">
              <a:latin typeface="Tahoma" pitchFamily="34" charset="0"/>
            </a:endParaRPr>
          </a:p>
          <a:p>
            <a:pPr>
              <a:buFont typeface="Wingdings" pitchFamily="2" charset="2"/>
              <a:buNone/>
            </a:pPr>
            <a:r>
              <a:rPr lang="en-US" sz="2400" dirty="0" smtClean="0">
                <a:latin typeface="Tahoma" pitchFamily="34" charset="0"/>
              </a:rPr>
              <a:t>	</a:t>
            </a:r>
            <a:r>
              <a:rPr lang="en-US" sz="2400" dirty="0" smtClean="0"/>
              <a:t>A survey of the fundamental concepts, principles and ideas of chemistry and physics. Particular emphasis is placed on understanding the development of the principles and their application in understanding the world around us. </a:t>
            </a:r>
            <a:r>
              <a:rPr lang="en-US" sz="2400" i="1" dirty="0" smtClean="0"/>
              <a:t>Prerequisite or corequisite: One of the following: MATH 103, MATH 107, MATH 205, MATH 220, MATH 231 or MATH 235.</a:t>
            </a:r>
            <a:endParaRPr lang="en-US" sz="2700" i="1" dirty="0" smtClean="0"/>
          </a:p>
        </p:txBody>
      </p:sp>
      <p:sp>
        <p:nvSpPr>
          <p:cNvPr id="4" name="5-Point Star 3"/>
          <p:cNvSpPr/>
          <p:nvPr/>
        </p:nvSpPr>
        <p:spPr bwMode="auto">
          <a:xfrm>
            <a:off x="7772400" y="5943600"/>
            <a:ext cx="838200" cy="685800"/>
          </a:xfrm>
          <a:prstGeom prst="star5">
            <a:avLst/>
          </a:prstGeom>
          <a:solidFill>
            <a:srgbClr val="FF66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ahoma"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ahoma" pitchFamily="34" charset="0"/>
            </a:endParaRPr>
          </a:p>
        </p:txBody>
      </p:sp>
      <p:sp>
        <p:nvSpPr>
          <p:cNvPr id="5" name="TextBox 4"/>
          <p:cNvSpPr txBox="1"/>
          <p:nvPr/>
        </p:nvSpPr>
        <p:spPr>
          <a:xfrm>
            <a:off x="7886700" y="6568301"/>
            <a:ext cx="609600" cy="276999"/>
          </a:xfrm>
          <a:prstGeom prst="rect">
            <a:avLst/>
          </a:prstGeom>
          <a:noFill/>
        </p:spPr>
        <p:txBody>
          <a:bodyPr wrap="square" rtlCol="0">
            <a:spAutoFit/>
          </a:bodyPr>
          <a:lstStyle/>
          <a:p>
            <a:r>
              <a:rPr lang="en-US" sz="1200" dirty="0" smtClean="0"/>
              <a:t>4,9,10</a:t>
            </a:r>
            <a:endParaRPr lang="en-US" sz="120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a:xfrm>
            <a:off x="0" y="381000"/>
            <a:ext cx="9144000" cy="1143000"/>
          </a:xfrm>
        </p:spPr>
        <p:txBody>
          <a:bodyPr/>
          <a:lstStyle/>
          <a:p>
            <a:pPr algn="ctr"/>
            <a:r>
              <a:rPr lang="en-US" smtClean="0">
                <a:solidFill>
                  <a:schemeClr val="tx2"/>
                </a:solidFill>
              </a:rPr>
              <a:t>James Madison University</a:t>
            </a:r>
            <a:br>
              <a:rPr lang="en-US" smtClean="0">
                <a:solidFill>
                  <a:schemeClr val="tx2"/>
                </a:solidFill>
              </a:rPr>
            </a:br>
            <a:r>
              <a:rPr lang="en-US" smtClean="0">
                <a:solidFill>
                  <a:schemeClr val="tx2"/>
                </a:solidFill>
              </a:rPr>
              <a:t>Graduation Requirements</a:t>
            </a:r>
            <a:r>
              <a:rPr lang="en-US" b="1" smtClean="0">
                <a:solidFill>
                  <a:srgbClr val="9966FF"/>
                </a:solidFill>
              </a:rPr>
              <a:t> </a:t>
            </a:r>
            <a:endParaRPr lang="en-US" b="1" smtClean="0">
              <a:solidFill>
                <a:schemeClr val="tx2"/>
              </a:solidFill>
            </a:endParaRPr>
          </a:p>
        </p:txBody>
      </p:sp>
      <p:sp>
        <p:nvSpPr>
          <p:cNvPr id="26629" name="Text Box 32"/>
          <p:cNvSpPr txBox="1">
            <a:spLocks noChangeArrowheads="1"/>
          </p:cNvSpPr>
          <p:nvPr/>
        </p:nvSpPr>
        <p:spPr bwMode="auto">
          <a:xfrm>
            <a:off x="1404938" y="1879600"/>
            <a:ext cx="6442075" cy="396875"/>
          </a:xfrm>
          <a:prstGeom prst="rect">
            <a:avLst/>
          </a:prstGeom>
          <a:noFill/>
          <a:ln w="9525">
            <a:noFill/>
            <a:miter lim="800000"/>
            <a:headEnd/>
            <a:tailEnd/>
          </a:ln>
        </p:spPr>
        <p:txBody>
          <a:bodyPr wrap="none">
            <a:spAutoFit/>
          </a:bodyPr>
          <a:lstStyle/>
          <a:p>
            <a:pPr eaLnBrk="0" hangingPunct="0"/>
            <a:r>
              <a:rPr kumimoji="1" lang="en-US" sz="2000">
                <a:solidFill>
                  <a:schemeClr val="tx2"/>
                </a:solidFill>
              </a:rPr>
              <a:t>A Minimum of 120 Credit Hours is Required to Graduate</a:t>
            </a:r>
          </a:p>
        </p:txBody>
      </p:sp>
      <p:graphicFrame>
        <p:nvGraphicFramePr>
          <p:cNvPr id="26627" name="Chart 4"/>
          <p:cNvGraphicFramePr>
            <a:graphicFrameLocks/>
          </p:cNvGraphicFramePr>
          <p:nvPr/>
        </p:nvGraphicFramePr>
        <p:xfrm>
          <a:off x="1600200" y="2209800"/>
          <a:ext cx="5915025" cy="3784600"/>
        </p:xfrm>
        <a:graphic>
          <a:graphicData uri="http://schemas.openxmlformats.org/presentationml/2006/ole">
            <p:oleObj spid="_x0000_s26627" name="Worksheet" r:id="rId4" imgW="5918200" imgH="3784600" progId="Excel.Sheet.8">
              <p:embed/>
            </p:oleObj>
          </a:graphicData>
        </a:graphic>
      </p:graphicFrame>
      <p:sp>
        <p:nvSpPr>
          <p:cNvPr id="5" name="5-Point Star 4"/>
          <p:cNvSpPr/>
          <p:nvPr/>
        </p:nvSpPr>
        <p:spPr bwMode="auto">
          <a:xfrm>
            <a:off x="7772400" y="5943600"/>
            <a:ext cx="838200" cy="685800"/>
          </a:xfrm>
          <a:prstGeom prst="star5">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ahoma"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ahoma" pitchFamily="34" charset="0"/>
            </a:endParaRPr>
          </a:p>
        </p:txBody>
      </p:sp>
      <p:sp>
        <p:nvSpPr>
          <p:cNvPr id="6" name="TextBox 5"/>
          <p:cNvSpPr txBox="1"/>
          <p:nvPr/>
        </p:nvSpPr>
        <p:spPr>
          <a:xfrm>
            <a:off x="8001000" y="6492101"/>
            <a:ext cx="609600" cy="276999"/>
          </a:xfrm>
          <a:prstGeom prst="rect">
            <a:avLst/>
          </a:prstGeom>
          <a:noFill/>
        </p:spPr>
        <p:txBody>
          <a:bodyPr wrap="square" rtlCol="0">
            <a:spAutoFit/>
          </a:bodyPr>
          <a:lstStyle/>
          <a:p>
            <a:r>
              <a:rPr lang="en-US" sz="1200" dirty="0" smtClean="0"/>
              <a:t>1,2</a:t>
            </a:r>
            <a:endParaRPr lang="en-US" sz="12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28673" name="Text Box 156"/>
          <p:cNvSpPr txBox="1">
            <a:spLocks noChangeArrowheads="1"/>
          </p:cNvSpPr>
          <p:nvPr/>
        </p:nvSpPr>
        <p:spPr bwMode="auto">
          <a:xfrm>
            <a:off x="1143000" y="1066800"/>
            <a:ext cx="2895600" cy="1463675"/>
          </a:xfrm>
          <a:prstGeom prst="rect">
            <a:avLst/>
          </a:prstGeom>
          <a:noFill/>
          <a:ln w="9525">
            <a:noFill/>
            <a:miter lim="800000"/>
            <a:headEnd/>
            <a:tailEnd/>
          </a:ln>
        </p:spPr>
        <p:txBody>
          <a:bodyPr>
            <a:spAutoFit/>
          </a:bodyPr>
          <a:lstStyle/>
          <a:p>
            <a:pPr eaLnBrk="0" hangingPunct="0">
              <a:tabLst>
                <a:tab pos="2514600" algn="r"/>
              </a:tabLst>
            </a:pPr>
            <a:r>
              <a:rPr lang="en-US" sz="1000" b="1" u="sng">
                <a:cs typeface="Tahoma" pitchFamily="34" charset="0"/>
              </a:rPr>
              <a:t>Bachelor of Arts (B.A.)</a:t>
            </a:r>
            <a:r>
              <a:rPr lang="en-US" sz="1000">
                <a:cs typeface="Tahoma" pitchFamily="34" charset="0"/>
              </a:rPr>
              <a:t> 	</a:t>
            </a:r>
            <a:r>
              <a:rPr lang="en-US" sz="1000" u="sng">
                <a:cs typeface="Tahoma" pitchFamily="34" charset="0"/>
              </a:rPr>
              <a:t>Credit Hours</a:t>
            </a:r>
            <a:endParaRPr lang="en-US" sz="1000" b="1">
              <a:latin typeface="Times New Roman" pitchFamily="18" charset="0"/>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ahoma" pitchFamily="34" charset="0"/>
              </a:rPr>
              <a:t>General Education courses	41</a:t>
            </a:r>
            <a:endParaRPr lang="en-US" sz="1000" b="1">
              <a:latin typeface="Times New Roman" pitchFamily="18" charset="0"/>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ahoma" pitchFamily="34" charset="0"/>
              </a:rPr>
              <a:t>Foreign language courses	0-14                                              </a:t>
            </a:r>
          </a:p>
          <a:p>
            <a:pPr eaLnBrk="0" hangingPunct="0">
              <a:tabLst>
                <a:tab pos="2514600" algn="r"/>
              </a:tabLst>
            </a:pPr>
            <a:r>
              <a:rPr lang="en-US" sz="1000">
                <a:cs typeface="Tahoma" pitchFamily="34" charset="0"/>
              </a:rPr>
              <a:t>        </a:t>
            </a:r>
            <a:r>
              <a:rPr lang="en-US" sz="1000"/>
              <a:t>(intermediate level required)</a:t>
            </a:r>
            <a:endParaRPr lang="en-US" sz="1000">
              <a:cs typeface="Tahoma" pitchFamily="34"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ahoma" pitchFamily="34" charset="0"/>
              </a:rPr>
              <a:t>Philosophy course 	3</a:t>
            </a:r>
            <a:endParaRPr lang="en-US" sz="1000" b="1">
              <a:latin typeface="Times New Roman" pitchFamily="18" charset="0"/>
              <a:cs typeface="Times New Roman" pitchFamily="18" charset="0"/>
            </a:endParaRPr>
          </a:p>
          <a:p>
            <a:pPr eaLnBrk="0" hangingPunct="0">
              <a:tabLst>
                <a:tab pos="2514600" algn="r"/>
              </a:tabLst>
            </a:pPr>
            <a:r>
              <a:rPr lang="en-US" sz="1000">
                <a:cs typeface="Tahoma" pitchFamily="34" charset="0"/>
              </a:rPr>
              <a:t>        (in addition to General Education courses)</a:t>
            </a:r>
            <a:endParaRPr lang="en-US" sz="1000" b="1">
              <a:latin typeface="Times New Roman" pitchFamily="18" charset="0"/>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ahoma" pitchFamily="34" charset="0"/>
              </a:rPr>
              <a:t>Major concentration courses	62-76</a:t>
            </a:r>
            <a:endParaRPr lang="en-US" sz="1000" b="1">
              <a:latin typeface="Times New Roman" pitchFamily="18" charset="0"/>
              <a:cs typeface="Times New Roman" pitchFamily="18" charset="0"/>
            </a:endParaRPr>
          </a:p>
          <a:p>
            <a:pPr eaLnBrk="0" hangingPunct="0">
              <a:tabLst>
                <a:tab pos="2514600" algn="r"/>
              </a:tabLst>
            </a:pPr>
            <a:r>
              <a:rPr lang="en-US" sz="1000">
                <a:cs typeface="Tahoma" pitchFamily="34" charset="0"/>
              </a:rPr>
              <a:t>        and electives</a:t>
            </a:r>
            <a:r>
              <a:rPr lang="en-US" sz="1000" baseline="30000">
                <a:cs typeface="Tahoma" pitchFamily="34" charset="0"/>
              </a:rPr>
              <a:t> </a:t>
            </a:r>
            <a:r>
              <a:rPr lang="en-US" sz="1000">
                <a:cs typeface="Tahoma" pitchFamily="34" charset="0"/>
              </a:rPr>
              <a:t> 		   Total credits      120</a:t>
            </a:r>
            <a:r>
              <a:rPr lang="en-US" sz="1000">
                <a:latin typeface="Times New Roman" pitchFamily="18" charset="0"/>
              </a:rPr>
              <a:t> </a:t>
            </a:r>
          </a:p>
        </p:txBody>
      </p:sp>
      <p:sp>
        <p:nvSpPr>
          <p:cNvPr id="28674" name="Text Box 157"/>
          <p:cNvSpPr txBox="1">
            <a:spLocks noChangeArrowheads="1"/>
          </p:cNvSpPr>
          <p:nvPr/>
        </p:nvSpPr>
        <p:spPr bwMode="auto">
          <a:xfrm>
            <a:off x="1143000" y="2692400"/>
            <a:ext cx="3200400" cy="1158875"/>
          </a:xfrm>
          <a:prstGeom prst="rect">
            <a:avLst/>
          </a:prstGeom>
          <a:noFill/>
          <a:ln w="9525">
            <a:noFill/>
            <a:miter lim="800000"/>
            <a:headEnd/>
            <a:tailEnd/>
          </a:ln>
        </p:spPr>
        <p:txBody>
          <a:bodyPr>
            <a:spAutoFit/>
          </a:bodyPr>
          <a:lstStyle/>
          <a:p>
            <a:pPr eaLnBrk="0" hangingPunct="0">
              <a:tabLst>
                <a:tab pos="2514600" algn="r"/>
              </a:tabLst>
            </a:pPr>
            <a:r>
              <a:rPr lang="en-US" sz="1000" b="1" u="sng">
                <a:cs typeface="Times New Roman" pitchFamily="18" charset="0"/>
              </a:rPr>
              <a:t>Bachelor of Business Administration (B.B.A.)</a:t>
            </a:r>
            <a:endParaRPr lang="en-US" sz="1000" b="1">
              <a:cs typeface="Times New Roman" pitchFamily="18" charset="0"/>
            </a:endParaRPr>
          </a:p>
          <a:p>
            <a:pPr eaLnBrk="0" hangingPunct="0">
              <a:tabLst>
                <a:tab pos="2514600" algn="r"/>
              </a:tabLst>
            </a:pPr>
            <a:r>
              <a:rPr lang="en-US" sz="1000">
                <a:cs typeface="Times New Roman" pitchFamily="18" charset="0"/>
              </a:rPr>
              <a:t>	    </a:t>
            </a:r>
            <a:r>
              <a:rPr lang="en-US" sz="1000" u="sng">
                <a:cs typeface="Times New Roman" pitchFamily="18" charset="0"/>
              </a:rPr>
              <a:t>Credit Hours</a:t>
            </a:r>
            <a:endParaRPr lang="en-US" sz="1000" b="1">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General Education courses	41</a:t>
            </a:r>
            <a:endParaRPr lang="en-US" sz="1000" b="1">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B.B.A. core courses	44-45</a:t>
            </a:r>
            <a:endParaRPr lang="en-US" sz="1000" b="1">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Major courses 	      24</a:t>
            </a:r>
            <a:endParaRPr lang="en-US" sz="1000" b="1">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Electives 	11-21                             </a:t>
            </a:r>
            <a:endParaRPr lang="en-US" sz="1000" b="1">
              <a:cs typeface="Times New Roman" pitchFamily="18" charset="0"/>
            </a:endParaRPr>
          </a:p>
          <a:p>
            <a:pPr algn="ctr" eaLnBrk="0" hangingPunct="0">
              <a:tabLst>
                <a:tab pos="2514600" algn="r"/>
              </a:tabLst>
            </a:pPr>
            <a:r>
              <a:rPr lang="en-US" sz="1000">
                <a:cs typeface="Times New Roman" pitchFamily="18" charset="0"/>
              </a:rPr>
              <a:t>                      Total credits      120</a:t>
            </a:r>
            <a:r>
              <a:rPr lang="en-US" sz="1000"/>
              <a:t> </a:t>
            </a:r>
          </a:p>
        </p:txBody>
      </p:sp>
      <p:sp>
        <p:nvSpPr>
          <p:cNvPr id="28675" name="Text Box 158"/>
          <p:cNvSpPr txBox="1">
            <a:spLocks noChangeArrowheads="1"/>
          </p:cNvSpPr>
          <p:nvPr/>
        </p:nvSpPr>
        <p:spPr bwMode="auto">
          <a:xfrm>
            <a:off x="1143000" y="4013200"/>
            <a:ext cx="3048000" cy="1158875"/>
          </a:xfrm>
          <a:prstGeom prst="rect">
            <a:avLst/>
          </a:prstGeom>
          <a:noFill/>
          <a:ln w="9525">
            <a:noFill/>
            <a:miter lim="800000"/>
            <a:headEnd/>
            <a:tailEnd/>
          </a:ln>
        </p:spPr>
        <p:txBody>
          <a:bodyPr>
            <a:spAutoFit/>
          </a:bodyPr>
          <a:lstStyle/>
          <a:p>
            <a:pPr eaLnBrk="0" hangingPunct="0">
              <a:tabLst>
                <a:tab pos="2514600" algn="r"/>
              </a:tabLst>
            </a:pPr>
            <a:r>
              <a:rPr lang="en-US" sz="1000" b="1" u="sng">
                <a:cs typeface="Times New Roman" pitchFamily="18" charset="0"/>
              </a:rPr>
              <a:t>Bachelor of Fine Arts (B.F.A.)</a:t>
            </a:r>
            <a:r>
              <a:rPr lang="en-US" sz="1000" b="1">
                <a:cs typeface="Times New Roman" pitchFamily="18" charset="0"/>
              </a:rPr>
              <a:t>		</a:t>
            </a:r>
            <a:r>
              <a:rPr lang="en-US" sz="1000" u="sng">
                <a:cs typeface="Times New Roman" pitchFamily="18" charset="0"/>
              </a:rPr>
              <a:t>Credit Hours</a:t>
            </a:r>
            <a:endParaRPr lang="en-US" sz="1000" b="1">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General Education courses	41</a:t>
            </a:r>
            <a:endParaRPr lang="en-US" sz="1000" b="1">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Core program – art courses	24</a:t>
            </a:r>
            <a:endParaRPr lang="en-US" sz="1000" b="1">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Art emphasis courses	54</a:t>
            </a:r>
            <a:endParaRPr lang="en-US" sz="1000" b="1">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Electives	1</a:t>
            </a:r>
            <a:endParaRPr lang="en-US" sz="1000" b="1">
              <a:cs typeface="Times New Roman" pitchFamily="18" charset="0"/>
            </a:endParaRPr>
          </a:p>
          <a:p>
            <a:pPr eaLnBrk="0" hangingPunct="0">
              <a:tabLst>
                <a:tab pos="2514600" algn="r"/>
              </a:tabLst>
            </a:pPr>
            <a:r>
              <a:rPr lang="en-US" sz="1000">
                <a:cs typeface="Times New Roman" pitchFamily="18" charset="0"/>
              </a:rPr>
              <a:t>     	    Total credits      120</a:t>
            </a:r>
            <a:endParaRPr lang="en-US" sz="1000" b="1">
              <a:cs typeface="Times New Roman" pitchFamily="18" charset="0"/>
            </a:endParaRPr>
          </a:p>
        </p:txBody>
      </p:sp>
      <p:sp>
        <p:nvSpPr>
          <p:cNvPr id="28676" name="Text Box 159"/>
          <p:cNvSpPr txBox="1">
            <a:spLocks noChangeArrowheads="1"/>
          </p:cNvSpPr>
          <p:nvPr/>
        </p:nvSpPr>
        <p:spPr bwMode="auto">
          <a:xfrm>
            <a:off x="1143000" y="5334000"/>
            <a:ext cx="3200400" cy="1006475"/>
          </a:xfrm>
          <a:prstGeom prst="rect">
            <a:avLst/>
          </a:prstGeom>
          <a:noFill/>
          <a:ln w="9525">
            <a:noFill/>
            <a:miter lim="800000"/>
            <a:headEnd/>
            <a:tailEnd/>
          </a:ln>
        </p:spPr>
        <p:txBody>
          <a:bodyPr>
            <a:spAutoFit/>
          </a:bodyPr>
          <a:lstStyle/>
          <a:p>
            <a:pPr eaLnBrk="0" hangingPunct="0">
              <a:tabLst>
                <a:tab pos="2514600" algn="r"/>
              </a:tabLst>
            </a:pPr>
            <a:r>
              <a:rPr lang="en-US" sz="1000" b="1" u="sng">
                <a:cs typeface="Times New Roman" pitchFamily="18" charset="0"/>
              </a:rPr>
              <a:t>Bachelor of Individualized Study (B.I.S.)</a:t>
            </a:r>
            <a:endParaRPr lang="en-US" sz="1000" b="1">
              <a:cs typeface="Times New Roman" pitchFamily="18" charset="0"/>
            </a:endParaRPr>
          </a:p>
          <a:p>
            <a:pPr eaLnBrk="0" hangingPunct="0">
              <a:tabLst>
                <a:tab pos="2514600" algn="r"/>
              </a:tabLst>
            </a:pPr>
            <a:r>
              <a:rPr lang="en-US" sz="1000">
                <a:cs typeface="Times New Roman" pitchFamily="18" charset="0"/>
              </a:rPr>
              <a:t>	</a:t>
            </a:r>
            <a:r>
              <a:rPr lang="en-US" sz="1000" u="sng">
                <a:cs typeface="Times New Roman" pitchFamily="18" charset="0"/>
              </a:rPr>
              <a:t>Credit Hours</a:t>
            </a:r>
            <a:endParaRPr lang="en-US" sz="1000" b="1">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General Education courses	41</a:t>
            </a:r>
            <a:endParaRPr lang="en-US" sz="1000" b="1">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Major concentration courses	30</a:t>
            </a:r>
            <a:endParaRPr lang="en-US" sz="1000" b="1">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Electives 	       49</a:t>
            </a:r>
            <a:endParaRPr lang="en-US" sz="1000" b="1">
              <a:cs typeface="Times New Roman" pitchFamily="18" charset="0"/>
            </a:endParaRPr>
          </a:p>
          <a:p>
            <a:pPr eaLnBrk="0" hangingPunct="0">
              <a:tabLst>
                <a:tab pos="2514600" algn="r"/>
              </a:tabLst>
            </a:pPr>
            <a:r>
              <a:rPr lang="en-US" sz="1000">
                <a:cs typeface="Times New Roman" pitchFamily="18" charset="0"/>
              </a:rPr>
              <a:t> 	     Total credits      120</a:t>
            </a:r>
            <a:r>
              <a:rPr lang="en-US" sz="1000"/>
              <a:t> </a:t>
            </a:r>
          </a:p>
        </p:txBody>
      </p:sp>
      <p:sp>
        <p:nvSpPr>
          <p:cNvPr id="28677" name="Text Box 160"/>
          <p:cNvSpPr txBox="1">
            <a:spLocks noChangeArrowheads="1"/>
          </p:cNvSpPr>
          <p:nvPr/>
        </p:nvSpPr>
        <p:spPr bwMode="auto">
          <a:xfrm>
            <a:off x="4800600" y="1066800"/>
            <a:ext cx="3352800" cy="1006475"/>
          </a:xfrm>
          <a:prstGeom prst="rect">
            <a:avLst/>
          </a:prstGeom>
          <a:noFill/>
          <a:ln w="9525">
            <a:noFill/>
            <a:miter lim="800000"/>
            <a:headEnd/>
            <a:tailEnd/>
          </a:ln>
        </p:spPr>
        <p:txBody>
          <a:bodyPr>
            <a:spAutoFit/>
          </a:bodyPr>
          <a:lstStyle/>
          <a:p>
            <a:pPr eaLnBrk="0" hangingPunct="0">
              <a:tabLst>
                <a:tab pos="2628900" algn="r"/>
              </a:tabLst>
            </a:pPr>
            <a:r>
              <a:rPr lang="en-US" sz="1000" b="1" u="sng">
                <a:cs typeface="Times New Roman" pitchFamily="18" charset="0"/>
              </a:rPr>
              <a:t>Bachelor of Music (B.M.)</a:t>
            </a:r>
            <a:r>
              <a:rPr lang="en-US" sz="1000" b="1">
                <a:cs typeface="Times New Roman" pitchFamily="18" charset="0"/>
              </a:rPr>
              <a:t>	</a:t>
            </a:r>
            <a:r>
              <a:rPr lang="en-US" sz="1000" u="sng">
                <a:cs typeface="Times New Roman" pitchFamily="18" charset="0"/>
              </a:rPr>
              <a:t>Credit Hours</a:t>
            </a:r>
            <a:endParaRPr lang="en-US" sz="1000" b="1">
              <a:cs typeface="Times New Roman" pitchFamily="18" charset="0"/>
            </a:endParaRPr>
          </a:p>
          <a:p>
            <a:pPr eaLnBrk="0" hangingPunct="0">
              <a:tabLst>
                <a:tab pos="26289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General Education courses	41</a:t>
            </a:r>
            <a:endParaRPr lang="en-US" sz="1000" b="1">
              <a:cs typeface="Times New Roman" pitchFamily="18" charset="0"/>
            </a:endParaRPr>
          </a:p>
          <a:p>
            <a:pPr eaLnBrk="0" hangingPunct="0">
              <a:tabLst>
                <a:tab pos="26289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Core music program courses	27</a:t>
            </a:r>
            <a:endParaRPr lang="en-US" sz="1000" b="1">
              <a:cs typeface="Times New Roman" pitchFamily="18" charset="0"/>
            </a:endParaRPr>
          </a:p>
          <a:p>
            <a:pPr eaLnBrk="0" hangingPunct="0">
              <a:tabLst>
                <a:tab pos="26289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Major concentration courses	     56-63</a:t>
            </a:r>
            <a:endParaRPr lang="en-US" sz="1000" b="1">
              <a:cs typeface="Times New Roman" pitchFamily="18" charset="0"/>
            </a:endParaRPr>
          </a:p>
          <a:p>
            <a:pPr eaLnBrk="0" hangingPunct="0">
              <a:tabLst>
                <a:tab pos="2628900" algn="r"/>
              </a:tabLst>
            </a:pPr>
            <a:r>
              <a:rPr lang="en-US" sz="1000">
                <a:cs typeface="Times New Roman" pitchFamily="18" charset="0"/>
              </a:rPr>
              <a:t>         and electives </a:t>
            </a:r>
            <a:endParaRPr lang="en-US" sz="1000" b="1">
              <a:cs typeface="Times New Roman" pitchFamily="18" charset="0"/>
            </a:endParaRPr>
          </a:p>
          <a:p>
            <a:pPr eaLnBrk="0" hangingPunct="0">
              <a:tabLst>
                <a:tab pos="2628900" algn="r"/>
              </a:tabLst>
            </a:pPr>
            <a:r>
              <a:rPr lang="en-US" sz="1000">
                <a:cs typeface="Times New Roman" pitchFamily="18" charset="0"/>
              </a:rPr>
              <a:t>                       	Total credits      124-131</a:t>
            </a:r>
            <a:r>
              <a:rPr lang="en-US" sz="1000"/>
              <a:t> </a:t>
            </a:r>
          </a:p>
        </p:txBody>
      </p:sp>
      <p:sp>
        <p:nvSpPr>
          <p:cNvPr id="28678" name="Text Box 162"/>
          <p:cNvSpPr txBox="1">
            <a:spLocks noChangeArrowheads="1"/>
          </p:cNvSpPr>
          <p:nvPr/>
        </p:nvSpPr>
        <p:spPr bwMode="auto">
          <a:xfrm>
            <a:off x="4038600" y="2057400"/>
            <a:ext cx="4495800" cy="2031325"/>
          </a:xfrm>
          <a:prstGeom prst="rect">
            <a:avLst/>
          </a:prstGeom>
          <a:noFill/>
          <a:ln w="9525">
            <a:solidFill>
              <a:schemeClr val="accent1"/>
            </a:solidFill>
            <a:miter lim="800000"/>
            <a:headEnd/>
            <a:tailEnd/>
          </a:ln>
        </p:spPr>
        <p:txBody>
          <a:bodyPr wrap="square">
            <a:spAutoFit/>
          </a:bodyPr>
          <a:lstStyle/>
          <a:p>
            <a:pPr eaLnBrk="0" hangingPunct="0">
              <a:tabLst>
                <a:tab pos="2628900" algn="r"/>
              </a:tabLst>
            </a:pPr>
            <a:r>
              <a:rPr lang="en-US" sz="1400" u="sng" dirty="0">
                <a:cs typeface="Times New Roman" pitchFamily="18" charset="0"/>
              </a:rPr>
              <a:t>Bachelor of Science (B.S.)</a:t>
            </a:r>
            <a:r>
              <a:rPr lang="en-US" sz="1400" dirty="0">
                <a:cs typeface="Times New Roman" pitchFamily="18" charset="0"/>
              </a:rPr>
              <a:t>	</a:t>
            </a:r>
            <a:r>
              <a:rPr lang="en-US" sz="1400" u="sng" dirty="0">
                <a:cs typeface="Times New Roman" pitchFamily="18" charset="0"/>
              </a:rPr>
              <a:t>Credit Hours</a:t>
            </a:r>
            <a:endParaRPr lang="en-US" sz="1400" dirty="0">
              <a:cs typeface="Times New Roman" pitchFamily="18" charset="0"/>
            </a:endParaRPr>
          </a:p>
          <a:p>
            <a:pPr eaLnBrk="0" hangingPunct="0">
              <a:tabLst>
                <a:tab pos="2628900" algn="r"/>
              </a:tabLst>
            </a:pPr>
            <a:r>
              <a:rPr lang="en-US" sz="1400" dirty="0">
                <a:latin typeface="Symbol" pitchFamily="18" charset="2"/>
                <a:cs typeface="Times New Roman" pitchFamily="18" charset="0"/>
              </a:rPr>
              <a:t>·</a:t>
            </a:r>
            <a:r>
              <a:rPr lang="en-US" sz="1400" dirty="0">
                <a:latin typeface="Times New Roman" pitchFamily="18" charset="0"/>
                <a:cs typeface="Times New Roman" pitchFamily="18" charset="0"/>
              </a:rPr>
              <a:t>        </a:t>
            </a:r>
            <a:r>
              <a:rPr lang="en-US" sz="1400" dirty="0">
                <a:cs typeface="Times New Roman" pitchFamily="18" charset="0"/>
              </a:rPr>
              <a:t>General Education courses 	     41</a:t>
            </a:r>
          </a:p>
          <a:p>
            <a:pPr eaLnBrk="0" hangingPunct="0">
              <a:tabLst>
                <a:tab pos="2628900" algn="r"/>
              </a:tabLst>
            </a:pPr>
            <a:r>
              <a:rPr lang="en-US" sz="1400" dirty="0">
                <a:latin typeface="Symbol" pitchFamily="18" charset="2"/>
                <a:cs typeface="Times New Roman" pitchFamily="18" charset="0"/>
              </a:rPr>
              <a:t>·</a:t>
            </a:r>
            <a:r>
              <a:rPr lang="en-US" sz="1400" dirty="0">
                <a:latin typeface="Times New Roman" pitchFamily="18" charset="0"/>
                <a:cs typeface="Times New Roman" pitchFamily="18" charset="0"/>
              </a:rPr>
              <a:t>        </a:t>
            </a:r>
            <a:r>
              <a:rPr lang="en-US" sz="1400" dirty="0">
                <a:cs typeface="Times New Roman" pitchFamily="18" charset="0"/>
              </a:rPr>
              <a:t>Quantitative requirement 	 3</a:t>
            </a:r>
          </a:p>
          <a:p>
            <a:pPr eaLnBrk="0" hangingPunct="0">
              <a:tabLst>
                <a:tab pos="2628900" algn="r"/>
              </a:tabLst>
            </a:pPr>
            <a:r>
              <a:rPr lang="en-US" sz="1400" dirty="0">
                <a:cs typeface="Times New Roman" pitchFamily="18" charset="0"/>
              </a:rPr>
              <a:t>        (in addition to General Education courses) </a:t>
            </a:r>
          </a:p>
          <a:p>
            <a:pPr eaLnBrk="0" hangingPunct="0">
              <a:tabLst>
                <a:tab pos="2628900" algn="r"/>
              </a:tabLst>
            </a:pPr>
            <a:r>
              <a:rPr lang="en-US" sz="1400" dirty="0">
                <a:latin typeface="Symbol" pitchFamily="18" charset="2"/>
                <a:cs typeface="Times New Roman" pitchFamily="18" charset="0"/>
              </a:rPr>
              <a:t>·</a:t>
            </a:r>
            <a:r>
              <a:rPr lang="en-US" sz="1400" dirty="0">
                <a:latin typeface="Times New Roman" pitchFamily="18" charset="0"/>
                <a:cs typeface="Times New Roman" pitchFamily="18" charset="0"/>
              </a:rPr>
              <a:t>        </a:t>
            </a:r>
            <a:r>
              <a:rPr lang="en-US" sz="1400" dirty="0">
                <a:cs typeface="Times New Roman" pitchFamily="18" charset="0"/>
              </a:rPr>
              <a:t>Scientific Literacy requirement   	     3-4</a:t>
            </a:r>
          </a:p>
          <a:p>
            <a:pPr eaLnBrk="0" hangingPunct="0">
              <a:tabLst>
                <a:tab pos="2628900" algn="r"/>
              </a:tabLst>
            </a:pPr>
            <a:r>
              <a:rPr lang="en-US" sz="1400" dirty="0">
                <a:cs typeface="Times New Roman" pitchFamily="18" charset="0"/>
              </a:rPr>
              <a:t>        (in addition to General  Education courses)</a:t>
            </a:r>
          </a:p>
          <a:p>
            <a:pPr eaLnBrk="0" hangingPunct="0">
              <a:tabLst>
                <a:tab pos="2628900" algn="r"/>
              </a:tabLst>
            </a:pPr>
            <a:r>
              <a:rPr lang="en-US" sz="1400" dirty="0">
                <a:latin typeface="Symbol" pitchFamily="18" charset="2"/>
                <a:cs typeface="Times New Roman" pitchFamily="18" charset="0"/>
              </a:rPr>
              <a:t>·</a:t>
            </a:r>
            <a:r>
              <a:rPr lang="en-US" sz="1400" dirty="0">
                <a:latin typeface="Times New Roman" pitchFamily="18" charset="0"/>
                <a:cs typeface="Times New Roman" pitchFamily="18" charset="0"/>
              </a:rPr>
              <a:t>        </a:t>
            </a:r>
            <a:r>
              <a:rPr lang="en-US" sz="1400" dirty="0">
                <a:cs typeface="Times New Roman" pitchFamily="18" charset="0"/>
              </a:rPr>
              <a:t>Major concentration courses 	   72-77</a:t>
            </a:r>
          </a:p>
          <a:p>
            <a:pPr eaLnBrk="0" hangingPunct="0">
              <a:tabLst>
                <a:tab pos="2628900" algn="r"/>
              </a:tabLst>
            </a:pPr>
            <a:r>
              <a:rPr lang="en-US" sz="1400" dirty="0">
                <a:cs typeface="Times New Roman" pitchFamily="18" charset="0"/>
              </a:rPr>
              <a:t>         and electives  </a:t>
            </a:r>
          </a:p>
          <a:p>
            <a:pPr eaLnBrk="0" hangingPunct="0">
              <a:tabLst>
                <a:tab pos="2628900" algn="r"/>
              </a:tabLst>
            </a:pPr>
            <a:r>
              <a:rPr lang="en-US" sz="1400" dirty="0">
                <a:cs typeface="Times New Roman" pitchFamily="18" charset="0"/>
              </a:rPr>
              <a:t> 	                           Total credits      120</a:t>
            </a:r>
            <a:r>
              <a:rPr lang="en-US" sz="1400" dirty="0"/>
              <a:t> </a:t>
            </a:r>
          </a:p>
        </p:txBody>
      </p:sp>
      <p:sp>
        <p:nvSpPr>
          <p:cNvPr id="28679" name="Text Box 163"/>
          <p:cNvSpPr txBox="1">
            <a:spLocks noChangeArrowheads="1"/>
          </p:cNvSpPr>
          <p:nvPr/>
        </p:nvSpPr>
        <p:spPr bwMode="auto">
          <a:xfrm>
            <a:off x="5029200" y="4495800"/>
            <a:ext cx="3657600" cy="244475"/>
          </a:xfrm>
          <a:prstGeom prst="rect">
            <a:avLst/>
          </a:prstGeom>
          <a:noFill/>
          <a:ln w="9525">
            <a:noFill/>
            <a:miter lim="800000"/>
            <a:headEnd/>
            <a:tailEnd/>
          </a:ln>
        </p:spPr>
        <p:txBody>
          <a:bodyPr>
            <a:spAutoFit/>
          </a:bodyPr>
          <a:lstStyle/>
          <a:p>
            <a:pPr eaLnBrk="0" hangingPunct="0"/>
            <a:endParaRPr lang="en-US" sz="1000"/>
          </a:p>
        </p:txBody>
      </p:sp>
      <p:sp>
        <p:nvSpPr>
          <p:cNvPr id="28680" name="Text Box 164"/>
          <p:cNvSpPr txBox="1">
            <a:spLocks noChangeArrowheads="1"/>
          </p:cNvSpPr>
          <p:nvPr/>
        </p:nvSpPr>
        <p:spPr bwMode="auto">
          <a:xfrm>
            <a:off x="4800600" y="4013200"/>
            <a:ext cx="3276600" cy="1158875"/>
          </a:xfrm>
          <a:prstGeom prst="rect">
            <a:avLst/>
          </a:prstGeom>
          <a:noFill/>
          <a:ln w="9525">
            <a:noFill/>
            <a:miter lim="800000"/>
            <a:headEnd/>
            <a:tailEnd/>
          </a:ln>
        </p:spPr>
        <p:txBody>
          <a:bodyPr>
            <a:spAutoFit/>
          </a:bodyPr>
          <a:lstStyle/>
          <a:p>
            <a:pPr eaLnBrk="0" hangingPunct="0">
              <a:tabLst>
                <a:tab pos="2628900" algn="r"/>
              </a:tabLst>
            </a:pPr>
            <a:r>
              <a:rPr lang="en-US" sz="1000" b="1" u="sng">
                <a:cs typeface="Times New Roman" pitchFamily="18" charset="0"/>
              </a:rPr>
              <a:t>Bachelor of Science in Nursing (B.S.N.)</a:t>
            </a:r>
            <a:r>
              <a:rPr lang="en-US" sz="1000">
                <a:cs typeface="Times New Roman" pitchFamily="18" charset="0"/>
              </a:rPr>
              <a:t>	</a:t>
            </a:r>
          </a:p>
          <a:p>
            <a:pPr eaLnBrk="0" hangingPunct="0">
              <a:tabLst>
                <a:tab pos="2628900" algn="r"/>
              </a:tabLst>
            </a:pPr>
            <a:r>
              <a:rPr lang="en-US" sz="1000">
                <a:cs typeface="Times New Roman" pitchFamily="18" charset="0"/>
              </a:rPr>
              <a:t>	</a:t>
            </a:r>
            <a:r>
              <a:rPr lang="en-US" sz="1000" u="sng">
                <a:cs typeface="Times New Roman" pitchFamily="18" charset="0"/>
              </a:rPr>
              <a:t>Credit Hours</a:t>
            </a:r>
            <a:endParaRPr lang="en-US" sz="1000" b="1">
              <a:cs typeface="Times New Roman" pitchFamily="18" charset="0"/>
            </a:endParaRPr>
          </a:p>
          <a:p>
            <a:pPr eaLnBrk="0" hangingPunct="0">
              <a:tabLst>
                <a:tab pos="26289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General Education courses  	       41</a:t>
            </a:r>
            <a:endParaRPr lang="en-US" sz="1000" b="1">
              <a:cs typeface="Times New Roman" pitchFamily="18" charset="0"/>
            </a:endParaRPr>
          </a:p>
          <a:p>
            <a:pPr eaLnBrk="0" hangingPunct="0">
              <a:tabLst>
                <a:tab pos="26289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Nursing courses       	       61</a:t>
            </a:r>
            <a:endParaRPr lang="en-US" sz="1000" b="1">
              <a:cs typeface="Times New Roman" pitchFamily="18" charset="0"/>
            </a:endParaRPr>
          </a:p>
          <a:p>
            <a:pPr eaLnBrk="0" hangingPunct="0">
              <a:tabLst>
                <a:tab pos="26289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Other supportive courses        	       14</a:t>
            </a:r>
            <a:endParaRPr lang="en-US" sz="1000" b="1">
              <a:cs typeface="Times New Roman" pitchFamily="18" charset="0"/>
            </a:endParaRPr>
          </a:p>
          <a:p>
            <a:pPr eaLnBrk="0" hangingPunct="0">
              <a:tabLst>
                <a:tab pos="26289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Electives                       	      5-8</a:t>
            </a:r>
            <a:endParaRPr lang="en-US" sz="1000" b="1">
              <a:cs typeface="Times New Roman" pitchFamily="18" charset="0"/>
            </a:endParaRPr>
          </a:p>
          <a:p>
            <a:pPr eaLnBrk="0" hangingPunct="0">
              <a:tabLst>
                <a:tab pos="2628900" algn="r"/>
              </a:tabLst>
            </a:pPr>
            <a:r>
              <a:rPr lang="en-US" sz="1000">
                <a:cs typeface="Times New Roman" pitchFamily="18" charset="0"/>
              </a:rPr>
              <a:t>        	     Total credits      120</a:t>
            </a:r>
            <a:r>
              <a:rPr lang="en-US" sz="1000"/>
              <a:t> </a:t>
            </a:r>
          </a:p>
        </p:txBody>
      </p:sp>
      <p:sp>
        <p:nvSpPr>
          <p:cNvPr id="28681" name="Text Box 165"/>
          <p:cNvSpPr txBox="1">
            <a:spLocks noChangeArrowheads="1"/>
          </p:cNvSpPr>
          <p:nvPr/>
        </p:nvSpPr>
        <p:spPr bwMode="auto">
          <a:xfrm>
            <a:off x="4800600" y="5334000"/>
            <a:ext cx="3352800" cy="1158875"/>
          </a:xfrm>
          <a:prstGeom prst="rect">
            <a:avLst/>
          </a:prstGeom>
          <a:noFill/>
          <a:ln w="9525">
            <a:noFill/>
            <a:miter lim="800000"/>
            <a:headEnd/>
            <a:tailEnd/>
          </a:ln>
        </p:spPr>
        <p:txBody>
          <a:bodyPr>
            <a:spAutoFit/>
          </a:bodyPr>
          <a:lstStyle/>
          <a:p>
            <a:pPr eaLnBrk="0" hangingPunct="0">
              <a:tabLst>
                <a:tab pos="2628900" algn="r"/>
              </a:tabLst>
            </a:pPr>
            <a:r>
              <a:rPr lang="en-US" sz="1000" b="1" u="sng">
                <a:cs typeface="Times New Roman" pitchFamily="18" charset="0"/>
              </a:rPr>
              <a:t>Bachelor of Social Work (B.S.W.)</a:t>
            </a:r>
            <a:r>
              <a:rPr lang="en-US" sz="1000" b="1">
                <a:cs typeface="Times New Roman" pitchFamily="18" charset="0"/>
              </a:rPr>
              <a:t>  	</a:t>
            </a:r>
          </a:p>
          <a:p>
            <a:pPr eaLnBrk="0" hangingPunct="0">
              <a:tabLst>
                <a:tab pos="2628900" algn="r"/>
              </a:tabLst>
            </a:pPr>
            <a:r>
              <a:rPr lang="en-US" sz="1000" b="1">
                <a:cs typeface="Times New Roman" pitchFamily="18" charset="0"/>
              </a:rPr>
              <a:t>	</a:t>
            </a:r>
            <a:r>
              <a:rPr lang="en-US" sz="1000" u="sng">
                <a:cs typeface="Times New Roman" pitchFamily="18" charset="0"/>
              </a:rPr>
              <a:t>Credit Hours</a:t>
            </a:r>
            <a:endParaRPr lang="en-US" sz="1000" b="1">
              <a:cs typeface="Times New Roman" pitchFamily="18" charset="0"/>
            </a:endParaRPr>
          </a:p>
          <a:p>
            <a:pPr eaLnBrk="0" hangingPunct="0">
              <a:tabLst>
                <a:tab pos="26289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General Education courses	41</a:t>
            </a:r>
            <a:endParaRPr lang="en-US" sz="1000" b="1">
              <a:cs typeface="Times New Roman" pitchFamily="18" charset="0"/>
            </a:endParaRPr>
          </a:p>
          <a:p>
            <a:pPr eaLnBrk="0" hangingPunct="0">
              <a:tabLst>
                <a:tab pos="26289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Core program – social work courses	42</a:t>
            </a:r>
            <a:endParaRPr lang="en-US" sz="1000" b="1">
              <a:cs typeface="Times New Roman" pitchFamily="18" charset="0"/>
            </a:endParaRPr>
          </a:p>
          <a:p>
            <a:pPr eaLnBrk="0" hangingPunct="0">
              <a:tabLst>
                <a:tab pos="26289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Social work electives 	                        6</a:t>
            </a:r>
          </a:p>
          <a:p>
            <a:pPr eaLnBrk="0" hangingPunct="0">
              <a:tabLst>
                <a:tab pos="26289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Electives          	     32-35</a:t>
            </a:r>
            <a:endParaRPr lang="en-US" sz="1000" b="1">
              <a:cs typeface="Times New Roman" pitchFamily="18" charset="0"/>
            </a:endParaRPr>
          </a:p>
          <a:p>
            <a:pPr eaLnBrk="0" hangingPunct="0">
              <a:tabLst>
                <a:tab pos="2628900" algn="r"/>
              </a:tabLst>
            </a:pPr>
            <a:r>
              <a:rPr lang="en-US" sz="1000">
                <a:cs typeface="Times New Roman" pitchFamily="18" charset="0"/>
              </a:rPr>
              <a:t>                  	     Total credits      120</a:t>
            </a:r>
            <a:r>
              <a:rPr lang="en-US" sz="1000"/>
              <a:t> </a:t>
            </a:r>
          </a:p>
        </p:txBody>
      </p:sp>
      <p:sp>
        <p:nvSpPr>
          <p:cNvPr id="28682" name="Text Box 167"/>
          <p:cNvSpPr txBox="1">
            <a:spLocks noChangeArrowheads="1"/>
          </p:cNvSpPr>
          <p:nvPr/>
        </p:nvSpPr>
        <p:spPr bwMode="auto">
          <a:xfrm>
            <a:off x="1066800" y="228600"/>
            <a:ext cx="6858000" cy="519113"/>
          </a:xfrm>
          <a:prstGeom prst="rect">
            <a:avLst/>
          </a:prstGeom>
          <a:noFill/>
          <a:ln w="9525">
            <a:noFill/>
            <a:miter lim="800000"/>
            <a:headEnd/>
            <a:tailEnd/>
          </a:ln>
        </p:spPr>
        <p:txBody>
          <a:bodyPr>
            <a:spAutoFit/>
          </a:bodyPr>
          <a:lstStyle/>
          <a:p>
            <a:pPr algn="ctr" eaLnBrk="0" hangingPunct="0">
              <a:spcBef>
                <a:spcPct val="50000"/>
              </a:spcBef>
            </a:pPr>
            <a:r>
              <a:rPr lang="en-US" sz="2800" b="1">
                <a:solidFill>
                  <a:schemeClr val="tx2"/>
                </a:solidFill>
                <a:cs typeface="Tahoma" pitchFamily="34" charset="0"/>
              </a:rPr>
              <a:t>Baccalaureate Degrees at JMU</a:t>
            </a:r>
            <a:endParaRPr lang="en-US" sz="2800">
              <a:solidFill>
                <a:schemeClr val="tx2"/>
              </a:solidFill>
            </a:endParaRPr>
          </a:p>
        </p:txBody>
      </p:sp>
      <p:grpSp>
        <p:nvGrpSpPr>
          <p:cNvPr id="28683" name="Group 171"/>
          <p:cNvGrpSpPr>
            <a:grpSpLocks/>
          </p:cNvGrpSpPr>
          <p:nvPr/>
        </p:nvGrpSpPr>
        <p:grpSpPr bwMode="auto">
          <a:xfrm>
            <a:off x="533400" y="838200"/>
            <a:ext cx="8305800" cy="76200"/>
            <a:chOff x="288" y="3984"/>
            <a:chExt cx="5232" cy="48"/>
          </a:xfrm>
        </p:grpSpPr>
        <p:sp>
          <p:nvSpPr>
            <p:cNvPr id="28684" name="Line 172"/>
            <p:cNvSpPr>
              <a:spLocks noChangeShapeType="1"/>
            </p:cNvSpPr>
            <p:nvPr/>
          </p:nvSpPr>
          <p:spPr bwMode="auto">
            <a:xfrm>
              <a:off x="288" y="3984"/>
              <a:ext cx="5088" cy="0"/>
            </a:xfrm>
            <a:prstGeom prst="line">
              <a:avLst/>
            </a:prstGeom>
            <a:noFill/>
            <a:ln w="101600">
              <a:solidFill>
                <a:srgbClr val="450084"/>
              </a:solidFill>
              <a:round/>
              <a:headEnd/>
              <a:tailEnd/>
            </a:ln>
          </p:spPr>
          <p:txBody>
            <a:bodyPr wrap="none" anchor="ctr"/>
            <a:lstStyle/>
            <a:p>
              <a:endParaRPr lang="en-US"/>
            </a:p>
          </p:txBody>
        </p:sp>
        <p:sp>
          <p:nvSpPr>
            <p:cNvPr id="28685" name="Line 173"/>
            <p:cNvSpPr>
              <a:spLocks noChangeShapeType="1"/>
            </p:cNvSpPr>
            <p:nvPr/>
          </p:nvSpPr>
          <p:spPr bwMode="auto">
            <a:xfrm>
              <a:off x="432" y="4032"/>
              <a:ext cx="5088" cy="0"/>
            </a:xfrm>
            <a:prstGeom prst="line">
              <a:avLst/>
            </a:prstGeom>
            <a:noFill/>
            <a:ln w="76200">
              <a:solidFill>
                <a:srgbClr val="C2A14D"/>
              </a:solidFill>
              <a:round/>
              <a:headEnd/>
              <a:tailEnd/>
            </a:ln>
          </p:spPr>
          <p:txBody>
            <a:bodyPr wrap="none" anchor="ctr"/>
            <a:lstStyle/>
            <a:p>
              <a:endParaRPr lang="en-US"/>
            </a:p>
          </p:txBody>
        </p:sp>
      </p:grpSp>
    </p:spTree>
  </p:cSld>
  <p:clrMapOvr>
    <a:masterClrMapping/>
  </p:clrMapOvr>
  <p:transition>
    <p:zoom/>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2 - &amp;quot;Purpose of Freshman Advising&amp;quot;&quot;/&gt;&lt;property id=&quot;20307&quot; value=&quot;294&quot;/&gt;&lt;/object&gt;&lt;object type=&quot;3&quot; unique_id=&quot;10005&quot;&gt;&lt;property id=&quot;20148&quot; value=&quot;5&quot;/&gt;&lt;property id=&quot;20300&quot; value=&quot;Slide 3 - &amp;quot;It is your responsibility as a JMU student to…&amp;quot;&quot;/&gt;&lt;property id=&quot;20307&quot; value=&quot;295&quot;/&gt;&lt;/object&gt;&lt;object type=&quot;3&quot; unique_id=&quot;10006&quot;&gt;&lt;property id=&quot;20148&quot; value=&quot;5&quot;/&gt;&lt;property id=&quot;20300&quot; value=&quot;Slide 4 - &amp;quot;Meet Your Catalog!&amp;quot;&quot;/&gt;&lt;property id=&quot;20307&quot; value=&quot;304&quot;/&gt;&lt;/object&gt;&lt;object type=&quot;3&quot; unique_id=&quot;10007&quot;&gt;&lt;property id=&quot;20148&quot; value=&quot;5&quot;/&gt;&lt;property id=&quot;20300&quot; value=&quot;Slide 5 - &amp;quot;Catalog Scavenger Hunt&amp;quot;&quot;/&gt;&lt;property id=&quot;20307&quot; value=&quot;358&quot;/&gt;&lt;/object&gt;&lt;object type=&quot;3&quot; unique_id=&quot;10008&quot;&gt;&lt;property id=&quot;20148&quot; value=&quot;5&quot;/&gt;&lt;property id=&quot;20300&quot; value=&quot;Slide 6 - &amp;quot;What is a Credit Hour?&amp;quot;&quot;/&gt;&lt;property id=&quot;20307&quot; value=&quot;335&quot;/&gt;&lt;/object&gt;&lt;object type=&quot;3&quot; unique_id=&quot;10009&quot;&gt;&lt;property id=&quot;20148&quot; value=&quot;5&quot;/&gt;&lt;property id=&quot;20300&quot; value=&quot;Slide 7 - &amp;quot;Sample Catalog Course Description -  prerequisite and corequisite&amp;quot;&quot;/&gt;&lt;property id=&quot;20307&quot; value=&quot;303&quot;/&gt;&lt;/object&gt;&lt;object type=&quot;3&quot; unique_id=&quot;10010&quot;&gt;&lt;property id=&quot;20148&quot; value=&quot;5&quot;/&gt;&lt;property id=&quot;20300&quot; value=&quot;Slide 8 - &amp;quot;James Madison University&amp;#x0D;&amp;#x0A;Graduation Requirements &amp;quot;&quot;/&gt;&lt;property id=&quot;20307&quot; value=&quot;259&quot;/&gt;&lt;/object&gt;&lt;object type=&quot;3&quot; unique_id=&quot;10011&quot;&gt;&lt;property id=&quot;20148&quot; value=&quot;5&quot;/&gt;&lt;property id=&quot;20300&quot; value=&quot;Slide 9&quot;/&gt;&lt;property id=&quot;20307&quot; value=&quot;340&quot;/&gt;&lt;/object&gt;&lt;object type=&quot;3&quot; unique_id=&quot;10012&quot;&gt;&lt;property id=&quot;20148&quot; value=&quot;5&quot;/&gt;&lt;property id=&quot;20300&quot; value=&quot;Slide 10 - &amp;quot;Cluster One: Skills for the 21st Century &amp;#x0D;&amp;#x0A;(9 Credit Hours)&amp;quot;&quot;/&gt;&lt;property id=&quot;20307&quot; value=&quot;346&quot;/&gt;&lt;/object&gt;&lt;object type=&quot;3&quot; unique_id=&quot;10013&quot;&gt;&lt;property id=&quot;20148&quot; value=&quot;5&quot;/&gt;&lt;property id=&quot;20300&quot; value=&quot;Slide 11 - &amp;quot;Cluster Two: Arts and Humanities (9 Credit Hours)&amp;quot;&quot;/&gt;&lt;property id=&quot;20307&quot; value=&quot;348&quot;/&gt;&lt;/object&gt;&lt;object type=&quot;3&quot; unique_id=&quot;10014&quot;&gt;&lt;property id=&quot;20148&quot; value=&quot;5&quot;/&gt;&lt;property id=&quot;20300&quot; value=&quot;Slide 12 - &amp;quot;Cluster Three: The Natural World (10 Credit Hours)&amp;#x0D;&amp;#x0A;Track I and Track II&amp;#x0D;&amp;#x0A;&amp;quot;&quot;/&gt;&lt;property id=&quot;20307&quot; value=&quot;349&quot;/&gt;&lt;/object&gt;&lt;object type=&quot;3&quot; unique_id=&quot;10015&quot;&gt;&lt;property id=&quot;20148&quot; value=&quot;5&quot;/&gt;&lt;property id=&quot;20300&quot; value=&quot;Slide 13 - &amp;quot;Cluster Three: The Natural World (10 Credit Hours)&amp;#x0D;&amp;#x0A;Track I, continued&amp;#x0D;&amp;#x0A;&amp;quot;&quot;/&gt;&lt;property id=&quot;20307&quot; value=&quot;350&quot;/&gt;&lt;/object&gt;&lt;object type=&quot;3&quot; unique_id=&quot;10016&quot;&gt;&lt;property id=&quot;20148&quot; value=&quot;5&quot;/&gt;&lt;property id=&quot;20300&quot; value=&quot;Slide 14 - &amp;quot;Cluster Three: The Natural World (10 Credit Hours)&amp;#x0D;&amp;#x0A;Track II&amp;#x0D;&amp;#x0A;&amp;quot;&quot;/&gt;&lt;property id=&quot;20307&quot; value=&quot;351&quot;/&gt;&lt;/object&gt;&lt;object type=&quot;3&quot; unique_id=&quot;10017&quot;&gt;&lt;property id=&quot;20148&quot; value=&quot;5&quot;/&gt;&lt;property id=&quot;20300&quot; value=&quot;Slide 15 - &amp;quot;Cluster Four: Social and Cultural Processes&amp;#x0D;&amp;#x0A; (7 Credit Hours)&amp;quot;&quot;/&gt;&lt;property id=&quot;20307&quot; value=&quot;352&quot;/&gt;&lt;/object&gt;&lt;object type=&quot;3&quot; unique_id=&quot;10018&quot;&gt;&lt;property id=&quot;20148&quot; value=&quot;5&quot;/&gt;&lt;property id=&quot;20300&quot; value=&quot;Slide 16 - &amp;quot;Cluster Five: Individuals in the Human Community &amp;#x0D;&amp;#x0A;(6 Credit Hours)&amp;#x0D;&amp;#x0A;&amp;quot;&quot;/&gt;&lt;property id=&quot;20307&quot; value=&quot;355&quot;/&gt;&lt;/object&gt;&lt;object type=&quot;3&quot; unique_id=&quot;10019&quot;&gt;&lt;property id=&quot;20148&quot; value=&quot;5&quot;/&gt;&lt;property id=&quot;20300&quot; value=&quot;Slide 17 - &amp;quot;Major Information&amp;quot;&quot;/&gt;&lt;property id=&quot;20307&quot; value=&quot;363&quot;/&gt;&lt;/object&gt;&lt;object type=&quot;3&quot; unique_id=&quot;10020&quot;&gt;&lt;property id=&quot;20148&quot; value=&quot;5&quot;/&gt;&lt;property id=&quot;20300&quot; value=&quot;Slide 18 - &amp;quot;Major information&amp;quot;&quot;/&gt;&lt;property id=&quot;20307&quot; value=&quot;310&quot;/&gt;&lt;/object&gt;&lt;object type=&quot;3&quot; unique_id=&quot;10021&quot;&gt;&lt;property id=&quot;20148&quot; value=&quot;5&quot;/&gt;&lt;property id=&quot;20300&quot; value=&quot;Slide 19 - &amp;quot;CS Mission Statement&amp;quot;&quot;/&gt;&lt;property id=&quot;20307&quot; value=&quot;364&quot;/&gt;&lt;/object&gt;&lt;object type=&quot;3&quot; unique_id=&quot;10022&quot;&gt;&lt;property id=&quot;20148&quot; value=&quot;5&quot;/&gt;&lt;property id=&quot;20300&quot; value=&quot;Slide 20 - &amp;quot;Your Program: First Year&amp;quot;&quot;/&gt;&lt;property id=&quot;20307&quot; value=&quot;359&quot;/&gt;&lt;/object&gt;&lt;object type=&quot;3&quot; unique_id=&quot;10023&quot;&gt;&lt;property id=&quot;20148&quot; value=&quot;5&quot;/&gt;&lt;property id=&quot;20300&quot; value=&quot;Slide 21 - &amp;quot;Progression Standards&amp;quot;&quot;/&gt;&lt;property id=&quot;20307&quot; value=&quot;365&quot;/&gt;&lt;/object&gt;&lt;object type=&quot;3&quot; unique_id=&quot;10024&quot;&gt;&lt;property id=&quot;20148&quot; value=&quot;5&quot;/&gt;&lt;property id=&quot;20300&quot; value=&quot;Slide 22 - &amp;quot;Second Through Fourth Years&amp;quot;&quot;/&gt;&lt;property id=&quot;20307&quot; value=&quot;360&quot;/&gt;&lt;/object&gt;&lt;object type=&quot;3&quot; unique_id=&quot;10025&quot;&gt;&lt;property id=&quot;20148&quot; value=&quot;5&quot;/&gt;&lt;property id=&quot;20300&quot; value=&quot;Slide 23 - &amp;quot;A word about Math Placement&amp;quot;&quot;/&gt;&lt;property id=&quot;20307&quot; value=&quot;361&quot;/&gt;&lt;/object&gt;&lt;object type=&quot;3&quot; unique_id=&quot;10026&quot;&gt;&lt;property id=&quot;20148&quot; value=&quot;5&quot;/&gt;&lt;property id=&quot;20300&quot; value=&quot;Slide 24 - &amp;quot;Helpful Classes to Consider&amp;quot;&quot;/&gt;&lt;property id=&quot;20307&quot; value=&quot;292&quot;/&gt;&lt;/object&gt;&lt;object type=&quot;3&quot; unique_id=&quot;10027&quot;&gt;&lt;property id=&quot;20148&quot; value=&quot;5&quot;/&gt;&lt;property id=&quot;20300&quot; value=&quot;Slide 25 - &amp;quot;Enrolling&amp;quot;&quot;/&gt;&lt;property id=&quot;20307&quot; value=&quot;362&quot;/&gt;&lt;/object&gt;&lt;object type=&quot;3&quot; unique_id=&quot;10028&quot;&gt;&lt;property id=&quot;20148&quot; value=&quot;5&quot;/&gt;&lt;property id=&quot;20300&quot; value=&quot;Slide 26 - &amp;quot;Reading the Schedule&amp;quot;&quot;/&gt;&lt;property id=&quot;20307&quot; value=&quot;316&quot;/&gt;&lt;/object&gt;&lt;object type=&quot;3&quot; unique_id=&quot;10029&quot;&gt;&lt;property id=&quot;20148&quot; value=&quot;5&quot;/&gt;&lt;property id=&quot;20300&quot; value=&quot;Slide 27&quot;/&gt;&lt;property id=&quot;20307&quot; value=&quot;338&quot;/&gt;&lt;/object&gt;&lt;object type=&quot;3&quot; unique_id=&quot;10030&quot;&gt;&lt;property id=&quot;20148&quot; value=&quot;5&quot;/&gt;&lt;property id=&quot;20300&quot; value=&quot;Slide 28 - &amp;quot;Your Schedules&amp;quot;&quot;/&gt;&lt;property id=&quot;20307&quot; value=&quot;325&quot;/&gt;&lt;/object&gt;&lt;object type=&quot;3&quot; unique_id=&quot;10031&quot;&gt;&lt;property id=&quot;20148&quot; value=&quot;5&quot;/&gt;&lt;property id=&quot;20300&quot; value=&quot;Slide 29 - &amp;quot;Individual Meetings&amp;quot;&quot;/&gt;&lt;property id=&quot;20307&quot; value=&quot;328&quot;/&gt;&lt;/object&gt;&lt;object type=&quot;3&quot; unique_id=&quot;10032&quot;&gt;&lt;property id=&quot;20148&quot; value=&quot;5&quot;/&gt;&lt;property id=&quot;20300&quot; value=&quot;Slide 30 - &amp;quot;Individual Meetings&amp;quot;&quot;/&gt;&lt;property id=&quot;20307&quot; value=&quot;354&quot;/&gt;&lt;/object&gt;&lt;object type=&quot;3&quot; unique_id=&quot;10033&quot;&gt;&lt;property id=&quot;20148&quot; value=&quot;5&quot;/&gt;&lt;property id=&quot;20300&quot; value=&quot;Slide 31 - &amp;quot;Disabilities or other needed help services&amp;quot;&quot;/&gt;&lt;property id=&quot;20307&quot; value=&quot;283&quot;/&gt;&lt;/object&gt;&lt;object type=&quot;3&quot; unique_id=&quot;10034&quot;&gt;&lt;property id=&quot;20148&quot; value=&quot;5&quot;/&gt;&lt;property id=&quot;20300&quot; value=&quot;Slide 32 - &amp;quot;What happens next?&amp;#x0D;&amp;#x0A;&amp;quot;&quot;/&gt;&lt;property id=&quot;20307&quot; value=&quot;312&quot;/&gt;&lt;/object&gt;&lt;object type=&quot;3&quot; unique_id=&quot;10035&quot;&gt;&lt;property id=&quot;20148&quot; value=&quot;5&quot;/&gt;&lt;property id=&quot;20300&quot; value=&quot;Slide 33 - &amp;quot;Holds and To Do List&amp;quot;&quot;/&gt;&lt;property id=&quot;20307&quot; value=&quot;345&quot;/&gt;&lt;/object&gt;&lt;object type=&quot;3&quot; unique_id=&quot;10036&quot;&gt;&lt;property id=&quot;20148&quot; value=&quot;5&quot;/&gt;&lt;property id=&quot;20300&quot; value=&quot;Slide 34 - &amp;quot;&amp;#x0D;&amp;#x0A;Your first assignment @JMU&amp;#x0D;&amp;#x0A;&amp;quot;&quot;/&gt;&lt;property id=&quot;20307&quot; value=&quot;357&quot;/&gt;&lt;/object&gt;&lt;object type=&quot;3&quot; unique_id=&quot;10037&quot;&gt;&lt;property id=&quot;20148&quot; value=&quot;5&quot;/&gt;&lt;property id=&quot;20300&quot; value=&quot;Slide 35 - &amp;quot;ECAMPUS TUTORIAL&amp;quot;&quot;/&gt;&lt;property id=&quot;20307&quot; value=&quot;308&quot;/&gt;&lt;/object&gt;&lt;object type=&quot;3&quot; unique_id=&quot;10182&quot;&gt;&lt;property id=&quot;20148&quot; value=&quot;5&quot;/&gt;&lt;property id=&quot;20300&quot; value=&quot;Slide 1 - &amp;quot;Welcome to Summer Springboard @ JMU&amp;quot;&quot;/&gt;&lt;property id=&quot;20307&quot; value=&quot;366&quot;/&gt;&lt;/object&gt;&lt;/object&gt;&lt;/object&gt;&lt;/database&gt;"/>
  <p:tag name="SECTOMILLISECCONVERTED" val="1"/>
</p:tagLst>
</file>

<file path=ppt/theme/theme1.xml><?xml version="1.0" encoding="utf-8"?>
<a:theme xmlns:a="http://schemas.openxmlformats.org/drawingml/2006/main" name="SumOrient">
  <a:themeElements>
    <a:clrScheme name="SumOrient 7">
      <a:dk1>
        <a:srgbClr val="000000"/>
      </a:dk1>
      <a:lt1>
        <a:srgbClr val="FFFFFF"/>
      </a:lt1>
      <a:dk2>
        <a:srgbClr val="450084"/>
      </a:dk2>
      <a:lt2>
        <a:srgbClr val="C2A14D"/>
      </a:lt2>
      <a:accent1>
        <a:srgbClr val="A037FF"/>
      </a:accent1>
      <a:accent2>
        <a:srgbClr val="3366CC"/>
      </a:accent2>
      <a:accent3>
        <a:srgbClr val="FFFFFF"/>
      </a:accent3>
      <a:accent4>
        <a:srgbClr val="000000"/>
      </a:accent4>
      <a:accent5>
        <a:srgbClr val="CDAEFF"/>
      </a:accent5>
      <a:accent6>
        <a:srgbClr val="2D5CB9"/>
      </a:accent6>
      <a:hlink>
        <a:srgbClr val="450084"/>
      </a:hlink>
      <a:folHlink>
        <a:srgbClr val="C2A14D"/>
      </a:folHlink>
    </a:clrScheme>
    <a:fontScheme name="SumOrient">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umOrient 1">
        <a:dk1>
          <a:srgbClr val="5490A8"/>
        </a:dk1>
        <a:lt1>
          <a:srgbClr val="DDDDDD"/>
        </a:lt1>
        <a:dk2>
          <a:srgbClr val="00172E"/>
        </a:dk2>
        <a:lt2>
          <a:srgbClr val="CCECFF"/>
        </a:lt2>
        <a:accent1>
          <a:srgbClr val="0099CC"/>
        </a:accent1>
        <a:accent2>
          <a:srgbClr val="3366CC"/>
        </a:accent2>
        <a:accent3>
          <a:srgbClr val="AAABAD"/>
        </a:accent3>
        <a:accent4>
          <a:srgbClr val="BDBDBD"/>
        </a:accent4>
        <a:accent5>
          <a:srgbClr val="AACAE2"/>
        </a:accent5>
        <a:accent6>
          <a:srgbClr val="2D5CB9"/>
        </a:accent6>
        <a:hlink>
          <a:srgbClr val="99CCFF"/>
        </a:hlink>
        <a:folHlink>
          <a:srgbClr val="E1E1B7"/>
        </a:folHlink>
      </a:clrScheme>
      <a:clrMap bg1="dk2" tx1="lt1" bg2="dk1" tx2="lt2" accent1="accent1" accent2="accent2" accent3="accent3" accent4="accent4" accent5="accent5" accent6="accent6" hlink="hlink" folHlink="folHlink"/>
    </a:extraClrScheme>
    <a:extraClrScheme>
      <a:clrScheme name="SumOrient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clrMap bg1="lt1" tx1="dk1" bg2="lt2" tx2="dk2" accent1="accent1" accent2="accent2" accent3="accent3" accent4="accent4" accent5="accent5" accent6="accent6" hlink="hlink" folHlink="folHlink"/>
    </a:extraClrScheme>
    <a:extraClrScheme>
      <a:clrScheme name="SumOrien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umOrient 4">
        <a:dk1>
          <a:srgbClr val="000000"/>
        </a:dk1>
        <a:lt1>
          <a:srgbClr val="FFFFFF"/>
        </a:lt1>
        <a:dk2>
          <a:srgbClr val="666633"/>
        </a:dk2>
        <a:lt2>
          <a:srgbClr val="908A6C"/>
        </a:lt2>
        <a:accent1>
          <a:srgbClr val="808000"/>
        </a:accent1>
        <a:accent2>
          <a:srgbClr val="996633"/>
        </a:accent2>
        <a:accent3>
          <a:srgbClr val="FFFFFF"/>
        </a:accent3>
        <a:accent4>
          <a:srgbClr val="000000"/>
        </a:accent4>
        <a:accent5>
          <a:srgbClr val="C0C0AA"/>
        </a:accent5>
        <a:accent6>
          <a:srgbClr val="8A5C2D"/>
        </a:accent6>
        <a:hlink>
          <a:srgbClr val="CCCC00"/>
        </a:hlink>
        <a:folHlink>
          <a:srgbClr val="D6DEB2"/>
        </a:folHlink>
      </a:clrScheme>
      <a:clrMap bg1="lt1" tx1="dk1" bg2="lt2" tx2="dk2" accent1="accent1" accent2="accent2" accent3="accent3" accent4="accent4" accent5="accent5" accent6="accent6" hlink="hlink" folHlink="folHlink"/>
    </a:extraClrScheme>
    <a:extraClrScheme>
      <a:clrScheme name="SumOrient 5">
        <a:dk1>
          <a:srgbClr val="000000"/>
        </a:dk1>
        <a:lt1>
          <a:srgbClr val="FFFFFF"/>
        </a:lt1>
        <a:dk2>
          <a:srgbClr val="181848"/>
        </a:dk2>
        <a:lt2>
          <a:srgbClr val="656F97"/>
        </a:lt2>
        <a:accent1>
          <a:srgbClr val="6666FF"/>
        </a:accent1>
        <a:accent2>
          <a:srgbClr val="333399"/>
        </a:accent2>
        <a:accent3>
          <a:srgbClr val="FFFFFF"/>
        </a:accent3>
        <a:accent4>
          <a:srgbClr val="000000"/>
        </a:accent4>
        <a:accent5>
          <a:srgbClr val="B8B8FF"/>
        </a:accent5>
        <a:accent6>
          <a:srgbClr val="2D2D8A"/>
        </a:accent6>
        <a:hlink>
          <a:srgbClr val="9A9ABC"/>
        </a:hlink>
        <a:folHlink>
          <a:srgbClr val="D2B6CE"/>
        </a:folHlink>
      </a:clrScheme>
      <a:clrMap bg1="lt1" tx1="dk1" bg2="lt2" tx2="dk2" accent1="accent1" accent2="accent2" accent3="accent3" accent4="accent4" accent5="accent5" accent6="accent6" hlink="hlink" folHlink="folHlink"/>
    </a:extraClrScheme>
    <a:extraClrScheme>
      <a:clrScheme name="SumOrient 6">
        <a:dk1>
          <a:srgbClr val="CC0066"/>
        </a:dk1>
        <a:lt1>
          <a:srgbClr val="FFFFFF"/>
        </a:lt1>
        <a:dk2>
          <a:srgbClr val="000000"/>
        </a:dk2>
        <a:lt2>
          <a:srgbClr val="CC0099"/>
        </a:lt2>
        <a:accent1>
          <a:srgbClr val="FF9900"/>
        </a:accent1>
        <a:accent2>
          <a:srgbClr val="CC6600"/>
        </a:accent2>
        <a:accent3>
          <a:srgbClr val="AAAAAA"/>
        </a:accent3>
        <a:accent4>
          <a:srgbClr val="DADADA"/>
        </a:accent4>
        <a:accent5>
          <a:srgbClr val="FFCAAA"/>
        </a:accent5>
        <a:accent6>
          <a:srgbClr val="B95C00"/>
        </a:accent6>
        <a:hlink>
          <a:srgbClr val="009900"/>
        </a:hlink>
        <a:folHlink>
          <a:srgbClr val="A50021"/>
        </a:folHlink>
      </a:clrScheme>
      <a:clrMap bg1="dk2" tx1="lt1" bg2="dk1" tx2="lt2" accent1="accent1" accent2="accent2" accent3="accent3" accent4="accent4" accent5="accent5" accent6="accent6" hlink="hlink" folHlink="folHlink"/>
    </a:extraClrScheme>
    <a:extraClrScheme>
      <a:clrScheme name="SumOrient 7">
        <a:dk1>
          <a:srgbClr val="000000"/>
        </a:dk1>
        <a:lt1>
          <a:srgbClr val="FFFFFF"/>
        </a:lt1>
        <a:dk2>
          <a:srgbClr val="450084"/>
        </a:dk2>
        <a:lt2>
          <a:srgbClr val="C2A14D"/>
        </a:lt2>
        <a:accent1>
          <a:srgbClr val="A037FF"/>
        </a:accent1>
        <a:accent2>
          <a:srgbClr val="3366CC"/>
        </a:accent2>
        <a:accent3>
          <a:srgbClr val="FFFFFF"/>
        </a:accent3>
        <a:accent4>
          <a:srgbClr val="000000"/>
        </a:accent4>
        <a:accent5>
          <a:srgbClr val="CDAEFF"/>
        </a:accent5>
        <a:accent6>
          <a:srgbClr val="2D5CB9"/>
        </a:accent6>
        <a:hlink>
          <a:srgbClr val="450084"/>
        </a:hlink>
        <a:folHlink>
          <a:srgbClr val="C2A14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G:\Documents and Settings\nancy\Application Data\Microsoft\Templates\SumOrient.pot</Template>
  <TotalTime>3381</TotalTime>
  <Words>4356</Words>
  <Application>Microsoft Macintosh PowerPoint</Application>
  <PresentationFormat>On-screen Show (4:3)</PresentationFormat>
  <Paragraphs>566</Paragraphs>
  <Slides>39</Slides>
  <Notes>16</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39</vt:i4>
      </vt:variant>
    </vt:vector>
  </HeadingPairs>
  <TitlesOfParts>
    <vt:vector size="41" baseType="lpstr">
      <vt:lpstr>SumOrient</vt:lpstr>
      <vt:lpstr>Worksheet</vt:lpstr>
      <vt:lpstr>Welcome to Summer Springboard @ JMU</vt:lpstr>
      <vt:lpstr>Purpose of Freshman Advising</vt:lpstr>
      <vt:lpstr>It is your responsibility as a JMU student to…</vt:lpstr>
      <vt:lpstr>Meet Your Catalog!</vt:lpstr>
      <vt:lpstr>Catalog Scavenger Hunt</vt:lpstr>
      <vt:lpstr>What is a Credit Hour?</vt:lpstr>
      <vt:lpstr>Sample Catalog Course Description -  prerequisite and corequisite</vt:lpstr>
      <vt:lpstr>James Madison University Graduation Requirements </vt:lpstr>
      <vt:lpstr>Slide 9</vt:lpstr>
      <vt:lpstr>AP/Grade/Classification</vt:lpstr>
      <vt:lpstr>Major Information</vt:lpstr>
      <vt:lpstr>Major information</vt:lpstr>
      <vt:lpstr>CS Mission Statement</vt:lpstr>
      <vt:lpstr>Your Program: First Year</vt:lpstr>
      <vt:lpstr>Progression Standards</vt:lpstr>
      <vt:lpstr>Second Through Fourth Years</vt:lpstr>
      <vt:lpstr>A word about Math Placement</vt:lpstr>
      <vt:lpstr>Enrolling</vt:lpstr>
      <vt:lpstr>Reading the Schedule</vt:lpstr>
      <vt:lpstr>Slide 20</vt:lpstr>
      <vt:lpstr>Helpful Classes to Consider</vt:lpstr>
      <vt:lpstr>Individual Meetings</vt:lpstr>
      <vt:lpstr>Individual Meetings</vt:lpstr>
      <vt:lpstr>Disabilities or other needed help services</vt:lpstr>
      <vt:lpstr>Slide 25</vt:lpstr>
      <vt:lpstr>What happens next? </vt:lpstr>
      <vt:lpstr>Holds and To Do List</vt:lpstr>
      <vt:lpstr> Your first assignment @JMU </vt:lpstr>
      <vt:lpstr>General Education Questions?</vt:lpstr>
      <vt:lpstr>Note about limited availability</vt:lpstr>
      <vt:lpstr>Tasks now</vt:lpstr>
      <vt:lpstr>Cluster One: Skills for the 21st Century  (9 Credit Hours)</vt:lpstr>
      <vt:lpstr>Cluster Two: Arts and Humanities (9 Credit Hours)</vt:lpstr>
      <vt:lpstr>Cluster Three: The Natural World (10 Credit Hours) Track I and Track II </vt:lpstr>
      <vt:lpstr>Cluster Three: The Natural World (10 Credit Hours) Track I, continued </vt:lpstr>
      <vt:lpstr>Cluster Three: The Natural World (10 Credit Hours) Track II </vt:lpstr>
      <vt:lpstr>Cluster Four: Social and Cultural Processes  (7 Credit Hours)</vt:lpstr>
      <vt:lpstr>Cluster Five: Individuals in the Human Community  (6 Credit Hours) </vt:lpstr>
      <vt:lpstr>ECAMPUS TUTORIAL</vt:lpstr>
    </vt:vector>
  </TitlesOfParts>
  <Company>James Madison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ALB</dc:creator>
  <cp:lastModifiedBy>nancy harris</cp:lastModifiedBy>
  <cp:revision>371</cp:revision>
  <cp:lastPrinted>2001-06-06T17:49:08Z</cp:lastPrinted>
  <dcterms:created xsi:type="dcterms:W3CDTF">2010-06-30T13:51:33Z</dcterms:created>
  <dcterms:modified xsi:type="dcterms:W3CDTF">2010-06-30T14:11:41Z</dcterms:modified>
</cp:coreProperties>
</file>