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s/slide27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Default Extension="emf" ContentType="image/x-emf"/>
  <Override PartName="/ppt/slides/slide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0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Default Extension="doc" ContentType="application/msword"/>
  <Override PartName="/ppt/notesSlides/notesSlide2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4008" r:id="rId1"/>
    <p:sldMasterId id="2147484024" r:id="rId2"/>
  </p:sldMasterIdLst>
  <p:notesMasterIdLst>
    <p:notesMasterId r:id="rId37"/>
  </p:notesMasterIdLst>
  <p:sldIdLst>
    <p:sldId id="256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289" r:id="rId12"/>
    <p:sldId id="278" r:id="rId13"/>
    <p:sldId id="261" r:id="rId14"/>
    <p:sldId id="262" r:id="rId15"/>
    <p:sldId id="293" r:id="rId16"/>
    <p:sldId id="322" r:id="rId17"/>
    <p:sldId id="321" r:id="rId18"/>
    <p:sldId id="281" r:id="rId19"/>
    <p:sldId id="325" r:id="rId20"/>
    <p:sldId id="326" r:id="rId21"/>
    <p:sldId id="264" r:id="rId22"/>
    <p:sldId id="263" r:id="rId23"/>
    <p:sldId id="266" r:id="rId24"/>
    <p:sldId id="271" r:id="rId25"/>
    <p:sldId id="327" r:id="rId26"/>
    <p:sldId id="272" r:id="rId27"/>
    <p:sldId id="291" r:id="rId28"/>
    <p:sldId id="296" r:id="rId29"/>
    <p:sldId id="297" r:id="rId30"/>
    <p:sldId id="309" r:id="rId31"/>
    <p:sldId id="301" r:id="rId32"/>
    <p:sldId id="302" r:id="rId33"/>
    <p:sldId id="306" r:id="rId34"/>
    <p:sldId id="300" r:id="rId35"/>
    <p:sldId id="304" r:id="rId36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3307" autoAdjust="0"/>
    <p:restoredTop sz="94660"/>
  </p:normalViewPr>
  <p:slideViewPr>
    <p:cSldViewPr>
      <p:cViewPr>
        <p:scale>
          <a:sx n="80" d="100"/>
          <a:sy n="80" d="100"/>
        </p:scale>
        <p:origin x="-4000" y="-4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80E2CC6-1ACF-42DA-9E3B-446614BD7183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47BC20-3E79-48A6-8379-FFC73AE77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AF1102-FC11-44F5-9042-1DA2818F079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758893A-C2A3-4C80-94C0-1F1F059B5A8A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47BC20-3E79-48A6-8379-FFC73AE77F5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24F6C-033B-4B98-9428-BCC789E7E499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73C18-95A9-4645-8233-A4CD8E2010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E2143-BF89-4406-AB48-F4C173EB45B0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5692B-8961-442D-ACD6-A3FC7F7FB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4"/>
            <a:ext cx="1543050" cy="69490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4"/>
            <a:ext cx="4514850" cy="69490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3B69-9993-4FBF-947B-619ADF9285BD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53248-6C0D-4DB8-9324-910C7DE9C5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D637BC2-B8C4-450C-8693-219B99B0D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EA36B8D-A841-4FE3-9613-44CC2D4EEE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20"/>
            <a:ext cx="5829300" cy="2012949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A53BF89-940D-4334-BD16-7DA756EEE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4812171-6EB5-4087-92AF-10F17FD4C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70" y="2479678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1" y="3352801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352801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3BA5BF2-901A-4B34-A220-3F3294642D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8ED33A0-0FFF-4193-9D4E-3C80EBB064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FBFEA32-9FBE-4F44-9040-0D417CF00F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8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6A5C0A0-706F-404C-8A28-BB6E3069E3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A941D-45AC-4621-ADFC-F91BBB8AF9A7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A29FE-5AD0-458F-B9A9-CB1C1DF06C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2374900" y="1477963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6002339" y="7146926"/>
            <a:ext cx="117475" cy="2063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7938" y="7754938"/>
            <a:ext cx="6873876" cy="13890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3286126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30"/>
            <a:ext cx="1659636" cy="211016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665"/>
            <a:ext cx="457200" cy="48577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AD51A9C-4DE9-4B2D-93CD-125AB55BEB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61AF8C5-66D3-4231-A789-8DEE59C680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4"/>
            <a:ext cx="1543050" cy="69490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4"/>
            <a:ext cx="4514850" cy="69490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EF800D8-971A-4553-9A04-8D23CA9EF8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20"/>
            <a:ext cx="5829300" cy="2012949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2A763-297F-4388-91A2-BFF43D901C95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F184B-8DBB-4EE2-87E3-AAFFE4D1E6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5FA8-9A3E-4A38-832E-A1C5D48DC452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87A51-CF0B-4134-819F-50D6B05D90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70" y="2479678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1" y="3352801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352801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340CE-26CD-4047-96CF-482EAC9DC3A8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395C6-3F77-4077-AB9F-1077CA7BDE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ABB0F-63C0-48D8-9712-715D43CB63F2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488DC-046D-48BF-B54F-CFDD2D7C1C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627EC-3393-4D5D-AA38-7B87D8AF54D5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78144-22F6-4CC9-B648-73E1F7CE34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8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A385A-71B3-4CB2-B1CE-4D7DF4BD7263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152A-F314-4691-A9D4-E1CDC809E5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2374900" y="1477963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6002339" y="7146926"/>
            <a:ext cx="117475" cy="2063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7938" y="7754938"/>
            <a:ext cx="6873876" cy="13890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3286126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30"/>
            <a:ext cx="1659636" cy="211016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C823-F31A-4BF3-9108-40A8AF83F865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665"/>
            <a:ext cx="457200" cy="485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E51FC-9708-401F-A7A0-1C024F3CEB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938" y="-9524"/>
            <a:ext cx="6873876" cy="13890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6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148" name="Title Placeholder 8"/>
          <p:cNvSpPr>
            <a:spLocks noGrp="1"/>
          </p:cNvSpPr>
          <p:nvPr>
            <p:ph type="title"/>
          </p:nvPr>
        </p:nvSpPr>
        <p:spPr bwMode="auto">
          <a:xfrm>
            <a:off x="342900" y="9382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42900" y="2581275"/>
            <a:ext cx="6172200" cy="585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665"/>
            <a:ext cx="16002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2B29C8-24B0-4184-9133-BDCC2746B20B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665"/>
            <a:ext cx="25146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665"/>
            <a:ext cx="5715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B2DDAE-618A-44B5-9904-4F1A7F9B7D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6153" name="Group 1"/>
          <p:cNvGrpSpPr>
            <a:grpSpLocks/>
          </p:cNvGrpSpPr>
          <p:nvPr/>
        </p:nvGrpSpPr>
        <p:grpSpPr bwMode="auto">
          <a:xfrm>
            <a:off x="-14288" y="269875"/>
            <a:ext cx="6884988" cy="86518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8" r:id="rId9"/>
    <p:sldLayoutId id="2147484095" r:id="rId10"/>
    <p:sldLayoutId id="21474840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938" y="-9524"/>
            <a:ext cx="6873876" cy="13890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6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172" name="Title Placeholder 8"/>
          <p:cNvSpPr>
            <a:spLocks noGrp="1"/>
          </p:cNvSpPr>
          <p:nvPr>
            <p:ph type="title"/>
          </p:nvPr>
        </p:nvSpPr>
        <p:spPr bwMode="auto">
          <a:xfrm>
            <a:off x="342900" y="9382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42900" y="2581275"/>
            <a:ext cx="6172200" cy="585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665"/>
            <a:ext cx="16002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435EF4-E5DC-45C4-B3AB-53F99BCE8597}" type="datetimeFigureOut">
              <a:rPr lang="en-US"/>
              <a:pPr>
                <a:defRPr/>
              </a:pPr>
              <a:t>8/26/10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665"/>
            <a:ext cx="25146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665"/>
            <a:ext cx="5715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A301B6-DD70-4801-85F9-3762D99750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7177" name="Group 1"/>
          <p:cNvGrpSpPr>
            <a:grpSpLocks/>
          </p:cNvGrpSpPr>
          <p:nvPr/>
        </p:nvGrpSpPr>
        <p:grpSpPr bwMode="auto">
          <a:xfrm>
            <a:off x="-14288" y="269875"/>
            <a:ext cx="6884988" cy="86518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102" r:id="rId4"/>
    <p:sldLayoutId id="2147484103" r:id="rId5"/>
    <p:sldLayoutId id="2147484104" r:id="rId6"/>
    <p:sldLayoutId id="2147484105" r:id="rId7"/>
    <p:sldLayoutId id="2147484106" r:id="rId8"/>
    <p:sldLayoutId id="2147484107" r:id="rId9"/>
    <p:sldLayoutId id="2147484108" r:id="rId10"/>
    <p:sldLayoutId id="2147484109" r:id="rId11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harrisnl@jmu.edu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Word_97_-_2004_Document1.doc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file://localhost/Users/harrisnl/Documents/Data/Advising/Advising2010/parkingmap-July2010.pdf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jmu.edu/cap/academic_advising/index.htm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www.jmu.edu/honor/test.shtml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www.jmu.edu/jmuweb/student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1787 Orientation</a:t>
            </a:r>
            <a:endParaRPr lang="en-US" dirty="0"/>
          </a:p>
        </p:txBody>
      </p:sp>
      <p:sp>
        <p:nvSpPr>
          <p:cNvPr id="21507" name="Subtitle 2"/>
          <p:cNvSpPr>
            <a:spLocks noGrp="1"/>
          </p:cNvSpPr>
          <p:nvPr>
            <p:ph type="subTitle" idx="1"/>
          </p:nvPr>
        </p:nvSpPr>
        <p:spPr>
          <a:xfrm>
            <a:off x="400051" y="4305300"/>
            <a:ext cx="5891213" cy="2336800"/>
          </a:xfrm>
        </p:spPr>
        <p:txBody>
          <a:bodyPr/>
          <a:lstStyle/>
          <a:p>
            <a:pPr marR="0" eaLnBrk="1" hangingPunct="1"/>
            <a:r>
              <a:rPr lang="en-US" dirty="0" smtClean="0"/>
              <a:t>Advising Session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42900" y="938213"/>
            <a:ext cx="6172200" cy="890587"/>
          </a:xfrm>
        </p:spPr>
        <p:txBody>
          <a:bodyPr/>
          <a:lstStyle/>
          <a:p>
            <a:pPr eaLnBrk="1" hangingPunct="1"/>
            <a:r>
              <a:rPr lang="en-US" dirty="0" smtClean="0"/>
              <a:t>Our Communication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42900" y="2057401"/>
            <a:ext cx="6172200" cy="6375400"/>
          </a:xfrm>
        </p:spPr>
        <p:txBody>
          <a:bodyPr/>
          <a:lstStyle/>
          <a:p>
            <a:pPr eaLnBrk="1" hangingPunct="1"/>
            <a:r>
              <a:rPr lang="en-US" dirty="0" smtClean="0"/>
              <a:t>My contact information: </a:t>
            </a:r>
            <a:r>
              <a:rPr lang="en-US" dirty="0" smtClean="0"/>
              <a:t> Nancy Harris, </a:t>
            </a:r>
            <a:r>
              <a:rPr lang="en-US" dirty="0" smtClean="0">
                <a:hlinkClick r:id="rId3"/>
              </a:rPr>
              <a:t>harrisnl@jmu.edu</a:t>
            </a:r>
            <a:r>
              <a:rPr lang="en-US" dirty="0" smtClean="0"/>
              <a:t>, ISAT/CS 217, AIM: harrisnl55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Best way(s) to contact </a:t>
            </a:r>
            <a:r>
              <a:rPr lang="en-US" dirty="0" smtClean="0"/>
              <a:t>me are e-mail (from your JMU account) and AIM</a:t>
            </a:r>
          </a:p>
          <a:p>
            <a:pPr eaLnBrk="1" hangingPunct="1"/>
            <a:r>
              <a:rPr lang="en-US" dirty="0" smtClean="0"/>
              <a:t>Responses, generally during the day within a few hours. Generally not between 11pm and 7am</a:t>
            </a:r>
          </a:p>
          <a:p>
            <a:pPr eaLnBrk="1" hangingPunct="1"/>
            <a:r>
              <a:rPr lang="en-US" dirty="0" smtClean="0"/>
              <a:t>I will e-mail you with important information so don’t just ignore e-mail.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Office hours: M/W/F 10-11am and M/T 2-3pm.</a:t>
            </a:r>
          </a:p>
          <a:p>
            <a:pPr eaLnBrk="1" hangingPunct="1"/>
            <a:r>
              <a:rPr lang="en-US" dirty="0" smtClean="0"/>
              <a:t>First week, most of the afternoon from 1-5pm.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Changing Your Major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>
              <a:latin typeface="Verdana" pitchFamily="34" charset="0"/>
            </a:endParaRP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Let me know during this session if you want to change your major, and I will turn it in so that the change will be made.  You may need to change your schedule.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400" dirty="0" smtClean="0"/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400" u="sng" dirty="0" smtClean="0"/>
              <a:t>AFTER August 26: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After August 26, see me to change your major or to add a 2</a:t>
            </a:r>
            <a:r>
              <a:rPr lang="en-US" sz="3400" baseline="30000" dirty="0" smtClean="0"/>
              <a:t>nd</a:t>
            </a:r>
            <a:r>
              <a:rPr lang="en-US" sz="3400" dirty="0" smtClean="0"/>
              <a:t> major or minor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400" dirty="0" smtClean="0"/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Some departments have additional requirements or deadlines for declaring-check with the department.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Cluster One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Cluster 1 Courses must be completed by the end of your first year-you should be in at least one Cluster One course this semester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You will be preregistered into the remaining Cluster One courses in the spring semester</a:t>
            </a:r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dirty="0" smtClean="0"/>
              <a:t>Technology Competency Tests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(remember, can only be taken in Ashby lab, which is on the Quad)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6172200" cy="1524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Technology Competency Tests</a:t>
            </a: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42900" y="2743200"/>
            <a:ext cx="6172200" cy="56896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Tx/>
              <a:buChar char="•"/>
            </a:pPr>
            <a:r>
              <a:rPr lang="en-US" sz="2000" u="sng" dirty="0" smtClean="0"/>
              <a:t>Required</a:t>
            </a:r>
            <a:r>
              <a:rPr lang="en-US" sz="2000" dirty="0" smtClean="0"/>
              <a:t> component of Cluster One.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Tx/>
              <a:buChar char="•"/>
            </a:pPr>
            <a:r>
              <a:rPr lang="en-US" sz="2000" b="1" dirty="0" smtClean="0"/>
              <a:t>Tech Level I</a:t>
            </a:r>
            <a:r>
              <a:rPr lang="en-US" sz="2000" dirty="0" smtClean="0"/>
              <a:t>: Basic Competency is designed to build your competency in 3 areas: Word, PowerPoint, and Excel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Tx/>
              <a:buChar char="•"/>
            </a:pPr>
            <a:r>
              <a:rPr lang="en-US" sz="2000" dirty="0" smtClean="0"/>
              <a:t>Must take Tech Level I and pass all 3 components by </a:t>
            </a:r>
            <a:r>
              <a:rPr lang="en-US" sz="2000" u="sng" dirty="0" smtClean="0"/>
              <a:t>November 19, 2010</a:t>
            </a:r>
            <a:r>
              <a:rPr lang="en-US" sz="2000" dirty="0" smtClean="0"/>
              <a:t>.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Tx/>
              <a:buChar char="•"/>
            </a:pPr>
            <a:r>
              <a:rPr lang="en-US" sz="2000" b="1" dirty="0" smtClean="0"/>
              <a:t>Information Seeking Skills Test (ISST)</a:t>
            </a:r>
            <a:r>
              <a:rPr lang="en-US" sz="2000" dirty="0" smtClean="0"/>
              <a:t> covers knowledge of, and skills in information retrieval, electronic databases, and the use of the Internet.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Tx/>
              <a:buChar char="•"/>
            </a:pPr>
            <a:r>
              <a:rPr lang="en-US" sz="2000" dirty="0" smtClean="0"/>
              <a:t>Must take ISST and pass by </a:t>
            </a:r>
            <a:r>
              <a:rPr lang="en-US" sz="2000" u="sng" dirty="0" smtClean="0"/>
              <a:t>April 22, 2011</a:t>
            </a:r>
            <a:r>
              <a:rPr lang="en-US" sz="2000" dirty="0" smtClean="0"/>
              <a:t>.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Tx/>
              <a:buChar char="•"/>
            </a:pPr>
            <a:r>
              <a:rPr lang="en-US" sz="2000" b="1" u="sng" dirty="0" smtClean="0"/>
              <a:t>Ashby Lab hours: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</a:pPr>
            <a:r>
              <a:rPr lang="en-US" sz="2000" dirty="0" smtClean="0"/>
              <a:t>  Hours posted on the door to the lab and on GenEd website under Info. Literacy tests.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33400" y="304801"/>
            <a:ext cx="6096000" cy="849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3200400" algn="l"/>
              </a:tabLst>
            </a:pPr>
            <a:endParaRPr lang="en-US" sz="1200" b="1" dirty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200400" algn="l"/>
              </a:tabLst>
            </a:pPr>
            <a:endParaRPr lang="en-US" sz="1200" b="1" dirty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200400" algn="l"/>
              </a:tabLst>
            </a:pPr>
            <a:r>
              <a:rPr lang="en-US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Fall </a:t>
            </a:r>
            <a:r>
              <a:rPr lang="en-US" b="1" dirty="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2010 </a:t>
            </a:r>
            <a:r>
              <a:rPr lang="en-US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Dates and Deadlines</a:t>
            </a:r>
          </a:p>
          <a:p>
            <a:pPr algn="ctr" eaLnBrk="0" hangingPunct="0">
              <a:tabLst>
                <a:tab pos="3200400" algn="l"/>
              </a:tabLst>
            </a:pPr>
            <a:endParaRPr lang="en-US" sz="12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endParaRPr lang="en-US" sz="12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Classes Begin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Semester/First Block	Monday, August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30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Second Block	Monday, October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18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 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End of Drop Period: "W" Grade will apply after this date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Semester/First Block 	Tuesday, September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7 by 5pm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Second Block                          	Monday, October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25 by 5pm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End of Add Period: Instructor/Dept. Head Signatures required after this date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Semester/First Block	Tuesday, September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7 by 5pm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Second Block                             	Monday, October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25 by 5pm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</a:rPr>
              <a:t>Last Day to Add a Class with 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Signatures-come to Reg. Ser. by 5pm</a:t>
            </a:r>
            <a:endParaRPr lang="en-US" sz="1200" b="1" dirty="0">
              <a:solidFill>
                <a:srgbClr val="000000"/>
              </a:solidFill>
              <a:latin typeface="Verdana" pitchFamily="34" charset="0"/>
            </a:endParaRPr>
          </a:p>
          <a:p>
            <a:pPr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</a:rPr>
              <a:t>          Semester/First Block                    Thursday, September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</a:rPr>
              <a:t>16</a:t>
            </a:r>
            <a:endParaRPr lang="en-US" sz="1200" dirty="0">
              <a:solidFill>
                <a:srgbClr val="000000"/>
              </a:solidFill>
              <a:latin typeface="Verdana" pitchFamily="34" charset="0"/>
            </a:endParaRPr>
          </a:p>
          <a:p>
            <a:pPr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</a:rPr>
              <a:t>          Second Block                               Monday, November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</a:rPr>
              <a:t>3</a:t>
            </a:r>
            <a:endParaRPr lang="en-US" sz="1200" dirty="0">
              <a:solidFill>
                <a:srgbClr val="000000"/>
              </a:solidFill>
              <a:latin typeface="Verdana" pitchFamily="34" charset="0"/>
            </a:endParaRPr>
          </a:p>
          <a:p>
            <a:pPr eaLnBrk="0" hangingPunct="0">
              <a:tabLst>
                <a:tab pos="3200400" algn="l"/>
              </a:tabLst>
            </a:pPr>
            <a:endParaRPr lang="en-US" sz="12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Tuition Refund Deadline for Withdrawal from the University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(must withdraw from all classes to be eligible)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 </a:t>
            </a: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Semester/First Block	</a:t>
            </a: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Friday, September 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17</a:t>
            </a:r>
            <a:endParaRPr lang="en-US" sz="12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  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Deadline for withdrawing with “W” grade from a class or changing course credit options </a:t>
            </a:r>
            <a:r>
              <a:rPr lang="en-US" sz="1200" i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(Course withdrawals or credit option changes such as repeat forgive will not be processed after the end of the course adjustment period)</a:t>
            </a:r>
            <a:endParaRPr lang="en-US" sz="1200" b="1" dirty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Semester                              	</a:t>
            </a: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Thursday, October 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28</a:t>
            </a:r>
            <a:endParaRPr lang="en-US" sz="12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First Block                               	Tuesday, September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28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Second Block                              	Thursday, November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18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 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Classes End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Semester/Second Block          	Friday, December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10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First Block                               	Friday, October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15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 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Final Examination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Semester                                 	December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11-17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First Block                                  	Last Class Meeting</a:t>
            </a:r>
          </a:p>
          <a:p>
            <a:pPr eaLnBrk="0" hangingPunct="0">
              <a:tabLst>
                <a:tab pos="3200400" algn="l"/>
              </a:tabLs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Second Block                             	December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11-17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endParaRPr lang="en-US" sz="12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Thanksgiving Vacation</a:t>
            </a: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            	</a:t>
            </a: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November 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22-26</a:t>
            </a:r>
            <a:endParaRPr lang="en-US" sz="12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0" hangingPunct="0">
              <a:tabLst>
                <a:tab pos="320040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Spring semester advance registration begins:  </a:t>
            </a:r>
            <a:r>
              <a:rPr 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Monday,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November 1</a:t>
            </a:r>
            <a:endParaRPr lang="en-US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for each credit hour you have taken</a:t>
            </a:r>
          </a:p>
          <a:p>
            <a:r>
              <a:rPr lang="en-US" dirty="0" smtClean="0"/>
              <a:t>Your term GPA at the end of the fall = cumulative GPA at JMU</a:t>
            </a:r>
          </a:p>
          <a:p>
            <a:r>
              <a:rPr lang="en-US" dirty="0" smtClean="0"/>
              <a:t>A 4-credit course is valued higher than a 3-credit course.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52400" y="381000"/>
          <a:ext cx="6488223" cy="8229600"/>
        </p:xfrm>
        <a:graphic>
          <a:graphicData uri="http://schemas.openxmlformats.org/presentationml/2006/ole">
            <p:oleObj spid="_x0000_s123906" name="Document" r:id="rId3" imgW="6540500" imgH="78740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42900" y="938213"/>
            <a:ext cx="6172200" cy="890587"/>
          </a:xfrm>
        </p:spPr>
        <p:txBody>
          <a:bodyPr/>
          <a:lstStyle/>
          <a:p>
            <a:pPr eaLnBrk="1" hangingPunct="1"/>
            <a:r>
              <a:rPr lang="en-US" dirty="0" smtClean="0"/>
              <a:t>Academic Standing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42900" y="1905000"/>
            <a:ext cx="6515100" cy="7010400"/>
          </a:xfrm>
        </p:spPr>
        <p:txBody>
          <a:bodyPr/>
          <a:lstStyle/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b="1" dirty="0" smtClean="0"/>
              <a:t>GPA= Grade Point Average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kumimoji="1" lang="en-US" sz="2000" b="1" dirty="0" smtClean="0"/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b="1" dirty="0" smtClean="0"/>
              <a:t>President’s List 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dirty="0" smtClean="0"/>
              <a:t>(3.9 semester GPA, 12 credit hours)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kumimoji="1" lang="en-US" sz="2000" dirty="0" smtClean="0"/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b="1" dirty="0" smtClean="0"/>
              <a:t>Dean’s List</a:t>
            </a:r>
            <a:r>
              <a:rPr kumimoji="1" lang="en-US" sz="2000" dirty="0" smtClean="0"/>
              <a:t> 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dirty="0" smtClean="0"/>
              <a:t>(3.5-3.89 semester GPA, 12 credit hours)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kumimoji="1" lang="en-US" sz="2000" dirty="0" smtClean="0"/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b="1" dirty="0" smtClean="0"/>
              <a:t>Good Standing</a:t>
            </a:r>
            <a:r>
              <a:rPr kumimoji="1" lang="en-US" sz="2000" dirty="0" smtClean="0"/>
              <a:t> 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dirty="0" smtClean="0"/>
              <a:t>(at least 2.0 cumulative GPA)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kumimoji="1" lang="en-US" sz="2000" dirty="0" smtClean="0"/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b="1" dirty="0" smtClean="0"/>
              <a:t>Academic Warning</a:t>
            </a:r>
            <a:endParaRPr kumimoji="1" lang="en-US" sz="2000" dirty="0" smtClean="0"/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dirty="0" smtClean="0"/>
              <a:t>(semester GPA below 2.0)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kumimoji="1" lang="en-US" sz="2000" dirty="0" smtClean="0"/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b="1" dirty="0" smtClean="0"/>
              <a:t>Academic Probation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dirty="0" smtClean="0"/>
              <a:t>(cumulative GPA below 2.0)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kumimoji="1" lang="en-US" sz="2000" dirty="0" smtClean="0"/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b="1" dirty="0" smtClean="0"/>
              <a:t>Academic Suspension</a:t>
            </a:r>
            <a:endParaRPr kumimoji="1" lang="en-US" sz="2000" dirty="0" smtClean="0"/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kumimoji="1" lang="en-US" sz="2000" dirty="0" smtClean="0"/>
              <a:t>(cumulative GPA below minimum required- see chart in catalog)</a:t>
            </a:r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kumimoji="1" lang="en-US" sz="2000" dirty="0" smtClean="0"/>
          </a:p>
          <a:p>
            <a:pPr algn="ctr"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Student Center-more than classes</a:t>
            </a:r>
            <a:endParaRPr lang="en-US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cs typeface="Times New Roman" pitchFamily="18" charset="0"/>
              </a:rPr>
              <a:t>■</a:t>
            </a:r>
            <a:r>
              <a:rPr lang="en-US" sz="2400" dirty="0" smtClean="0"/>
              <a:t>Drop down box for “other academic”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  </a:t>
            </a:r>
            <a:r>
              <a:rPr lang="en-US" sz="2400" dirty="0" smtClean="0">
                <a:cs typeface="Times New Roman" pitchFamily="18" charset="0"/>
              </a:rPr>
              <a:t>●</a:t>
            </a:r>
            <a:r>
              <a:rPr lang="en-US" sz="2400" dirty="0" smtClean="0"/>
              <a:t>Buy My Books: click on this which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     takes you to your schedule, scroll to the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     bottom and then click on “Buy My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     Books”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  </a:t>
            </a:r>
            <a:r>
              <a:rPr lang="en-US" sz="2400" dirty="0" smtClean="0">
                <a:cs typeface="Times New Roman" pitchFamily="18" charset="0"/>
              </a:rPr>
              <a:t>●</a:t>
            </a:r>
            <a:r>
              <a:rPr lang="en-US" sz="2400" dirty="0" smtClean="0"/>
              <a:t>Unofficial transcript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  </a:t>
            </a:r>
            <a:r>
              <a:rPr lang="en-US" sz="2400" dirty="0" smtClean="0">
                <a:cs typeface="Times New Roman" pitchFamily="18" charset="0"/>
              </a:rPr>
              <a:t>●</a:t>
            </a:r>
            <a:r>
              <a:rPr lang="en-US" sz="2400" dirty="0" smtClean="0"/>
              <a:t>View test scores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cs typeface="Times New Roman" pitchFamily="18" charset="0"/>
              </a:rPr>
              <a:t>■</a:t>
            </a:r>
            <a:r>
              <a:rPr lang="en-US" sz="2400" dirty="0" smtClean="0"/>
              <a:t>On right side of Student Center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cs typeface="Times New Roman" pitchFamily="18" charset="0"/>
              </a:rPr>
              <a:t>●</a:t>
            </a:r>
            <a:r>
              <a:rPr lang="en-US" sz="2400" dirty="0" smtClean="0"/>
              <a:t>Holds: Advisor Hold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cs typeface="Times New Roman" pitchFamily="18" charset="0"/>
              </a:rPr>
              <a:t>●</a:t>
            </a:r>
            <a:r>
              <a:rPr lang="en-US" sz="2400" dirty="0" smtClean="0"/>
              <a:t>To Do List: High School transcript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cs typeface="Times New Roman" pitchFamily="18" charset="0"/>
              </a:rPr>
              <a:t>●</a:t>
            </a:r>
            <a:r>
              <a:rPr lang="en-US" sz="2400" dirty="0" smtClean="0"/>
              <a:t>Advisor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 l="15629" t="10941" r="23730" b="14816"/>
          <a:stretch>
            <a:fillRect/>
          </a:stretch>
        </p:blipFill>
        <p:spPr bwMode="auto">
          <a:xfrm>
            <a:off x="0" y="838200"/>
            <a:ext cx="6858000" cy="6716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to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attracted you to JMU?</a:t>
            </a:r>
          </a:p>
          <a:p>
            <a:endParaRPr lang="en-US" dirty="0" smtClean="0"/>
          </a:p>
          <a:p>
            <a:r>
              <a:rPr lang="en-US" dirty="0" smtClean="0"/>
              <a:t>What concerns do you have?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 smtClean="0"/>
              <a:t>Log onto e-campus, click on Student Center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Schedule listed on Student Center is based on current date so will not show 2</a:t>
            </a:r>
            <a:r>
              <a:rPr lang="en-US" baseline="30000" dirty="0" smtClean="0"/>
              <a:t>nd</a:t>
            </a:r>
            <a:r>
              <a:rPr lang="en-US" dirty="0" smtClean="0"/>
              <a:t> block classes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Click on My Class Schedule under Enrollment to see all classes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ecampus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23598" t="10345" r="7802" b="15517"/>
          <a:stretch>
            <a:fillRect/>
          </a:stretch>
        </p:blipFill>
        <p:spPr>
          <a:xfrm>
            <a:off x="304800" y="152400"/>
            <a:ext cx="6248400" cy="8597801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campus2.png"/>
          <p:cNvPicPr>
            <a:picLocks noChangeAspect="1"/>
          </p:cNvPicPr>
          <p:nvPr/>
        </p:nvPicPr>
        <p:blipFill>
          <a:blip r:embed="rId3" cstate="print"/>
          <a:srcRect l="15480" t="11464" r="38904" b="8381"/>
          <a:stretch>
            <a:fillRect/>
          </a:stretch>
        </p:blipFill>
        <p:spPr>
          <a:xfrm>
            <a:off x="304800" y="152400"/>
            <a:ext cx="6248400" cy="8781535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Where are your classes located?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800" dirty="0" smtClean="0">
              <a:latin typeface="Verdana" pitchFamily="34" charset="0"/>
            </a:endParaRPr>
          </a:p>
          <a:p>
            <a:pPr eaLnBrk="1" hangingPunct="1"/>
            <a:endParaRPr lang="en-US" sz="2800" dirty="0" smtClean="0">
              <a:latin typeface="Verdana" pitchFamily="34" charset="0"/>
            </a:endParaRPr>
          </a:p>
          <a:p>
            <a:pPr eaLnBrk="1" hangingPunct="1"/>
            <a:r>
              <a:rPr lang="en-US" sz="3200" dirty="0" smtClean="0"/>
              <a:t>Walk your entire class schedule route to determine room locations and commute time</a:t>
            </a:r>
            <a:br>
              <a:rPr lang="en-US" sz="3200" dirty="0" smtClean="0"/>
            </a:br>
            <a:endParaRPr lang="en-US" sz="3200" dirty="0" smtClean="0"/>
          </a:p>
          <a:p>
            <a:pPr eaLnBrk="1" hangingPunct="1"/>
            <a:r>
              <a:rPr lang="en-US" sz="3200" dirty="0" smtClean="0"/>
              <a:t>Learn the Inner Campus Shuttle bus schedule if needed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Campus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Campus Map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42900" y="938213"/>
            <a:ext cx="6172200" cy="966787"/>
          </a:xfrm>
        </p:spPr>
        <p:txBody>
          <a:bodyPr/>
          <a:lstStyle/>
          <a:p>
            <a:pPr eaLnBrk="1" hangingPunct="1"/>
            <a:r>
              <a:rPr lang="en-US" dirty="0" smtClean="0"/>
              <a:t>Caution!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200" dirty="0" smtClean="0"/>
              <a:t>Be Aware of Attendance Policies</a:t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~ Each college may have first week attendance policies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~ Many classes have attendance policies for the semester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~More than </a:t>
            </a:r>
            <a:r>
              <a:rPr lang="en-US" sz="2800" b="1" dirty="0" smtClean="0"/>
              <a:t>X</a:t>
            </a:r>
            <a:r>
              <a:rPr lang="en-US" sz="2800" dirty="0" smtClean="0"/>
              <a:t> number of classes missed could result in a drop in letter grade or an “F” at the end of the term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42900" y="938213"/>
            <a:ext cx="6172200" cy="738187"/>
          </a:xfrm>
        </p:spPr>
        <p:txBody>
          <a:bodyPr/>
          <a:lstStyle/>
          <a:p>
            <a:pPr eaLnBrk="1" hangingPunct="1"/>
            <a:r>
              <a:rPr lang="en-US" dirty="0" smtClean="0"/>
              <a:t>Schedules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828801"/>
            <a:ext cx="6172200" cy="6604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You have good schedules—you have had input into the choices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Each class is meeting a requirement or special interest of yours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Different from high school—have some breaks between classes-review notes, study, etc.  Some start at 8:00 a.m.; some finish at 8:00 or 9:00 p.m. or later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You are the only one who is able to change your schedule in person with your advisor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Will register in mid-November for new classes in the spring semester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6172200" cy="10668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Making Changes to Your Schedules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42900" y="1676400"/>
            <a:ext cx="6172200" cy="675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imes New Roman" pitchFamily="18" charset="0"/>
              </a:rPr>
              <a:t>Because you have good schedules, there should be no need to make changes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imes New Roman" pitchFamily="18" charset="0"/>
              </a:rPr>
              <a:t> However, if you want to try and make changes…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imes New Roman" pitchFamily="18" charset="0"/>
              </a:rPr>
              <a:t>1</a:t>
            </a:r>
            <a:r>
              <a:rPr lang="en-US" sz="2400" baseline="30000" dirty="0" smtClean="0">
                <a:cs typeface="Times New Roman" pitchFamily="18" charset="0"/>
              </a:rPr>
              <a:t>st</a:t>
            </a:r>
            <a:r>
              <a:rPr lang="en-US" sz="2400" dirty="0" smtClean="0">
                <a:cs typeface="Times New Roman" pitchFamily="18" charset="0"/>
              </a:rPr>
              <a:t> semester freshmen must have advisor signature for adding or dropping different classes such as </a:t>
            </a:r>
            <a:r>
              <a:rPr lang="en-US" sz="2400" i="1" dirty="0" smtClean="0">
                <a:cs typeface="Times New Roman" pitchFamily="18" charset="0"/>
              </a:rPr>
              <a:t>G</a:t>
            </a:r>
            <a:r>
              <a:rPr lang="en-US" sz="2400" dirty="0" smtClean="0">
                <a:cs typeface="Times New Roman" pitchFamily="18" charset="0"/>
              </a:rPr>
              <a:t>POSC 200 for </a:t>
            </a:r>
            <a:r>
              <a:rPr lang="en-US" sz="2400" i="1" dirty="0" smtClean="0">
                <a:cs typeface="Times New Roman" pitchFamily="18" charset="0"/>
              </a:rPr>
              <a:t>G</a:t>
            </a:r>
            <a:r>
              <a:rPr lang="en-US" sz="2400" dirty="0" smtClean="0">
                <a:cs typeface="Times New Roman" pitchFamily="18" charset="0"/>
              </a:rPr>
              <a:t>ANTH 195 for the Fall semester—must meet with advisor to make these changes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imes New Roman" pitchFamily="18" charset="0"/>
              </a:rPr>
              <a:t>Using ecampus, can swap the same class (such as one </a:t>
            </a:r>
            <a:r>
              <a:rPr lang="en-US" sz="2400" i="1" dirty="0" smtClean="0">
                <a:cs typeface="Times New Roman" pitchFamily="18" charset="0"/>
              </a:rPr>
              <a:t>G</a:t>
            </a:r>
            <a:r>
              <a:rPr lang="en-US" sz="2400" dirty="0" smtClean="0">
                <a:cs typeface="Times New Roman" pitchFamily="18" charset="0"/>
              </a:rPr>
              <a:t>HTH 100 for another </a:t>
            </a:r>
            <a:r>
              <a:rPr lang="en-US" sz="2400" i="1" dirty="0" smtClean="0">
                <a:cs typeface="Times New Roman" pitchFamily="18" charset="0"/>
              </a:rPr>
              <a:t>G</a:t>
            </a:r>
            <a:r>
              <a:rPr lang="en-US" sz="2400" dirty="0" smtClean="0">
                <a:cs typeface="Times New Roman" pitchFamily="18" charset="0"/>
              </a:rPr>
              <a:t>HTH 100) for a different day and time without advisor’s signature—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imes New Roman" pitchFamily="18" charset="0"/>
              </a:rPr>
              <a:t>Beware of location—make sure that you can get </a:t>
            </a:r>
            <a:r>
              <a:rPr lang="en-US" sz="2400" dirty="0" smtClean="0"/>
              <a:t>from one class to the next if you swap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800" dirty="0" smtClean="0">
              <a:latin typeface="Verdana" pitchFamily="34" charset="0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213"/>
            <a:ext cx="6172200" cy="5857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Making Changes to Your Schedule</a:t>
            </a:r>
            <a:endParaRPr lang="en-US" sz="3600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42900" y="1752600"/>
            <a:ext cx="6172200" cy="7010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latin typeface="Arial" charset="0"/>
                <a:cs typeface="Arial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dirty="0" smtClean="0">
                <a:cs typeface="Arial" charset="0"/>
              </a:rPr>
              <a:t>No changes made on Thurs., August 26</a:t>
            </a:r>
            <a:r>
              <a:rPr lang="en-US" dirty="0" smtClean="0">
                <a:cs typeface="Arial" charset="0"/>
              </a:rPr>
              <a:t>     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i="1" dirty="0" smtClean="0">
                <a:cs typeface="Arial" charset="0"/>
              </a:rPr>
              <a:t>Course Adjustment Hours: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Friday, August 27:  7:30am-9:30am and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noon -2:00pm, take add/drop slip signed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by me to Hillside Hall; Computer Lab is in basement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b="1" u="sng" dirty="0" smtClean="0">
                <a:cs typeface="Arial" charset="0"/>
              </a:rPr>
              <a:t>BRING A COPY OF YOUR SCHEDULE</a:t>
            </a:r>
            <a:endParaRPr lang="en-US" sz="2400" u="sng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Registration Services open (3</a:t>
            </a:r>
            <a:r>
              <a:rPr lang="en-US" baseline="30000" dirty="0" smtClean="0">
                <a:cs typeface="Arial" charset="0"/>
              </a:rPr>
              <a:t>rd</a:t>
            </a:r>
            <a:r>
              <a:rPr lang="en-US" dirty="0" smtClean="0">
                <a:cs typeface="Arial" charset="0"/>
              </a:rPr>
              <a:t> floor,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Warren Hall):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     Saturday, August 28:  12noon-5:00pm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     Sunday, August 29:    12noon-5:00pm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     Monday, August 30:   8:00am-6:00pm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Tuesday, Aug. 31 return to regular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schedule: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cs typeface="Arial" charset="0"/>
              </a:rPr>
              <a:t>        Monday-Friday, 8:00am-5:00pm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Registration Lab</a:t>
            </a:r>
            <a:endParaRPr lang="en-US" dirty="0"/>
          </a:p>
        </p:txBody>
      </p:sp>
      <p:pic>
        <p:nvPicPr>
          <p:cNvPr id="117762" name="Picture 2" descr="C:\Documents and Settings\herrelrt\Desktop\Campus-Map-610-hillside-norma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3859445"/>
            <a:ext cx="6172200" cy="3295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JMU?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a community committed to preparing students to be educated and enlightened citizens who lead productive and meaningful lives. </a:t>
            </a:r>
            <a:br>
              <a:rPr lang="en-US" dirty="0" smtClean="0"/>
            </a:br>
            <a:r>
              <a:rPr lang="en-US" i="1" dirty="0" smtClean="0"/>
              <a:t>- JMU mission statement</a:t>
            </a:r>
          </a:p>
          <a:p>
            <a:endParaRPr lang="en-US" b="1" i="1" dirty="0" smtClean="0"/>
          </a:p>
          <a:p>
            <a:r>
              <a:rPr lang="en-US" dirty="0" smtClean="0"/>
              <a:t>Educated and enlightened citizens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sz="2400" i="1" dirty="0" smtClean="0"/>
              <a:t>discover, question, be challenged, grow</a:t>
            </a:r>
            <a:endParaRPr lang="en-US" i="1" dirty="0" smtClean="0"/>
          </a:p>
          <a:p>
            <a:endParaRPr lang="en-US" b="1" i="1" dirty="0" smtClean="0"/>
          </a:p>
          <a:p>
            <a:r>
              <a:rPr lang="en-US" dirty="0" smtClean="0"/>
              <a:t>Leading productive and meaningful lives</a:t>
            </a:r>
          </a:p>
          <a:p>
            <a:pPr>
              <a:buNone/>
            </a:pPr>
            <a:r>
              <a:rPr lang="en-US" sz="2400" b="1" i="1" dirty="0" smtClean="0"/>
              <a:t>         </a:t>
            </a:r>
            <a:r>
              <a:rPr lang="en-US" sz="2400" i="1" dirty="0" smtClean="0"/>
              <a:t>find your path, contribute to your community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Assessment Sessions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Must attend assessment session which is listed on the label on your mappy—you will attend either 10:00 a.m.-1:00 p.m. or 2:00-5:00 p.m.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If you do not attend, a hold will be placed on your record, and you will not be able to register for the spring semester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Major &amp; Pre-professional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Saturday, August 28 at 9:30 a.m. or 11:00  a.m.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Must attend if your major is presenting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Great opportunity to learn about majors, requirements, progression standards, etc.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Pre-med, pre-physical therapy, pre-law, etc. will be presenting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Information listed in your mappy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Resources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access the following document on the web—you will receive an email next week with the link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Career and Academic Planning - James Madison University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Click on How to Succeed at JMU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Honor Code Tutorial and Test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3200400"/>
            <a:ext cx="6172200" cy="5232400"/>
          </a:xfrm>
        </p:spPr>
        <p:txBody>
          <a:bodyPr/>
          <a:lstStyle/>
          <a:p>
            <a:pPr eaLnBrk="1" hangingPunct="1"/>
            <a:r>
              <a:rPr lang="en-US" dirty="0" smtClean="0"/>
              <a:t>Students must complete the JMU Honor Code test by October 1.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The test is online and can be taken from any location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hlinkClick r:id="rId3"/>
              </a:rPr>
              <a:t>JMU - Honor Code Test</a:t>
            </a:r>
            <a:endParaRPr lang="en-US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342900" y="938213"/>
            <a:ext cx="6172200" cy="738187"/>
          </a:xfrm>
        </p:spPr>
        <p:txBody>
          <a:bodyPr/>
          <a:lstStyle/>
          <a:p>
            <a:pPr eaLnBrk="1" hangingPunct="1"/>
            <a:r>
              <a:rPr lang="en-US" sz="3600" dirty="0" smtClean="0"/>
              <a:t>Finding Information on the Web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342900" y="1905000"/>
            <a:ext cx="6172200" cy="6527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hlinkClick r:id="rId3"/>
              </a:rPr>
              <a:t>James Madison University - Current Students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Click on Current Students tab at top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Student Services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Blackboard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Registrar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Find JMU People--professors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Quick Links with drop down menu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Click on Academics tab at top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Click on your Area of Academic interest on right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JMU Site Index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Search feature on JMU Web site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JMU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581275"/>
            <a:ext cx="6172200" cy="618172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Our student-centered community values:</a:t>
            </a:r>
          </a:p>
          <a:p>
            <a:endParaRPr lang="en-US" dirty="0" smtClean="0"/>
          </a:p>
          <a:p>
            <a:r>
              <a:rPr lang="en-US" dirty="0" smtClean="0"/>
              <a:t>Excellence</a:t>
            </a:r>
          </a:p>
          <a:p>
            <a:pPr>
              <a:buNone/>
            </a:pPr>
            <a:r>
              <a:rPr lang="en-US" sz="2400" dirty="0" smtClean="0"/>
              <a:t>       </a:t>
            </a:r>
            <a:r>
              <a:rPr lang="en-US" sz="2400" i="1" dirty="0" smtClean="0"/>
              <a:t>The state or quality of being outstandingly good or proficient</a:t>
            </a:r>
          </a:p>
          <a:p>
            <a:pPr>
              <a:buNone/>
            </a:pPr>
            <a:r>
              <a:rPr lang="en-US" sz="2400" dirty="0" smtClean="0"/>
              <a:t>        </a:t>
            </a:r>
            <a:endParaRPr lang="en-US" dirty="0" smtClean="0"/>
          </a:p>
          <a:p>
            <a:r>
              <a:rPr lang="en-US" dirty="0" smtClean="0"/>
              <a:t>Integrity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sz="2400" i="1" dirty="0" smtClean="0"/>
              <a:t>Adherence to moral principles; honesty</a:t>
            </a:r>
          </a:p>
          <a:p>
            <a:pPr>
              <a:buNone/>
            </a:pPr>
            <a:r>
              <a:rPr lang="en-US" sz="2400" dirty="0" smtClean="0"/>
              <a:t>           </a:t>
            </a:r>
            <a:endParaRPr lang="en-US" dirty="0" smtClean="0"/>
          </a:p>
          <a:p>
            <a:r>
              <a:rPr lang="en-US" dirty="0" smtClean="0"/>
              <a:t>Mutual Respect</a:t>
            </a:r>
          </a:p>
          <a:p>
            <a:pPr>
              <a:buNone/>
            </a:pPr>
            <a:r>
              <a:rPr lang="en-US" sz="2400" dirty="0" smtClean="0"/>
              <a:t>        </a:t>
            </a:r>
            <a:r>
              <a:rPr lang="en-US" sz="2400" i="1" dirty="0" smtClean="0"/>
              <a:t>Show consideration for; treat courteously or kindly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6172200" cy="1524000"/>
          </a:xfrm>
        </p:spPr>
        <p:txBody>
          <a:bodyPr/>
          <a:lstStyle/>
          <a:p>
            <a:r>
              <a:rPr lang="en-US" dirty="0" smtClean="0"/>
              <a:t>Your </a:t>
            </a:r>
            <a:r>
              <a:rPr lang="en-US" dirty="0" smtClean="0"/>
              <a:t>Goals – Write these on the provided note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 the end of your first semester, what do you want to have accomplished?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will you accomplish these goals?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213"/>
            <a:ext cx="6172200" cy="890587"/>
          </a:xfrm>
        </p:spPr>
        <p:txBody>
          <a:bodyPr/>
          <a:lstStyle/>
          <a:p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057400"/>
            <a:ext cx="6172200" cy="68579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You accomplish your goals through decisions you make—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Choosing JMU</a:t>
            </a:r>
          </a:p>
          <a:p>
            <a:endParaRPr lang="en-US" dirty="0" smtClean="0"/>
          </a:p>
          <a:p>
            <a:r>
              <a:rPr lang="en-US" dirty="0" smtClean="0"/>
              <a:t>Choosing a major</a:t>
            </a:r>
          </a:p>
          <a:p>
            <a:endParaRPr lang="en-US" dirty="0" smtClean="0"/>
          </a:p>
          <a:p>
            <a:r>
              <a:rPr lang="en-US" dirty="0" smtClean="0"/>
              <a:t>Choosing activities – </a:t>
            </a:r>
            <a:r>
              <a:rPr lang="en-US" sz="2400" i="1" dirty="0" smtClean="0"/>
              <a:t>Student Organization Night Sept. 7, 6:30-8:30pm, UREC Turf</a:t>
            </a:r>
          </a:p>
          <a:p>
            <a:endParaRPr lang="en-US" dirty="0" smtClean="0"/>
          </a:p>
          <a:p>
            <a:r>
              <a:rPr lang="en-US" dirty="0" smtClean="0"/>
              <a:t>Choosing how you socialize</a:t>
            </a:r>
          </a:p>
          <a:p>
            <a:endParaRPr lang="en-US" dirty="0" smtClean="0"/>
          </a:p>
          <a:p>
            <a:r>
              <a:rPr lang="en-US" dirty="0" smtClean="0"/>
              <a:t>Choosing to seek help when needed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213"/>
            <a:ext cx="6172200" cy="966787"/>
          </a:xfrm>
        </p:spPr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8579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JMU provides resources to help with: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study skills, time management, test-taking skills</a:t>
            </a:r>
          </a:p>
          <a:p>
            <a:r>
              <a:rPr lang="en-US" dirty="0" smtClean="0"/>
              <a:t>math and science classes</a:t>
            </a:r>
          </a:p>
          <a:p>
            <a:r>
              <a:rPr lang="en-US" dirty="0" smtClean="0"/>
              <a:t>writing</a:t>
            </a:r>
          </a:p>
          <a:p>
            <a:r>
              <a:rPr lang="en-US" dirty="0" smtClean="0"/>
              <a:t>preparing and giving speeches</a:t>
            </a:r>
          </a:p>
          <a:p>
            <a:r>
              <a:rPr lang="en-US" dirty="0" smtClean="0"/>
              <a:t>supplemental instruction sessions for certain courses</a:t>
            </a:r>
          </a:p>
          <a:p>
            <a:r>
              <a:rPr lang="en-US" dirty="0" smtClean="0"/>
              <a:t>learning styles</a:t>
            </a:r>
          </a:p>
          <a:p>
            <a:r>
              <a:rPr lang="en-US" dirty="0" smtClean="0"/>
              <a:t>English Language Learning</a:t>
            </a:r>
          </a:p>
          <a:p>
            <a:r>
              <a:rPr lang="en-US" dirty="0" smtClean="0"/>
              <a:t>homesickness, roommate issues, relationship issues, etc.</a:t>
            </a:r>
          </a:p>
          <a:p>
            <a:r>
              <a:rPr lang="en-US" dirty="0" smtClean="0"/>
              <a:t>choosing a major, exploring career paths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My Role</a:t>
            </a:r>
          </a:p>
          <a:p>
            <a:endParaRPr lang="en-US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Help with your transition from high school to college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Provide information about course requirements for General Education and your major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Serve as your main resource while teaching you to be independent &amp; responsible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Teach you how to navigate through academic policies and procedures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Help you develop academic goals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Your Role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Take ownership of your education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Set academic goals and strive for them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Attend class and work hard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Meet with me, keep me informed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Know and fulfill GenEd, major, and degree requirements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Learn how to find academic policies and procedures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Use ecampus for academic planning and resources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788</TotalTime>
  <Words>1945</Words>
  <Application>Microsoft Macintosh PowerPoint</Application>
  <PresentationFormat>On-screen Show (4:3)</PresentationFormat>
  <Paragraphs>317</Paragraphs>
  <Slides>34</Slides>
  <Notes>22</Notes>
  <HiddenSlides>0</HiddenSlides>
  <MMClips>0</MMClips>
  <ScaleCrop>false</ScaleCrop>
  <HeadingPairs>
    <vt:vector size="6" baseType="variant"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Flow</vt:lpstr>
      <vt:lpstr>1_Flow</vt:lpstr>
      <vt:lpstr>Microsoft Word 97 - 2004 Document</vt:lpstr>
      <vt:lpstr>1787 Orientation</vt:lpstr>
      <vt:lpstr>Transition to College</vt:lpstr>
      <vt:lpstr>What Is JMU?</vt:lpstr>
      <vt:lpstr>JMU Values</vt:lpstr>
      <vt:lpstr>Your Goals – Write these on the provided note cards</vt:lpstr>
      <vt:lpstr>Decisions</vt:lpstr>
      <vt:lpstr>Resources</vt:lpstr>
      <vt:lpstr>Our Roles</vt:lpstr>
      <vt:lpstr>Our Roles</vt:lpstr>
      <vt:lpstr>Our Communication</vt:lpstr>
      <vt:lpstr>Changing Your Major</vt:lpstr>
      <vt:lpstr>Cluster One</vt:lpstr>
      <vt:lpstr>Technology Competency Tests</vt:lpstr>
      <vt:lpstr>Slide 14</vt:lpstr>
      <vt:lpstr>GPA</vt:lpstr>
      <vt:lpstr>Slide 16</vt:lpstr>
      <vt:lpstr>Academic Standing</vt:lpstr>
      <vt:lpstr>Student Center-more than classes</vt:lpstr>
      <vt:lpstr>Slide 19</vt:lpstr>
      <vt:lpstr>Schedules</vt:lpstr>
      <vt:lpstr>Slide 21</vt:lpstr>
      <vt:lpstr>Slide 22</vt:lpstr>
      <vt:lpstr>Where are your classes located?</vt:lpstr>
      <vt:lpstr>Campus Map</vt:lpstr>
      <vt:lpstr>Caution!</vt:lpstr>
      <vt:lpstr>Schedules</vt:lpstr>
      <vt:lpstr>Making Changes to Your Schedules</vt:lpstr>
      <vt:lpstr>Making Changes to Your Schedule</vt:lpstr>
      <vt:lpstr>Friday Registration Lab</vt:lpstr>
      <vt:lpstr>Assessment Sessions</vt:lpstr>
      <vt:lpstr>Major &amp; Pre-professional Meetings</vt:lpstr>
      <vt:lpstr>Resources</vt:lpstr>
      <vt:lpstr>Honor Code Tutorial and Test</vt:lpstr>
      <vt:lpstr>Finding Information on the Web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1787 Orientation</dc:title>
  <dc:creator>Hxxxx</dc:creator>
  <cp:lastModifiedBy>Nancy Harris</cp:lastModifiedBy>
  <cp:revision>128</cp:revision>
  <dcterms:created xsi:type="dcterms:W3CDTF">2010-08-26T13:08:13Z</dcterms:created>
  <dcterms:modified xsi:type="dcterms:W3CDTF">2010-08-26T15:43:01Z</dcterms:modified>
</cp:coreProperties>
</file>